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6" r:id="rId2"/>
    <p:sldId id="335" r:id="rId3"/>
    <p:sldId id="336" r:id="rId4"/>
    <p:sldId id="337" r:id="rId5"/>
    <p:sldId id="338" r:id="rId6"/>
    <p:sldId id="340" r:id="rId7"/>
    <p:sldId id="339" r:id="rId8"/>
    <p:sldId id="341" r:id="rId9"/>
    <p:sldId id="342" r:id="rId10"/>
    <p:sldId id="258" r:id="rId11"/>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nka Domjan" initials="AD" lastIdx="11" clrIdx="0">
    <p:extLst>
      <p:ext uri="{19B8F6BF-5375-455C-9EA6-DF929625EA0E}">
        <p15:presenceInfo xmlns:p15="http://schemas.microsoft.com/office/powerpoint/2012/main" userId="S-1-5-21-1069887730-525979052-1901726311-12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B5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96" autoAdjust="0"/>
  </p:normalViewPr>
  <p:slideViewPr>
    <p:cSldViewPr snapToGrid="0" snapToObjects="1">
      <p:cViewPr varScale="1">
        <p:scale>
          <a:sx n="74" d="100"/>
          <a:sy n="74" d="100"/>
        </p:scale>
        <p:origin x="492" y="72"/>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89693" tIns="44847" rIns="89693" bIns="44847" rtlCol="0"/>
          <a:lstStyle>
            <a:lvl1pPr algn="l">
              <a:defRPr sz="1100"/>
            </a:lvl1pPr>
          </a:lstStyle>
          <a:p>
            <a:endParaRPr lang="en-US"/>
          </a:p>
        </p:txBody>
      </p:sp>
      <p:sp>
        <p:nvSpPr>
          <p:cNvPr id="3" name="Date Placeholder 2"/>
          <p:cNvSpPr>
            <a:spLocks noGrp="1"/>
          </p:cNvSpPr>
          <p:nvPr>
            <p:ph type="dt" sz="quarter" idx="1"/>
          </p:nvPr>
        </p:nvSpPr>
        <p:spPr>
          <a:xfrm>
            <a:off x="3777607" y="0"/>
            <a:ext cx="2889938" cy="496332"/>
          </a:xfrm>
          <a:prstGeom prst="rect">
            <a:avLst/>
          </a:prstGeom>
        </p:spPr>
        <p:txBody>
          <a:bodyPr vert="horz" lIns="89693" tIns="44847" rIns="89693" bIns="44847" rtlCol="0"/>
          <a:lstStyle>
            <a:lvl1pPr algn="r">
              <a:defRPr sz="1100"/>
            </a:lvl1pPr>
          </a:lstStyle>
          <a:p>
            <a:fld id="{F658866E-E84B-9942-B5CB-779A84F84095}" type="datetime1">
              <a:rPr lang="sl-SI"/>
              <a:pPr/>
              <a:t>5.5.2017</a:t>
            </a:fld>
            <a:endParaRPr lang="en-US"/>
          </a:p>
        </p:txBody>
      </p:sp>
      <p:sp>
        <p:nvSpPr>
          <p:cNvPr id="4" name="Footer Placeholder 3"/>
          <p:cNvSpPr>
            <a:spLocks noGrp="1"/>
          </p:cNvSpPr>
          <p:nvPr>
            <p:ph type="ftr" sz="quarter" idx="2"/>
          </p:nvPr>
        </p:nvSpPr>
        <p:spPr>
          <a:xfrm>
            <a:off x="0" y="9428584"/>
            <a:ext cx="2889938" cy="496332"/>
          </a:xfrm>
          <a:prstGeom prst="rect">
            <a:avLst/>
          </a:prstGeom>
        </p:spPr>
        <p:txBody>
          <a:bodyPr vert="horz" lIns="89693" tIns="44847" rIns="89693" bIns="44847" rtlCol="0" anchor="b"/>
          <a:lstStyle>
            <a:lvl1pPr algn="l">
              <a:defRPr sz="1100"/>
            </a:lvl1pPr>
          </a:lstStyle>
          <a:p>
            <a:endParaRPr lang="en-US"/>
          </a:p>
        </p:txBody>
      </p:sp>
      <p:sp>
        <p:nvSpPr>
          <p:cNvPr id="5" name="Slide Number Placeholder 4"/>
          <p:cNvSpPr>
            <a:spLocks noGrp="1"/>
          </p:cNvSpPr>
          <p:nvPr>
            <p:ph type="sldNum" sz="quarter" idx="3"/>
          </p:nvPr>
        </p:nvSpPr>
        <p:spPr>
          <a:xfrm>
            <a:off x="3777607" y="9428584"/>
            <a:ext cx="2889938" cy="496332"/>
          </a:xfrm>
          <a:prstGeom prst="rect">
            <a:avLst/>
          </a:prstGeom>
        </p:spPr>
        <p:txBody>
          <a:bodyPr vert="horz" lIns="89693" tIns="44847" rIns="89693" bIns="44847" rtlCol="0" anchor="b"/>
          <a:lstStyle>
            <a:lvl1pPr algn="r">
              <a:defRPr sz="1100"/>
            </a:lvl1pPr>
          </a:lstStyle>
          <a:p>
            <a:fld id="{BD03D255-27F9-3541-9E82-071CE0CD1CD7}" type="slidenum">
              <a:rPr/>
              <a:pPr/>
              <a:t>‹#›</a:t>
            </a:fld>
            <a:endParaRPr lang="en-US"/>
          </a:p>
        </p:txBody>
      </p:sp>
    </p:spTree>
    <p:extLst>
      <p:ext uri="{BB962C8B-B14F-4D97-AF65-F5344CB8AC3E}">
        <p14:creationId xmlns:p14="http://schemas.microsoft.com/office/powerpoint/2010/main" val="6672842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89693" tIns="44847" rIns="89693" bIns="44847" rtlCol="0"/>
          <a:lstStyle>
            <a:lvl1pPr algn="l">
              <a:defRPr sz="1100"/>
            </a:lvl1pPr>
          </a:lstStyle>
          <a:p>
            <a:endParaRPr lang="en-US"/>
          </a:p>
        </p:txBody>
      </p:sp>
      <p:sp>
        <p:nvSpPr>
          <p:cNvPr id="3" name="Date Placeholder 2"/>
          <p:cNvSpPr>
            <a:spLocks noGrp="1"/>
          </p:cNvSpPr>
          <p:nvPr>
            <p:ph type="dt" idx="1"/>
          </p:nvPr>
        </p:nvSpPr>
        <p:spPr>
          <a:xfrm>
            <a:off x="3777607" y="0"/>
            <a:ext cx="2889938" cy="496332"/>
          </a:xfrm>
          <a:prstGeom prst="rect">
            <a:avLst/>
          </a:prstGeom>
        </p:spPr>
        <p:txBody>
          <a:bodyPr vert="horz" lIns="89693" tIns="44847" rIns="89693" bIns="44847" rtlCol="0"/>
          <a:lstStyle>
            <a:lvl1pPr algn="r">
              <a:defRPr sz="1100"/>
            </a:lvl1pPr>
          </a:lstStyle>
          <a:p>
            <a:fld id="{4C302030-65FB-2F48-AFDF-B536A3305E13}" type="datetime1">
              <a:rPr lang="sl-SI"/>
              <a:pPr/>
              <a:t>5.5.2017</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89693" tIns="44847" rIns="89693" bIns="44847" rtlCol="0" anchor="ctr"/>
          <a:lstStyle/>
          <a:p>
            <a:endParaRPr lang="en-US"/>
          </a:p>
        </p:txBody>
      </p:sp>
      <p:sp>
        <p:nvSpPr>
          <p:cNvPr id="5" name="Notes Placeholder 4"/>
          <p:cNvSpPr>
            <a:spLocks noGrp="1"/>
          </p:cNvSpPr>
          <p:nvPr>
            <p:ph type="body" sz="quarter" idx="3"/>
          </p:nvPr>
        </p:nvSpPr>
        <p:spPr>
          <a:xfrm>
            <a:off x="666909" y="4715154"/>
            <a:ext cx="5335270" cy="4466987"/>
          </a:xfrm>
          <a:prstGeom prst="rect">
            <a:avLst/>
          </a:prstGeom>
        </p:spPr>
        <p:txBody>
          <a:bodyPr vert="horz" lIns="89693" tIns="44847" rIns="89693" bIns="4484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6332"/>
          </a:xfrm>
          <a:prstGeom prst="rect">
            <a:avLst/>
          </a:prstGeom>
        </p:spPr>
        <p:txBody>
          <a:bodyPr vert="horz" lIns="89693" tIns="44847" rIns="89693" bIns="44847" rtlCol="0" anchor="b"/>
          <a:lstStyle>
            <a:lvl1pPr algn="l">
              <a:defRPr sz="1100"/>
            </a:lvl1pPr>
          </a:lstStyle>
          <a:p>
            <a:endParaRPr lang="en-US"/>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89693" tIns="44847" rIns="89693" bIns="44847" rtlCol="0" anchor="b"/>
          <a:lstStyle>
            <a:lvl1pPr algn="r">
              <a:defRPr sz="1100"/>
            </a:lvl1pPr>
          </a:lstStyle>
          <a:p>
            <a:fld id="{BC7D4E47-6E68-704A-800C-BD4864305035}" type="slidenum">
              <a:rPr/>
              <a:pPr/>
              <a:t>‹#›</a:t>
            </a:fld>
            <a:endParaRPr lang="en-US"/>
          </a:p>
        </p:txBody>
      </p:sp>
    </p:spTree>
    <p:extLst>
      <p:ext uri="{BB962C8B-B14F-4D97-AF65-F5344CB8AC3E}">
        <p14:creationId xmlns:p14="http://schemas.microsoft.com/office/powerpoint/2010/main" val="1947074787"/>
      </p:ext>
    </p:extLst>
  </p:cSld>
  <p:clrMap bg1="lt1" tx1="dk1" bg2="lt2" tx2="dk2" accent1="accent1" accent2="accent2" accent3="accent3" accent4="accent4" accent5="accent5" accent6="accent6" hlink="hlink" folHlink="folHlink"/>
  <p:hf sldNum="0"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grada stranske slike 1"/>
          <p:cNvSpPr>
            <a:spLocks noGrp="1" noRot="1" noChangeAspect="1"/>
          </p:cNvSpPr>
          <p:nvPr>
            <p:ph type="sldImg"/>
          </p:nvPr>
        </p:nvSpPr>
        <p:spPr/>
      </p:sp>
      <p:sp>
        <p:nvSpPr>
          <p:cNvPr id="3" name="Ograda opomb 2"/>
          <p:cNvSpPr>
            <a:spLocks noGrp="1"/>
          </p:cNvSpPr>
          <p:nvPr>
            <p:ph type="body" idx="1"/>
          </p:nvPr>
        </p:nvSpPr>
        <p:spPr/>
        <p:txBody>
          <a:bodyPr/>
          <a:lstStyle/>
          <a:p>
            <a:endParaRPr lang="sl-SI"/>
          </a:p>
        </p:txBody>
      </p:sp>
      <p:sp>
        <p:nvSpPr>
          <p:cNvPr id="4" name="Ograda noge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41327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aslovna prosojnic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35980" y="2514946"/>
            <a:ext cx="7708019" cy="2639448"/>
          </a:xfrm>
        </p:spPr>
        <p:txBody>
          <a:bodyPr lIns="324000" tIns="0" rIns="0" bIns="0">
            <a:normAutofit/>
          </a:bodyPr>
          <a:lstStyle>
            <a:lvl1pPr algn="l">
              <a:defRPr sz="3400" b="0">
                <a:solidFill>
                  <a:srgbClr val="4AB5E8"/>
                </a:solidFill>
              </a:defRPr>
            </a:lvl1pPr>
          </a:lstStyle>
          <a:p>
            <a:r>
              <a:rPr lang="en-US"/>
              <a:t>Glavni naslov</a:t>
            </a:r>
          </a:p>
        </p:txBody>
      </p:sp>
      <p:sp>
        <p:nvSpPr>
          <p:cNvPr id="3" name="Subtitle 2"/>
          <p:cNvSpPr>
            <a:spLocks noGrp="1"/>
          </p:cNvSpPr>
          <p:nvPr>
            <p:ph type="subTitle" idx="1" hasCustomPrompt="1"/>
          </p:nvPr>
        </p:nvSpPr>
        <p:spPr>
          <a:xfrm>
            <a:off x="1435980" y="5154394"/>
            <a:ext cx="7708020" cy="1095620"/>
          </a:xfrm>
        </p:spPr>
        <p:txBody>
          <a:bodyPr lIns="324000" anchor="ctr" anchorCtr="0">
            <a:normAutofit/>
          </a:bodyPr>
          <a:lstStyle>
            <a:lvl1pPr marL="0" indent="0" algn="l">
              <a:buNone/>
              <a:defRPr sz="1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Podnaslov</a:t>
            </a:r>
          </a:p>
        </p:txBody>
      </p:sp>
      <p:sp>
        <p:nvSpPr>
          <p:cNvPr id="9" name="Text Placeholder 8"/>
          <p:cNvSpPr>
            <a:spLocks noGrp="1"/>
          </p:cNvSpPr>
          <p:nvPr>
            <p:ph type="body" sz="quarter" idx="10" hasCustomPrompt="1"/>
          </p:nvPr>
        </p:nvSpPr>
        <p:spPr>
          <a:xfrm>
            <a:off x="1436688" y="1958837"/>
            <a:ext cx="7707312" cy="555764"/>
          </a:xfrm>
        </p:spPr>
        <p:txBody>
          <a:bodyPr lIns="324000" tIns="0" rIns="0" bIns="0" anchor="ctr" anchorCtr="0">
            <a:normAutofit/>
          </a:bodyPr>
          <a:lstStyle>
            <a:lvl1pPr marL="0" indent="0">
              <a:buNone/>
              <a:defRPr sz="1800" b="0" baseline="0"/>
            </a:lvl1pPr>
          </a:lstStyle>
          <a:p>
            <a:pPr lvl="0"/>
            <a:r>
              <a:rPr lang="en-US"/>
              <a:t>Ime Priimek, funkcija</a:t>
            </a:r>
          </a:p>
        </p:txBody>
      </p:sp>
      <p:sp>
        <p:nvSpPr>
          <p:cNvPr id="10" name="Text Placeholder 8"/>
          <p:cNvSpPr>
            <a:spLocks noGrp="1"/>
          </p:cNvSpPr>
          <p:nvPr>
            <p:ph type="body" sz="quarter" idx="11" hasCustomPrompt="1"/>
          </p:nvPr>
        </p:nvSpPr>
        <p:spPr>
          <a:xfrm>
            <a:off x="1436688" y="6250014"/>
            <a:ext cx="7707312" cy="607985"/>
          </a:xfrm>
        </p:spPr>
        <p:txBody>
          <a:bodyPr lIns="324000" tIns="0" rIns="0" bIns="0" anchor="ctr" anchorCtr="0">
            <a:normAutofit/>
          </a:bodyPr>
          <a:lstStyle>
            <a:lvl1pPr marL="0" indent="0">
              <a:buNone/>
              <a:defRPr sz="1800" b="0" baseline="0"/>
            </a:lvl1pPr>
          </a:lstStyle>
          <a:p>
            <a:pPr lvl="0"/>
            <a:r>
              <a:rPr lang="en-US"/>
              <a:t>Lokacija, datum (DD. mesec LLLL)</a:t>
            </a:r>
          </a:p>
        </p:txBody>
      </p:sp>
    </p:spTree>
    <p:extLst>
      <p:ext uri="{BB962C8B-B14F-4D97-AF65-F5344CB8AC3E}">
        <p14:creationId xmlns:p14="http://schemas.microsoft.com/office/powerpoint/2010/main" val="14799686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slov in vsebina">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p:txBody>
      </p:sp>
      <p:sp>
        <p:nvSpPr>
          <p:cNvPr id="8" name="Text Placeholder 7"/>
          <p:cNvSpPr>
            <a:spLocks noGrp="1"/>
          </p:cNvSpPr>
          <p:nvPr>
            <p:ph type="body" sz="quarter" idx="13" hasCustomPrompt="1"/>
          </p:nvPr>
        </p:nvSpPr>
        <p:spPr>
          <a:xfrm>
            <a:off x="2058515" y="6559550"/>
            <a:ext cx="5445125" cy="298450"/>
          </a:xfrm>
        </p:spPr>
        <p:txBody>
          <a:bodyPr anchor="ctr" anchorCtr="0">
            <a:normAutofit/>
          </a:bodyPr>
          <a:lstStyle>
            <a:lvl1pPr marL="0" indent="0" algn="ctr">
              <a:buNone/>
              <a:defRPr sz="1000" b="1"/>
            </a:lvl1pPr>
          </a:lstStyle>
          <a:p>
            <a:pPr lvl="0"/>
            <a:r>
              <a:rPr lang="sl-SI"/>
              <a:t>Naslov predavanja</a:t>
            </a:r>
            <a:endParaRPr lang="en-US"/>
          </a:p>
        </p:txBody>
      </p:sp>
      <p:sp>
        <p:nvSpPr>
          <p:cNvPr id="9" name="Date Placeholder 8"/>
          <p:cNvSpPr>
            <a:spLocks noGrp="1"/>
          </p:cNvSpPr>
          <p:nvPr>
            <p:ph type="dt" sz="half" idx="14"/>
          </p:nvPr>
        </p:nvSpPr>
        <p:spPr/>
        <p:txBody>
          <a:bodyPr/>
          <a:lstStyle/>
          <a:p>
            <a:r>
              <a:rPr lang="sl-SI" smtClean="0"/>
              <a:t>Maj 2014</a:t>
            </a:r>
            <a:endParaRPr lang="en-US"/>
          </a:p>
        </p:txBody>
      </p:sp>
      <p:sp>
        <p:nvSpPr>
          <p:cNvPr id="11" name="Slide Number Placeholder 10"/>
          <p:cNvSpPr>
            <a:spLocks noGrp="1"/>
          </p:cNvSpPr>
          <p:nvPr>
            <p:ph type="sldNum" sz="quarter" idx="16"/>
          </p:nvPr>
        </p:nvSpPr>
        <p:spPr/>
        <p:txBody>
          <a:bodyPr/>
          <a:lstStyle/>
          <a:p>
            <a:fld id="{ACDAC752-93B3-8145-B311-ED33DB6D6E1A}" type="slidenum">
              <a:rPr lang="en-US"/>
              <a:pPr/>
              <a:t>‹#›</a:t>
            </a:fld>
            <a:endParaRPr lang="en-US"/>
          </a:p>
        </p:txBody>
      </p:sp>
      <p:sp>
        <p:nvSpPr>
          <p:cNvPr id="13" name="Title Placeholder 1"/>
          <p:cNvSpPr>
            <a:spLocks noGrp="1"/>
          </p:cNvSpPr>
          <p:nvPr>
            <p:ph type="title"/>
          </p:nvPr>
        </p:nvSpPr>
        <p:spPr>
          <a:xfrm>
            <a:off x="1012657" y="0"/>
            <a:ext cx="7885442" cy="605911"/>
          </a:xfrm>
          <a:prstGeom prst="rect">
            <a:avLst/>
          </a:prstGeom>
        </p:spPr>
        <p:txBody>
          <a:bodyPr vert="horz" lIns="288000" tIns="0" rIns="0" bIns="0" rtlCol="0" anchor="ctr" anchorCtr="0">
            <a:normAutofit/>
          </a:bodyPr>
          <a:lstStyle/>
          <a:p>
            <a:r>
              <a:rPr lang="sl-SI" smtClean="0"/>
              <a:t>Uredite slog naslova matrice</a:t>
            </a:r>
            <a:endParaRPr lang="en-US"/>
          </a:p>
        </p:txBody>
      </p:sp>
    </p:spTree>
    <p:extLst>
      <p:ext uri="{BB962C8B-B14F-4D97-AF65-F5344CB8AC3E}">
        <p14:creationId xmlns:p14="http://schemas.microsoft.com/office/powerpoint/2010/main" val="3472465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smtClean="0"/>
              <a:t>Uredite slog naslova matrice</a:t>
            </a:r>
            <a:endParaRPr lang="en-US"/>
          </a:p>
        </p:txBody>
      </p:sp>
      <p:sp>
        <p:nvSpPr>
          <p:cNvPr id="3" name="Content Placeholder 2"/>
          <p:cNvSpPr>
            <a:spLocks noGrp="1"/>
          </p:cNvSpPr>
          <p:nvPr>
            <p:ph sz="half" idx="1"/>
          </p:nvPr>
        </p:nvSpPr>
        <p:spPr>
          <a:xfrm>
            <a:off x="457200" y="1600200"/>
            <a:ext cx="4038600" cy="4525963"/>
          </a:xfrm>
        </p:spPr>
        <p:txBody>
          <a:bodyPr>
            <a:normAutofit/>
          </a:bodyPr>
          <a:lstStyle>
            <a:lvl1pPr>
              <a:defRPr sz="1600" b="0" i="0">
                <a:latin typeface="Verdana"/>
                <a:cs typeface="Verdana"/>
              </a:defRPr>
            </a:lvl1pPr>
            <a:lvl2pPr>
              <a:defRPr sz="1600" b="0" i="0">
                <a:latin typeface="Verdana"/>
                <a:cs typeface="Verdana"/>
              </a:defRPr>
            </a:lvl2pPr>
            <a:lvl3pPr>
              <a:defRPr sz="1600" b="0" i="0">
                <a:latin typeface="Verdana"/>
                <a:cs typeface="Verdana"/>
              </a:defRPr>
            </a:lvl3pPr>
            <a:lvl4pPr>
              <a:defRPr sz="1600" b="0" i="0">
                <a:latin typeface="Verdana"/>
                <a:cs typeface="Verdana"/>
              </a:defRPr>
            </a:lvl4pPr>
            <a:lvl5pPr>
              <a:defRPr sz="1600" b="0" i="0">
                <a:latin typeface="Verdana"/>
                <a:cs typeface="Verdana"/>
              </a:defRPr>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p:txBody>
      </p:sp>
      <p:sp>
        <p:nvSpPr>
          <p:cNvPr id="4" name="Content Placeholder 3"/>
          <p:cNvSpPr>
            <a:spLocks noGrp="1"/>
          </p:cNvSpPr>
          <p:nvPr>
            <p:ph sz="half" idx="2"/>
          </p:nvPr>
        </p:nvSpPr>
        <p:spPr>
          <a:xfrm>
            <a:off x="4648200" y="1600200"/>
            <a:ext cx="4038600" cy="45259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p:txBody>
      </p:sp>
      <p:sp>
        <p:nvSpPr>
          <p:cNvPr id="5" name="Date Placeholder 4"/>
          <p:cNvSpPr>
            <a:spLocks noGrp="1"/>
          </p:cNvSpPr>
          <p:nvPr>
            <p:ph type="dt" sz="half" idx="10"/>
          </p:nvPr>
        </p:nvSpPr>
        <p:spPr/>
        <p:txBody>
          <a:bodyPr/>
          <a:lstStyle/>
          <a:p>
            <a:r>
              <a:rPr lang="sl-SI" smtClean="0"/>
              <a:t>Maj 2014</a:t>
            </a:r>
            <a:endParaRPr lang="en-US"/>
          </a:p>
        </p:txBody>
      </p:sp>
      <p:sp>
        <p:nvSpPr>
          <p:cNvPr id="7" name="Slide Number Placeholder 6"/>
          <p:cNvSpPr>
            <a:spLocks noGrp="1"/>
          </p:cNvSpPr>
          <p:nvPr>
            <p:ph type="sldNum" sz="quarter" idx="12"/>
          </p:nvPr>
        </p:nvSpPr>
        <p:spPr/>
        <p:txBody>
          <a:bodyPr/>
          <a:lstStyle/>
          <a:p>
            <a:fld id="{ACDAC752-93B3-8145-B311-ED33DB6D6E1A}" type="slidenum">
              <a:rPr/>
              <a:pPr/>
              <a:t>‹#›</a:t>
            </a:fld>
            <a:endParaRPr lang="en-US"/>
          </a:p>
        </p:txBody>
      </p:sp>
      <p:sp>
        <p:nvSpPr>
          <p:cNvPr id="8" name="Text Placeholder 7"/>
          <p:cNvSpPr>
            <a:spLocks noGrp="1"/>
          </p:cNvSpPr>
          <p:nvPr>
            <p:ph type="body" sz="quarter" idx="13" hasCustomPrompt="1"/>
          </p:nvPr>
        </p:nvSpPr>
        <p:spPr>
          <a:xfrm>
            <a:off x="2058515" y="6559550"/>
            <a:ext cx="5445125" cy="298450"/>
          </a:xfrm>
        </p:spPr>
        <p:txBody>
          <a:bodyPr anchor="ctr" anchorCtr="0">
            <a:normAutofit/>
          </a:bodyPr>
          <a:lstStyle>
            <a:lvl1pPr marL="0" indent="0" algn="ctr">
              <a:buNone/>
              <a:defRPr sz="1000" b="1"/>
            </a:lvl1pPr>
          </a:lstStyle>
          <a:p>
            <a:pPr lvl="0"/>
            <a:r>
              <a:rPr lang="sl-SI"/>
              <a:t>Naslov predavanja</a:t>
            </a:r>
            <a:endParaRPr lang="en-US"/>
          </a:p>
        </p:txBody>
      </p:sp>
    </p:spTree>
    <p:extLst>
      <p:ext uri="{BB962C8B-B14F-4D97-AF65-F5344CB8AC3E}">
        <p14:creationId xmlns:p14="http://schemas.microsoft.com/office/powerpoint/2010/main" val="3143390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smtClean="0"/>
              <a:t>Uredite slog naslova matrice</a:t>
            </a:r>
            <a:endParaRPr lang="en-US"/>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solidFill>
                  <a:srgbClr val="4AB5E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4" name="Content Placeholder 3"/>
          <p:cNvSpPr>
            <a:spLocks noGrp="1"/>
          </p:cNvSpPr>
          <p:nvPr>
            <p:ph sz="half" idx="2"/>
          </p:nvPr>
        </p:nvSpPr>
        <p:spPr>
          <a:xfrm>
            <a:off x="457200" y="2174875"/>
            <a:ext cx="4040188"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solidFill>
                  <a:srgbClr val="4AB5E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smtClean="0"/>
              <a:t>Uredite sloge besedila matrice</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sl-SI" smtClean="0"/>
              <a:t>Uredite sloge besedila matrice</a:t>
            </a:r>
          </a:p>
          <a:p>
            <a:pPr lvl="1"/>
            <a:r>
              <a:rPr lang="sl-SI" smtClean="0"/>
              <a:t>Druga raven</a:t>
            </a:r>
          </a:p>
          <a:p>
            <a:pPr lvl="2"/>
            <a:r>
              <a:rPr lang="sl-SI" smtClean="0"/>
              <a:t>Tretja raven</a:t>
            </a:r>
          </a:p>
          <a:p>
            <a:pPr lvl="3"/>
            <a:r>
              <a:rPr lang="sl-SI" smtClean="0"/>
              <a:t>Četrta raven</a:t>
            </a:r>
          </a:p>
        </p:txBody>
      </p:sp>
      <p:sp>
        <p:nvSpPr>
          <p:cNvPr id="7" name="Date Placeholder 6"/>
          <p:cNvSpPr>
            <a:spLocks noGrp="1"/>
          </p:cNvSpPr>
          <p:nvPr>
            <p:ph type="dt" sz="half" idx="10"/>
          </p:nvPr>
        </p:nvSpPr>
        <p:spPr/>
        <p:txBody>
          <a:bodyPr/>
          <a:lstStyle/>
          <a:p>
            <a:r>
              <a:rPr lang="sl-SI" smtClean="0"/>
              <a:t>Maj 2014</a:t>
            </a:r>
            <a:endParaRPr lang="en-US"/>
          </a:p>
        </p:txBody>
      </p:sp>
      <p:sp>
        <p:nvSpPr>
          <p:cNvPr id="9" name="Slide Number Placeholder 8"/>
          <p:cNvSpPr>
            <a:spLocks noGrp="1"/>
          </p:cNvSpPr>
          <p:nvPr>
            <p:ph type="sldNum" sz="quarter" idx="12"/>
          </p:nvPr>
        </p:nvSpPr>
        <p:spPr/>
        <p:txBody>
          <a:bodyPr/>
          <a:lstStyle/>
          <a:p>
            <a:fld id="{ACDAC752-93B3-8145-B311-ED33DB6D6E1A}" type="slidenum">
              <a:rPr/>
              <a:pPr/>
              <a:t>‹#›</a:t>
            </a:fld>
            <a:endParaRPr lang="en-US"/>
          </a:p>
        </p:txBody>
      </p:sp>
      <p:sp>
        <p:nvSpPr>
          <p:cNvPr id="10" name="Text Placeholder 7"/>
          <p:cNvSpPr>
            <a:spLocks noGrp="1"/>
          </p:cNvSpPr>
          <p:nvPr>
            <p:ph type="body" sz="quarter" idx="13" hasCustomPrompt="1"/>
          </p:nvPr>
        </p:nvSpPr>
        <p:spPr>
          <a:xfrm>
            <a:off x="2058515" y="6559550"/>
            <a:ext cx="5445125" cy="298450"/>
          </a:xfrm>
        </p:spPr>
        <p:txBody>
          <a:bodyPr anchor="ctr" anchorCtr="0">
            <a:normAutofit/>
          </a:bodyPr>
          <a:lstStyle>
            <a:lvl1pPr marL="0" indent="0" algn="ctr">
              <a:buNone/>
              <a:defRPr sz="1000" b="1"/>
            </a:lvl1pPr>
          </a:lstStyle>
          <a:p>
            <a:pPr lvl="0"/>
            <a:r>
              <a:rPr lang="sl-SI"/>
              <a:t>Naslov predavanja</a:t>
            </a:r>
            <a:endParaRPr lang="en-US"/>
          </a:p>
        </p:txBody>
      </p:sp>
    </p:spTree>
    <p:extLst>
      <p:ext uri="{BB962C8B-B14F-4D97-AF65-F5344CB8AC3E}">
        <p14:creationId xmlns:p14="http://schemas.microsoft.com/office/powerpoint/2010/main" val="1982235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aključna prosojnica - ZAHVAL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 Placeholder 8"/>
          <p:cNvSpPr>
            <a:spLocks noGrp="1"/>
          </p:cNvSpPr>
          <p:nvPr>
            <p:ph type="body" sz="quarter" idx="10" hasCustomPrompt="1"/>
          </p:nvPr>
        </p:nvSpPr>
        <p:spPr>
          <a:xfrm>
            <a:off x="1436688" y="4382480"/>
            <a:ext cx="7707312" cy="522564"/>
          </a:xfrm>
        </p:spPr>
        <p:txBody>
          <a:bodyPr lIns="360000" tIns="0" rIns="0" bIns="0" anchor="ctr" anchorCtr="0">
            <a:normAutofit/>
          </a:bodyPr>
          <a:lstStyle>
            <a:lvl1pPr marL="0" indent="0">
              <a:buNone/>
              <a:defRPr sz="1800" b="1" baseline="0"/>
            </a:lvl1pPr>
          </a:lstStyle>
          <a:p>
            <a:pPr lvl="0"/>
            <a:r>
              <a:rPr lang="en-US"/>
              <a:t>ime.priimek@agen-rs.si</a:t>
            </a:r>
          </a:p>
        </p:txBody>
      </p:sp>
    </p:spTree>
    <p:extLst>
      <p:ext uri="{BB962C8B-B14F-4D97-AF65-F5344CB8AC3E}">
        <p14:creationId xmlns:p14="http://schemas.microsoft.com/office/powerpoint/2010/main" val="36405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12657" y="0"/>
            <a:ext cx="7885442" cy="605911"/>
          </a:xfrm>
          <a:prstGeom prst="rect">
            <a:avLst/>
          </a:prstGeom>
        </p:spPr>
        <p:txBody>
          <a:bodyPr vert="horz" lIns="288000" tIns="0" rIns="0" bIns="0" rtlCol="0" anchor="ctr" anchorCtr="0">
            <a:normAutofit/>
          </a:bodyPr>
          <a:lstStyle/>
          <a:p>
            <a:r>
              <a:rPr lang="sl-SI" smtClean="0"/>
              <a:t>Uredite slog naslova matrice</a:t>
            </a:r>
            <a:endParaRPr lang="en-US"/>
          </a:p>
        </p:txBody>
      </p:sp>
      <p:sp>
        <p:nvSpPr>
          <p:cNvPr id="3" name="Text Placeholder 2"/>
          <p:cNvSpPr>
            <a:spLocks noGrp="1"/>
          </p:cNvSpPr>
          <p:nvPr>
            <p:ph type="body" idx="1"/>
          </p:nvPr>
        </p:nvSpPr>
        <p:spPr>
          <a:xfrm>
            <a:off x="315417" y="996017"/>
            <a:ext cx="8582681" cy="5130145"/>
          </a:xfrm>
          <a:prstGeom prst="rect">
            <a:avLst/>
          </a:prstGeom>
        </p:spPr>
        <p:txBody>
          <a:bodyPr vert="horz" lIns="0" tIns="0" rIns="0" bIns="0" rtlCol="0" anchor="t" anchorCtr="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1012656" y="6565420"/>
            <a:ext cx="1045859" cy="292580"/>
          </a:xfrm>
          <a:prstGeom prst="rect">
            <a:avLst/>
          </a:prstGeom>
        </p:spPr>
        <p:txBody>
          <a:bodyPr vert="horz" lIns="0" tIns="0" rIns="0" bIns="0" rtlCol="0" anchor="ctr" anchorCtr="0"/>
          <a:lstStyle>
            <a:lvl1pPr algn="ctr">
              <a:defRPr sz="1000" b="1" kern="1200" baseline="0">
                <a:solidFill>
                  <a:schemeClr val="tx1"/>
                </a:solidFill>
              </a:defRPr>
            </a:lvl1pPr>
          </a:lstStyle>
          <a:p>
            <a:r>
              <a:rPr lang="sl-SI" smtClean="0"/>
              <a:t>Maj 2014</a:t>
            </a:r>
            <a:endParaRPr lang="en-US"/>
          </a:p>
        </p:txBody>
      </p:sp>
      <p:sp>
        <p:nvSpPr>
          <p:cNvPr id="6" name="Slide Number Placeholder 5"/>
          <p:cNvSpPr>
            <a:spLocks noGrp="1"/>
          </p:cNvSpPr>
          <p:nvPr>
            <p:ph type="sldNum" sz="quarter" idx="4"/>
          </p:nvPr>
        </p:nvSpPr>
        <p:spPr>
          <a:xfrm>
            <a:off x="0" y="6565420"/>
            <a:ext cx="1012656" cy="292580"/>
          </a:xfrm>
          <a:prstGeom prst="rect">
            <a:avLst/>
          </a:prstGeom>
        </p:spPr>
        <p:txBody>
          <a:bodyPr vert="horz" lIns="91440" tIns="45720" rIns="91440" bIns="45720" rtlCol="0" anchor="ctr"/>
          <a:lstStyle>
            <a:lvl1pPr algn="ctr">
              <a:defRPr sz="1000" b="1" i="0">
                <a:solidFill>
                  <a:schemeClr val="bg1"/>
                </a:solidFill>
                <a:latin typeface="Verdana"/>
                <a:cs typeface="Verdana"/>
              </a:defRPr>
            </a:lvl1pPr>
          </a:lstStyle>
          <a:p>
            <a:fld id="{ACDAC752-93B3-8145-B311-ED33DB6D6E1A}" type="slidenum">
              <a:rPr lang="en-US"/>
              <a:pPr/>
              <a:t>‹#›</a:t>
            </a:fld>
            <a:endParaRPr lang="en-US"/>
          </a:p>
        </p:txBody>
      </p:sp>
    </p:spTree>
    <p:extLst>
      <p:ext uri="{BB962C8B-B14F-4D97-AF65-F5344CB8AC3E}">
        <p14:creationId xmlns:p14="http://schemas.microsoft.com/office/powerpoint/2010/main" val="1301725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5" r:id="rId5"/>
  </p:sldLayoutIdLst>
  <p:timing>
    <p:tnLst>
      <p:par>
        <p:cTn id="1" dur="indefinite" restart="never" nodeType="tmRoot"/>
      </p:par>
    </p:tnLst>
  </p:timing>
  <p:hf hdr="0" ftr="0"/>
  <p:txStyles>
    <p:titleStyle>
      <a:lvl1pPr algn="l" defTabSz="457200" rtl="0" eaLnBrk="1" latinLnBrk="0" hangingPunct="1">
        <a:spcBef>
          <a:spcPct val="0"/>
        </a:spcBef>
        <a:buNone/>
        <a:defRPr sz="2000" b="1" kern="1200">
          <a:solidFill>
            <a:schemeClr val="tx1"/>
          </a:solidFill>
          <a:latin typeface="Verdana"/>
          <a:ea typeface="+mj-ea"/>
          <a:cs typeface="Verdana"/>
        </a:defRPr>
      </a:lvl1pPr>
    </p:titleStyle>
    <p:bodyStyle>
      <a:lvl1pPr marL="342900" indent="-342900" algn="l" defTabSz="457200" rtl="0" eaLnBrk="1" latinLnBrk="0" hangingPunct="1">
        <a:spcBef>
          <a:spcPct val="20000"/>
        </a:spcBef>
        <a:buClr>
          <a:srgbClr val="4AB5E8"/>
        </a:buClr>
        <a:buFont typeface="Arial"/>
        <a:buChar char="•"/>
        <a:defRPr sz="1600" kern="1200">
          <a:solidFill>
            <a:schemeClr val="tx1"/>
          </a:solidFill>
          <a:latin typeface="Verdana"/>
          <a:ea typeface="+mn-ea"/>
          <a:cs typeface="Verdana"/>
        </a:defRPr>
      </a:lvl1pPr>
      <a:lvl2pPr marL="742950" indent="-285750" algn="l" defTabSz="457200" rtl="0" eaLnBrk="1" latinLnBrk="0" hangingPunct="1">
        <a:spcBef>
          <a:spcPct val="20000"/>
        </a:spcBef>
        <a:buClr>
          <a:srgbClr val="4AB5E8"/>
        </a:buClr>
        <a:buFont typeface="Arial"/>
        <a:buChar char="–"/>
        <a:defRPr sz="1600" kern="1200">
          <a:solidFill>
            <a:schemeClr val="tx1"/>
          </a:solidFill>
          <a:latin typeface="Verdana"/>
          <a:ea typeface="+mn-ea"/>
          <a:cs typeface="Verdana"/>
        </a:defRPr>
      </a:lvl2pPr>
      <a:lvl3pPr marL="1143000" indent="-228600" algn="l" defTabSz="457200" rtl="0" eaLnBrk="1" latinLnBrk="0" hangingPunct="1">
        <a:spcBef>
          <a:spcPct val="20000"/>
        </a:spcBef>
        <a:buClr>
          <a:srgbClr val="4AB5E8"/>
        </a:buClr>
        <a:buFont typeface="Arial"/>
        <a:buChar char="•"/>
        <a:defRPr sz="1600" kern="1200">
          <a:solidFill>
            <a:schemeClr val="tx1"/>
          </a:solidFill>
          <a:latin typeface="Verdana"/>
          <a:ea typeface="+mn-ea"/>
          <a:cs typeface="Verdana"/>
        </a:defRPr>
      </a:lvl3pPr>
      <a:lvl4pPr marL="1600200" indent="-228600" algn="l" defTabSz="457200" rtl="0" eaLnBrk="1" latinLnBrk="0" hangingPunct="1">
        <a:spcBef>
          <a:spcPct val="20000"/>
        </a:spcBef>
        <a:buClr>
          <a:srgbClr val="4AB5E8"/>
        </a:buClr>
        <a:buFont typeface="Arial"/>
        <a:buChar char="–"/>
        <a:defRPr sz="1600" kern="1200">
          <a:solidFill>
            <a:schemeClr val="tx1"/>
          </a:solidFill>
          <a:latin typeface="Verdana"/>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4382" y="2514946"/>
            <a:ext cx="7708019" cy="2639448"/>
          </a:xfrm>
        </p:spPr>
        <p:txBody>
          <a:bodyPr>
            <a:normAutofit/>
          </a:bodyPr>
          <a:lstStyle/>
          <a:p>
            <a:pPr algn="ctr"/>
            <a:r>
              <a:rPr lang="sl-SI" sz="2800" b="1" dirty="0">
                <a:solidFill>
                  <a:schemeClr val="tx2"/>
                </a:solidFill>
                <a:effectLst>
                  <a:outerShdw blurRad="38100" dist="38100" dir="2700000" algn="tl">
                    <a:srgbClr val="000000">
                      <a:alpha val="43137"/>
                    </a:srgbClr>
                  </a:outerShdw>
                </a:effectLst>
              </a:rPr>
              <a:t>IZVAJANJE POLITIKE ENERGETSKE UČINKOVITOSTI V SLOVENIJI</a:t>
            </a:r>
          </a:p>
        </p:txBody>
      </p:sp>
      <p:sp>
        <p:nvSpPr>
          <p:cNvPr id="3" name="Subtitle 2"/>
          <p:cNvSpPr>
            <a:spLocks noGrp="1"/>
          </p:cNvSpPr>
          <p:nvPr>
            <p:ph type="subTitle" idx="1"/>
          </p:nvPr>
        </p:nvSpPr>
        <p:spPr/>
        <p:txBody>
          <a:bodyPr/>
          <a:lstStyle/>
          <a:p>
            <a:r>
              <a:rPr lang="sl-SI" b="0" dirty="0" smtClean="0"/>
              <a:t>Energetska učinkovitost in upravljanje z energijo</a:t>
            </a:r>
          </a:p>
        </p:txBody>
      </p:sp>
      <p:sp>
        <p:nvSpPr>
          <p:cNvPr id="4" name="Text Placeholder 3"/>
          <p:cNvSpPr>
            <a:spLocks noGrp="1"/>
          </p:cNvSpPr>
          <p:nvPr>
            <p:ph type="body" sz="quarter" idx="10"/>
          </p:nvPr>
        </p:nvSpPr>
        <p:spPr/>
        <p:txBody>
          <a:bodyPr/>
          <a:lstStyle/>
          <a:p>
            <a:r>
              <a:rPr lang="sl-SI" dirty="0"/>
              <a:t>d</a:t>
            </a:r>
            <a:r>
              <a:rPr lang="sl-SI" dirty="0" smtClean="0"/>
              <a:t>r. Mojca Kokot Krajnc, mag. Alenka Domjan</a:t>
            </a:r>
            <a:endParaRPr lang="en-US" dirty="0" smtClean="0"/>
          </a:p>
        </p:txBody>
      </p:sp>
      <p:sp>
        <p:nvSpPr>
          <p:cNvPr id="5" name="Text Placeholder 4"/>
          <p:cNvSpPr>
            <a:spLocks noGrp="1"/>
          </p:cNvSpPr>
          <p:nvPr>
            <p:ph type="body" sz="quarter" idx="11"/>
          </p:nvPr>
        </p:nvSpPr>
        <p:spPr/>
        <p:txBody>
          <a:bodyPr>
            <a:normAutofit/>
          </a:bodyPr>
          <a:lstStyle/>
          <a:p>
            <a:r>
              <a:rPr lang="sl-SI" sz="1600" dirty="0" smtClean="0"/>
              <a:t>Maribor, 10. </a:t>
            </a:r>
            <a:r>
              <a:rPr lang="sl-SI" sz="1600" dirty="0"/>
              <a:t>5</a:t>
            </a:r>
            <a:r>
              <a:rPr lang="sl-SI" sz="1600" dirty="0" smtClean="0"/>
              <a:t>. 2017</a:t>
            </a:r>
            <a:endParaRPr lang="en-US" sz="1600" dirty="0"/>
          </a:p>
        </p:txBody>
      </p:sp>
    </p:spTree>
    <p:extLst>
      <p:ext uri="{BB962C8B-B14F-4D97-AF65-F5344CB8AC3E}">
        <p14:creationId xmlns:p14="http://schemas.microsoft.com/office/powerpoint/2010/main" val="2134435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sl-SI" dirty="0" smtClean="0"/>
              <a:t>mojca.kokotkrajnc@agen-rs.si</a:t>
            </a:r>
            <a:endParaRPr lang="en-US" dirty="0"/>
          </a:p>
        </p:txBody>
      </p:sp>
    </p:spTree>
    <p:extLst>
      <p:ext uri="{BB962C8B-B14F-4D97-AF65-F5344CB8AC3E}">
        <p14:creationId xmlns:p14="http://schemas.microsoft.com/office/powerpoint/2010/main" val="3594559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2</a:t>
            </a:fld>
            <a:endParaRPr lang="en-US"/>
          </a:p>
        </p:txBody>
      </p:sp>
      <p:sp>
        <p:nvSpPr>
          <p:cNvPr id="6" name="Naslov 5"/>
          <p:cNvSpPr>
            <a:spLocks noGrp="1"/>
          </p:cNvSpPr>
          <p:nvPr>
            <p:ph type="title"/>
          </p:nvPr>
        </p:nvSpPr>
        <p:spPr/>
        <p:txBody>
          <a:bodyPr/>
          <a:lstStyle/>
          <a:p>
            <a:r>
              <a:rPr lang="sl-SI" dirty="0" smtClean="0"/>
              <a:t>POMEN ENERGETSKE UČINKOVITOSTI</a:t>
            </a:r>
            <a:endParaRPr lang="sl-SI" dirty="0"/>
          </a:p>
        </p:txBody>
      </p:sp>
      <p:sp>
        <p:nvSpPr>
          <p:cNvPr id="8" name="Zaobljeni pravokotnik 7"/>
          <p:cNvSpPr/>
          <p:nvPr/>
        </p:nvSpPr>
        <p:spPr>
          <a:xfrm>
            <a:off x="5366300" y="1501089"/>
            <a:ext cx="3531799" cy="130076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l-SI"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CILJ </a:t>
            </a:r>
          </a:p>
          <a:p>
            <a:pPr algn="ctr"/>
            <a:r>
              <a:rPr lang="sl-SI"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PODNEBNO ENERGETSKE POLITIKE EVROPSKE UNIJE</a:t>
            </a:r>
            <a:endParaRPr lang="sl-SI"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PoljeZBesedilom 9"/>
          <p:cNvSpPr txBox="1"/>
          <p:nvPr/>
        </p:nvSpPr>
        <p:spPr>
          <a:xfrm>
            <a:off x="5366301" y="3416253"/>
            <a:ext cx="3531798" cy="1200329"/>
          </a:xfrm>
          <a:prstGeom prst="rect">
            <a:avLst/>
          </a:prstGeom>
          <a:noFill/>
        </p:spPr>
        <p:txBody>
          <a:bodyPr wrap="square" rtlCol="0">
            <a:spAutoFit/>
          </a:bodyPr>
          <a:lstStyle/>
          <a:p>
            <a:pPr algn="ctr"/>
            <a:r>
              <a:rPr lang="sl-SI"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Tista </a:t>
            </a:r>
            <a:r>
              <a:rPr lang="sl-SI" b="1" dirty="0">
                <a:solidFill>
                  <a:srgbClr val="7030A0"/>
                </a:solidFill>
                <a:latin typeface="Verdana" panose="020B0604030504040204" pitchFamily="34" charset="0"/>
                <a:ea typeface="Verdana" panose="020B0604030504040204" pitchFamily="34" charset="0"/>
                <a:cs typeface="Verdana" panose="020B0604030504040204" pitchFamily="34" charset="0"/>
              </a:rPr>
              <a:t>energija, ki je ne porabimo, najcenejša, najbolj čista in najbolj zanesljiva</a:t>
            </a:r>
          </a:p>
        </p:txBody>
      </p:sp>
      <p:sp>
        <p:nvSpPr>
          <p:cNvPr id="11" name="PoljeZBesedilom 10"/>
          <p:cNvSpPr txBox="1"/>
          <p:nvPr/>
        </p:nvSpPr>
        <p:spPr>
          <a:xfrm>
            <a:off x="5037888" y="5082391"/>
            <a:ext cx="4188622" cy="1015663"/>
          </a:xfrm>
          <a:prstGeom prst="rect">
            <a:avLst/>
          </a:prstGeom>
          <a:noFill/>
        </p:spPr>
        <p:txBody>
          <a:bodyPr wrap="square" rtlCol="0">
            <a:spAutoFit/>
          </a:bodyPr>
          <a:lstStyle/>
          <a:p>
            <a:pPr algn="ctr"/>
            <a:r>
              <a:rPr lang="sl-SI" sz="20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PREHOD NA NIZKOOGLJIČNO GOSPODARSTVO </a:t>
            </a:r>
            <a:endParaRPr lang="sl-SI"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Elipsa 11"/>
          <p:cNvSpPr/>
          <p:nvPr/>
        </p:nvSpPr>
        <p:spPr>
          <a:xfrm>
            <a:off x="261630" y="1542035"/>
            <a:ext cx="3473244" cy="1052031"/>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l-SI" sz="2000" b="1" dirty="0" smtClean="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ENERGETSKA UČINKOVITOST</a:t>
            </a:r>
            <a:endParaRPr lang="sl-SI" sz="2000" b="1" dirty="0">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PoljeZBesedilom 12"/>
          <p:cNvSpPr txBox="1"/>
          <p:nvPr/>
        </p:nvSpPr>
        <p:spPr>
          <a:xfrm>
            <a:off x="1438021" y="2866561"/>
            <a:ext cx="1712890" cy="369332"/>
          </a:xfrm>
          <a:prstGeom prst="rect">
            <a:avLst/>
          </a:prstGeom>
          <a:noFill/>
        </p:spPr>
        <p:txBody>
          <a:bodyPr wrap="square" rtlCol="0">
            <a:spAutoFit/>
          </a:bodyPr>
          <a:lstStyle/>
          <a:p>
            <a:r>
              <a:rPr lang="sl-SI" b="1" dirty="0" smtClean="0">
                <a:latin typeface="Verdana" panose="020B0604030504040204" pitchFamily="34" charset="0"/>
                <a:ea typeface="Verdana" panose="020B0604030504040204" pitchFamily="34" charset="0"/>
                <a:cs typeface="Verdana" panose="020B0604030504040204" pitchFamily="34" charset="0"/>
              </a:rPr>
              <a:t>BISTVO</a:t>
            </a:r>
            <a:endParaRPr lang="sl-SI" b="1" dirty="0">
              <a:latin typeface="Verdana" panose="020B0604030504040204" pitchFamily="34" charset="0"/>
              <a:ea typeface="Verdana" panose="020B0604030504040204" pitchFamily="34" charset="0"/>
              <a:cs typeface="Verdana" panose="020B0604030504040204" pitchFamily="34" charset="0"/>
            </a:endParaRPr>
          </a:p>
        </p:txBody>
      </p:sp>
      <p:sp>
        <p:nvSpPr>
          <p:cNvPr id="14" name="Desna puščica 13"/>
          <p:cNvSpPr/>
          <p:nvPr/>
        </p:nvSpPr>
        <p:spPr>
          <a:xfrm>
            <a:off x="3889420" y="2044624"/>
            <a:ext cx="1219303" cy="175936"/>
          </a:xfrm>
          <a:prstGeom prst="rightArrow">
            <a:avLst/>
          </a:prstGeom>
          <a:solidFill>
            <a:srgbClr val="0020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5" name="Puščica dol 14"/>
          <p:cNvSpPr/>
          <p:nvPr/>
        </p:nvSpPr>
        <p:spPr>
          <a:xfrm>
            <a:off x="7132199" y="3011816"/>
            <a:ext cx="208759" cy="40443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6" name="Puščica dol 15"/>
          <p:cNvSpPr/>
          <p:nvPr/>
        </p:nvSpPr>
        <p:spPr>
          <a:xfrm>
            <a:off x="7124714" y="4707643"/>
            <a:ext cx="151850" cy="3747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 name="Pravokotnik 1"/>
          <p:cNvSpPr/>
          <p:nvPr/>
        </p:nvSpPr>
        <p:spPr>
          <a:xfrm>
            <a:off x="122271" y="3235893"/>
            <a:ext cx="3872488" cy="2308324"/>
          </a:xfrm>
          <a:prstGeom prst="rect">
            <a:avLst/>
          </a:prstGeom>
        </p:spPr>
        <p:txBody>
          <a:bodyPr wrap="square">
            <a:spAutoFit/>
          </a:bodyPr>
          <a:lstStyle/>
          <a:p>
            <a:pPr algn="ctr"/>
            <a:r>
              <a:rPr lang="sl-SI"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O</a:t>
            </a: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 </a:t>
            </a:r>
            <a:r>
              <a:rPr lang="sl-SI"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hkratni manjši izrabi energije </a:t>
            </a:r>
            <a:endPar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doseči </a:t>
            </a:r>
            <a:r>
              <a:rPr lang="sl-SI"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končni </a:t>
            </a:r>
            <a:r>
              <a:rPr lang="sl-SI"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rezultat </a:t>
            </a: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sl-SI" b="1" u="sng"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energetsko izboljšane dejavnosti enake (ali celo boljše) kakovosti</a:t>
            </a: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t>
            </a:r>
          </a:p>
          <a:p>
            <a:pPr algn="ct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sl-SI"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kot je bil pred izvedbo ukrepa energetske </a:t>
            </a:r>
            <a:r>
              <a:rPr lang="sl-SI"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učinkovitosti.</a:t>
            </a:r>
            <a:endParaRPr lang="sl-SI"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9139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a:xfrm>
            <a:off x="2320866" y="6559550"/>
            <a:ext cx="5445125" cy="298450"/>
          </a:xfrm>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3</a:t>
            </a:fld>
            <a:endParaRPr lang="en-US"/>
          </a:p>
        </p:txBody>
      </p:sp>
      <p:sp>
        <p:nvSpPr>
          <p:cNvPr id="6" name="Naslov 5"/>
          <p:cNvSpPr>
            <a:spLocks noGrp="1"/>
          </p:cNvSpPr>
          <p:nvPr>
            <p:ph type="title"/>
          </p:nvPr>
        </p:nvSpPr>
        <p:spPr/>
        <p:txBody>
          <a:bodyPr>
            <a:normAutofit fontScale="90000"/>
          </a:bodyPr>
          <a:lstStyle/>
          <a:p>
            <a:r>
              <a:rPr lang="sl-SI" dirty="0"/>
              <a:t>DOPOLNITVE IN SPREMEMBE DIREKTIVE 2012/27/EU</a:t>
            </a:r>
          </a:p>
        </p:txBody>
      </p:sp>
      <p:sp>
        <p:nvSpPr>
          <p:cNvPr id="7" name="Pravokotnik 6"/>
          <p:cNvSpPr/>
          <p:nvPr/>
        </p:nvSpPr>
        <p:spPr>
          <a:xfrm>
            <a:off x="401091" y="1712463"/>
            <a:ext cx="8462605" cy="646331"/>
          </a:xfrm>
          <a:prstGeom prst="rect">
            <a:avLst/>
          </a:prstGeom>
        </p:spPr>
        <p:txBody>
          <a:bodyPr wrap="square">
            <a:spAutoFit/>
          </a:bodyPr>
          <a:lstStyle/>
          <a:p>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D</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oseganje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enakih ciljnih deležev prihranka končne energije na letni ravni kot v prvem obdobju, torej 1,5 % končne rabe energije. </a:t>
            </a:r>
          </a:p>
        </p:txBody>
      </p:sp>
      <p:sp>
        <p:nvSpPr>
          <p:cNvPr id="8" name="Pravokotnik 7"/>
          <p:cNvSpPr/>
          <p:nvPr/>
        </p:nvSpPr>
        <p:spPr>
          <a:xfrm>
            <a:off x="403296" y="2443699"/>
            <a:ext cx="8494802" cy="923330"/>
          </a:xfrm>
          <a:prstGeom prst="rect">
            <a:avLst/>
          </a:prstGeom>
        </p:spPr>
        <p:txBody>
          <a:bodyPr wrap="square">
            <a:spAutoFit/>
          </a:bodyPr>
          <a:lstStyle/>
          <a:p>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Ohranja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različne možnosti doseganja prihrankov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energije</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dva sistema: sistem obveznosti energetske učinkovitosti in alternativne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ukrepe (posebej opredeljeni v členu 7b).</a:t>
            </a:r>
            <a:endParaRPr lang="sl-SI"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Pravokotnik 8"/>
          <p:cNvSpPr/>
          <p:nvPr/>
        </p:nvSpPr>
        <p:spPr>
          <a:xfrm>
            <a:off x="401091" y="3495149"/>
            <a:ext cx="8096760" cy="646331"/>
          </a:xfrm>
          <a:prstGeom prst="rect">
            <a:avLst/>
          </a:prstGeom>
        </p:spPr>
        <p:txBody>
          <a:bodyPr wrap="square">
            <a:spAutoFit/>
          </a:bodyPr>
          <a:lstStyle/>
          <a:p>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Upoštevati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ukrepe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in dejanja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pri vključitvi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socialno šibkih gospodinjstev.</a:t>
            </a:r>
          </a:p>
        </p:txBody>
      </p:sp>
      <p:sp>
        <p:nvSpPr>
          <p:cNvPr id="10" name="Pravokotnik 9"/>
          <p:cNvSpPr/>
          <p:nvPr/>
        </p:nvSpPr>
        <p:spPr>
          <a:xfrm>
            <a:off x="425534" y="4291037"/>
            <a:ext cx="8238427" cy="646331"/>
          </a:xfrm>
          <a:prstGeom prst="rect">
            <a:avLst/>
          </a:prstGeom>
        </p:spPr>
        <p:txBody>
          <a:bodyPr wrap="square">
            <a:spAutoFit/>
          </a:bodyPr>
          <a:lstStyle/>
          <a:p>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Poudarek na prihrankih doseženih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v zvezi s prenovo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stavb (pričakovano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okoli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40 %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znižanje porabe končne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energije).</a:t>
            </a:r>
            <a:endParaRPr lang="sl-SI"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Pravokotnik 10"/>
          <p:cNvSpPr/>
          <p:nvPr/>
        </p:nvSpPr>
        <p:spPr>
          <a:xfrm>
            <a:off x="425534" y="5063379"/>
            <a:ext cx="8319220" cy="646331"/>
          </a:xfrm>
          <a:prstGeom prst="rect">
            <a:avLst/>
          </a:prstGeom>
        </p:spPr>
        <p:txBody>
          <a:bodyPr wrap="square">
            <a:spAutoFit/>
          </a:bodyPr>
          <a:lstStyle/>
          <a:p>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Spremljajo se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prihranki, doseženi s strani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zavezancev</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in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tudi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prihranki iz naslova alternativnih ukrepov. </a:t>
            </a:r>
            <a:endParaRPr lang="sl-SI" dirty="0">
              <a:solidFill>
                <a:srgbClr val="7030A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Pravokotnik 11"/>
          <p:cNvSpPr/>
          <p:nvPr/>
        </p:nvSpPr>
        <p:spPr>
          <a:xfrm>
            <a:off x="401091" y="5769532"/>
            <a:ext cx="8341459" cy="646331"/>
          </a:xfrm>
          <a:prstGeom prst="rect">
            <a:avLst/>
          </a:prstGeom>
        </p:spPr>
        <p:txBody>
          <a:bodyPr wrap="square">
            <a:spAutoFit/>
          </a:bodyPr>
          <a:lstStyle/>
          <a:p>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Spremljati zmanjšanje izpustov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CO2 in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povečanje rabe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obnovljivih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virov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energije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z izvedenimi ukrepi učinkovite rabe energije.</a:t>
            </a:r>
            <a:endParaRPr lang="sl-SI" dirty="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Pravokotnik 1"/>
          <p:cNvSpPr/>
          <p:nvPr/>
        </p:nvSpPr>
        <p:spPr>
          <a:xfrm>
            <a:off x="206061" y="715651"/>
            <a:ext cx="8538693" cy="923330"/>
          </a:xfrm>
          <a:prstGeom prst="rect">
            <a:avLst/>
          </a:prstGeom>
        </p:spPr>
        <p:txBody>
          <a:bodyPr wrap="square">
            <a:spAutoFit/>
          </a:bodyPr>
          <a:lstStyle/>
          <a:p>
            <a:r>
              <a:rPr lang="sl-SI"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DOPOLNITVE IN SPREMEMBE DIREKTIVE 2012/27/EU O ENERGETSKI UČINKOVITOSTI V OKVIRU „ZIMSKEGA SVEŽNJA“ ZA OBDOBJE 2021 - 2030</a:t>
            </a:r>
            <a:endParaRPr lang="sl-SI"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51580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4</a:t>
            </a:fld>
            <a:endParaRPr lang="en-US"/>
          </a:p>
        </p:txBody>
      </p:sp>
      <p:sp>
        <p:nvSpPr>
          <p:cNvPr id="6" name="Naslov 5"/>
          <p:cNvSpPr>
            <a:spLocks noGrp="1"/>
          </p:cNvSpPr>
          <p:nvPr>
            <p:ph type="title"/>
          </p:nvPr>
        </p:nvSpPr>
        <p:spPr/>
        <p:txBody>
          <a:bodyPr>
            <a:normAutofit fontScale="90000"/>
          </a:bodyPr>
          <a:lstStyle/>
          <a:p>
            <a:r>
              <a:rPr lang="sl-SI" dirty="0"/>
              <a:t>USPEŠNOST IZVAJANJA POLITIKE ENERGETSKE UČINKOVITOSTI V SLOVENIJI</a:t>
            </a:r>
          </a:p>
        </p:txBody>
      </p:sp>
      <p:sp>
        <p:nvSpPr>
          <p:cNvPr id="8" name="Pravokotnik 7"/>
          <p:cNvSpPr/>
          <p:nvPr/>
        </p:nvSpPr>
        <p:spPr>
          <a:xfrm>
            <a:off x="313145" y="5038130"/>
            <a:ext cx="8445758" cy="369332"/>
          </a:xfrm>
          <a:prstGeom prst="rect">
            <a:avLst/>
          </a:prstGeom>
        </p:spPr>
        <p:txBody>
          <a:bodyPr wrap="square">
            <a:spAutoFit/>
          </a:bodyPr>
          <a:lstStyle/>
          <a:p>
            <a:pPr algn="ctr"/>
            <a:r>
              <a:rPr lang="sl-SI" dirty="0">
                <a:solidFill>
                  <a:srgbClr val="002060"/>
                </a:solidFill>
                <a:latin typeface="Verdana" panose="020B0604030504040204" pitchFamily="34" charset="0"/>
                <a:ea typeface="Verdana" panose="020B0604030504040204" pitchFamily="34" charset="0"/>
                <a:cs typeface="Verdana" panose="020B0604030504040204" pitchFamily="34" charset="0"/>
              </a:rPr>
              <a:t>V</a:t>
            </a:r>
            <a:r>
              <a:rPr lang="sl-SI" dirty="0" smtClean="0">
                <a:solidFill>
                  <a:srgbClr val="002060"/>
                </a:solidFill>
                <a:latin typeface="Verdana" panose="020B0604030504040204" pitchFamily="34" charset="0"/>
                <a:ea typeface="Verdana" panose="020B0604030504040204" pitchFamily="34" charset="0"/>
                <a:cs typeface="Verdana" panose="020B0604030504040204" pitchFamily="34" charset="0"/>
              </a:rPr>
              <a:t> </a:t>
            </a:r>
            <a:r>
              <a:rPr lang="sl-SI" dirty="0">
                <a:solidFill>
                  <a:srgbClr val="002060"/>
                </a:solidFill>
                <a:latin typeface="Verdana" panose="020B0604030504040204" pitchFamily="34" charset="0"/>
                <a:ea typeface="Verdana" panose="020B0604030504040204" pitchFamily="34" charset="0"/>
                <a:cs typeface="Verdana" panose="020B0604030504040204" pitchFamily="34" charset="0"/>
              </a:rPr>
              <a:t>letu 2015 </a:t>
            </a:r>
            <a:r>
              <a:rPr lang="sl-SI" dirty="0" smtClean="0">
                <a:solidFill>
                  <a:srgbClr val="002060"/>
                </a:solidFill>
                <a:latin typeface="Verdana" panose="020B0604030504040204" pitchFamily="34" charset="0"/>
                <a:ea typeface="Verdana" panose="020B0604030504040204" pitchFamily="34" charset="0"/>
                <a:cs typeface="Verdana" panose="020B0604030504040204" pitchFamily="34" charset="0"/>
              </a:rPr>
              <a:t>so zavezanci </a:t>
            </a:r>
            <a:r>
              <a:rPr lang="sl-SI" dirty="0">
                <a:solidFill>
                  <a:srgbClr val="002060"/>
                </a:solidFill>
                <a:latin typeface="Verdana" panose="020B0604030504040204" pitchFamily="34" charset="0"/>
                <a:ea typeface="Verdana" panose="020B0604030504040204" pitchFamily="34" charset="0"/>
                <a:cs typeface="Verdana" panose="020B0604030504040204" pitchFamily="34" charset="0"/>
              </a:rPr>
              <a:t>dosegli 502,3 </a:t>
            </a:r>
            <a:r>
              <a:rPr lang="sl-SI" dirty="0" smtClean="0">
                <a:solidFill>
                  <a:srgbClr val="002060"/>
                </a:solidFill>
                <a:latin typeface="Verdana" panose="020B0604030504040204" pitchFamily="34" charset="0"/>
                <a:ea typeface="Verdana" panose="020B0604030504040204" pitchFamily="34" charset="0"/>
                <a:cs typeface="Verdana" panose="020B0604030504040204" pitchFamily="34" charset="0"/>
              </a:rPr>
              <a:t>GWh in so ustvarili presežke.</a:t>
            </a:r>
            <a:endParaRPr lang="sl-SI" dirty="0">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Zaobljeni pravokotnik 10"/>
          <p:cNvSpPr/>
          <p:nvPr/>
        </p:nvSpPr>
        <p:spPr>
          <a:xfrm>
            <a:off x="313145" y="1451087"/>
            <a:ext cx="4284613" cy="11762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l-SI" sz="2000" dirty="0" smtClean="0">
                <a:latin typeface="Verdana" panose="020B0604030504040204" pitchFamily="34" charset="0"/>
                <a:ea typeface="Verdana" panose="020B0604030504040204" pitchFamily="34" charset="0"/>
                <a:cs typeface="Verdana" panose="020B0604030504040204" pitchFamily="34" charset="0"/>
              </a:rPr>
              <a:t>CILJI SLOVENIJE V LETU 2015 </a:t>
            </a:r>
            <a:r>
              <a:rPr lang="sl-SI" dirty="0" smtClean="0"/>
              <a:t>skladno z Akcijskim načrtom URE</a:t>
            </a:r>
            <a:endParaRPr lang="sl-SI" dirty="0"/>
          </a:p>
        </p:txBody>
      </p:sp>
      <p:sp>
        <p:nvSpPr>
          <p:cNvPr id="12" name="PoljeZBesedilom 11"/>
          <p:cNvSpPr txBox="1"/>
          <p:nvPr/>
        </p:nvSpPr>
        <p:spPr>
          <a:xfrm>
            <a:off x="4955378" y="1688318"/>
            <a:ext cx="3618963" cy="1261884"/>
          </a:xfrm>
          <a:prstGeom prst="rect">
            <a:avLst/>
          </a:prstGeom>
          <a:noFill/>
        </p:spPr>
        <p:txBody>
          <a:bodyPr wrap="square" rtlCol="0">
            <a:spAutoFit/>
          </a:bodyPr>
          <a:lstStyle/>
          <a:p>
            <a:pPr algn="ctr"/>
            <a:r>
              <a:rPr lang="sl-SI" sz="2000" dirty="0">
                <a:solidFill>
                  <a:srgbClr val="002060"/>
                </a:solidFill>
                <a:latin typeface="Verdana" panose="020B0604030504040204" pitchFamily="34" charset="0"/>
                <a:ea typeface="Verdana" panose="020B0604030504040204" pitchFamily="34" charset="0"/>
                <a:cs typeface="Verdana" panose="020B0604030504040204" pitchFamily="34" charset="0"/>
              </a:rPr>
              <a:t>z</a:t>
            </a:r>
            <a:r>
              <a:rPr lang="sl-SI" sz="2000" dirty="0" smtClean="0">
                <a:solidFill>
                  <a:srgbClr val="002060"/>
                </a:solidFill>
                <a:latin typeface="Verdana" panose="020B0604030504040204" pitchFamily="34" charset="0"/>
                <a:ea typeface="Verdana" panose="020B0604030504040204" pitchFamily="34" charset="0"/>
                <a:cs typeface="Verdana" panose="020B0604030504040204" pitchFamily="34" charset="0"/>
              </a:rPr>
              <a:t>manjšanje rabe končne energije za 349 GWh</a:t>
            </a:r>
          </a:p>
          <a:p>
            <a:endParaRPr lang="sl-SI" dirty="0"/>
          </a:p>
          <a:p>
            <a:endParaRPr lang="sl-SI" dirty="0"/>
          </a:p>
        </p:txBody>
      </p:sp>
      <p:sp>
        <p:nvSpPr>
          <p:cNvPr id="14" name="PoljeZBesedilom 13"/>
          <p:cNvSpPr txBox="1"/>
          <p:nvPr/>
        </p:nvSpPr>
        <p:spPr>
          <a:xfrm>
            <a:off x="3448550" y="3371045"/>
            <a:ext cx="3013656" cy="923330"/>
          </a:xfrm>
          <a:prstGeom prst="rect">
            <a:avLst/>
          </a:prstGeom>
          <a:noFill/>
        </p:spPr>
        <p:txBody>
          <a:bodyPr wrap="square" rtlCol="0">
            <a:spAutoFit/>
          </a:bodyPr>
          <a:lstStyle/>
          <a:p>
            <a:pPr algn="ctr"/>
            <a:r>
              <a:rPr lang="sl-SI"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87 GWh v okviru sheme obveznega doseganja prihrankov energije</a:t>
            </a:r>
            <a:endParaRPr lang="sl-SI"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PoljeZBesedilom 14"/>
          <p:cNvSpPr txBox="1"/>
          <p:nvPr/>
        </p:nvSpPr>
        <p:spPr>
          <a:xfrm>
            <a:off x="6954591" y="3322079"/>
            <a:ext cx="2189409" cy="1200329"/>
          </a:xfrm>
          <a:prstGeom prst="rect">
            <a:avLst/>
          </a:prstGeom>
          <a:noFill/>
        </p:spPr>
        <p:txBody>
          <a:bodyPr wrap="square" rtlCol="0">
            <a:spAutoFit/>
          </a:bodyPr>
          <a:lstStyle/>
          <a:p>
            <a:r>
              <a:rPr lang="sl-SI" dirty="0" smtClean="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262 GWh v okviru alternativnih ukrepov</a:t>
            </a:r>
            <a:endParaRPr lang="sl-SI"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Pravokotnik 15"/>
          <p:cNvSpPr/>
          <p:nvPr/>
        </p:nvSpPr>
        <p:spPr>
          <a:xfrm>
            <a:off x="383378" y="5536310"/>
            <a:ext cx="8026526" cy="646331"/>
          </a:xfrm>
          <a:prstGeom prst="rect">
            <a:avLst/>
          </a:prstGeom>
        </p:spPr>
        <p:txBody>
          <a:bodyPr wrap="square">
            <a:spAutoFit/>
          </a:bodyPr>
          <a:lstStyle/>
          <a:p>
            <a:pPr algn="ctr"/>
            <a:r>
              <a:rPr lang="sl-SI" dirty="0"/>
              <a:t>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Prihranki, doseženi z alternativnimi ukrepi,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so v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letu </a:t>
            </a:r>
            <a:r>
              <a:rPr lang="sl-SI" dirty="0" smtClean="0">
                <a:solidFill>
                  <a:srgbClr val="00B050"/>
                </a:solidFill>
                <a:latin typeface="Verdana" panose="020B0604030504040204" pitchFamily="34" charset="0"/>
                <a:ea typeface="Verdana" panose="020B0604030504040204" pitchFamily="34" charset="0"/>
                <a:cs typeface="Verdana" panose="020B0604030504040204" pitchFamily="34" charset="0"/>
              </a:rPr>
              <a:t>2015 znašali </a:t>
            </a: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102,3 GWh. </a:t>
            </a:r>
          </a:p>
        </p:txBody>
      </p:sp>
      <p:cxnSp>
        <p:nvCxnSpPr>
          <p:cNvPr id="18" name="Raven puščični povezovalnik 17"/>
          <p:cNvCxnSpPr/>
          <p:nvPr/>
        </p:nvCxnSpPr>
        <p:spPr>
          <a:xfrm flipH="1">
            <a:off x="5473521" y="2485623"/>
            <a:ext cx="605307" cy="83645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Raven puščični povezovalnik 19"/>
          <p:cNvCxnSpPr/>
          <p:nvPr/>
        </p:nvCxnSpPr>
        <p:spPr>
          <a:xfrm>
            <a:off x="7237927" y="2485623"/>
            <a:ext cx="265713" cy="7565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Desna puščica 20"/>
          <p:cNvSpPr/>
          <p:nvPr/>
        </p:nvSpPr>
        <p:spPr>
          <a:xfrm>
            <a:off x="4597758" y="2039188"/>
            <a:ext cx="489397" cy="12493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Tree>
    <p:extLst>
      <p:ext uri="{BB962C8B-B14F-4D97-AF65-F5344CB8AC3E}">
        <p14:creationId xmlns:p14="http://schemas.microsoft.com/office/powerpoint/2010/main" val="4813073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5</a:t>
            </a:fld>
            <a:endParaRPr lang="en-US"/>
          </a:p>
        </p:txBody>
      </p:sp>
      <p:sp>
        <p:nvSpPr>
          <p:cNvPr id="6" name="Naslov 5"/>
          <p:cNvSpPr>
            <a:spLocks noGrp="1"/>
          </p:cNvSpPr>
          <p:nvPr>
            <p:ph type="title"/>
          </p:nvPr>
        </p:nvSpPr>
        <p:spPr/>
        <p:txBody>
          <a:bodyPr/>
          <a:lstStyle/>
          <a:p>
            <a:r>
              <a:rPr lang="sl-SI" dirty="0" smtClean="0"/>
              <a:t>PRIHRANKI ZAVEZANCEV V LETU 2015</a:t>
            </a:r>
            <a:endParaRPr lang="sl-SI" dirty="0"/>
          </a:p>
        </p:txBody>
      </p:sp>
      <p:pic>
        <p:nvPicPr>
          <p:cNvPr id="9" name="Slika 8"/>
          <p:cNvPicPr/>
          <p:nvPr/>
        </p:nvPicPr>
        <p:blipFill>
          <a:blip r:embed="rId2">
            <a:extLst>
              <a:ext uri="{28A0092B-C50C-407E-A947-70E740481C1C}">
                <a14:useLocalDpi xmlns:a14="http://schemas.microsoft.com/office/drawing/2010/main" val="0"/>
              </a:ext>
            </a:extLst>
          </a:blip>
          <a:srcRect/>
          <a:stretch>
            <a:fillRect/>
          </a:stretch>
        </p:blipFill>
        <p:spPr bwMode="auto">
          <a:xfrm>
            <a:off x="162545" y="939307"/>
            <a:ext cx="8492058" cy="5268309"/>
          </a:xfrm>
          <a:prstGeom prst="rect">
            <a:avLst/>
          </a:prstGeom>
          <a:noFill/>
          <a:ln>
            <a:noFill/>
          </a:ln>
        </p:spPr>
      </p:pic>
    </p:spTree>
    <p:extLst>
      <p:ext uri="{BB962C8B-B14F-4D97-AF65-F5344CB8AC3E}">
        <p14:creationId xmlns:p14="http://schemas.microsoft.com/office/powerpoint/2010/main" val="138309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6</a:t>
            </a:fld>
            <a:endParaRPr lang="en-US"/>
          </a:p>
        </p:txBody>
      </p:sp>
      <p:sp>
        <p:nvSpPr>
          <p:cNvPr id="6" name="Naslov 5"/>
          <p:cNvSpPr>
            <a:spLocks noGrp="1"/>
          </p:cNvSpPr>
          <p:nvPr>
            <p:ph type="title"/>
          </p:nvPr>
        </p:nvSpPr>
        <p:spPr/>
        <p:txBody>
          <a:bodyPr/>
          <a:lstStyle/>
          <a:p>
            <a:r>
              <a:rPr lang="sl-SI" dirty="0" smtClean="0"/>
              <a:t>ALTERNATIVNI UKREPI </a:t>
            </a:r>
            <a:endParaRPr lang="sl-SI" dirty="0"/>
          </a:p>
        </p:txBody>
      </p:sp>
      <p:pic>
        <p:nvPicPr>
          <p:cNvPr id="7" name="Slika 6"/>
          <p:cNvPicPr>
            <a:picLocks noChangeAspect="1"/>
          </p:cNvPicPr>
          <p:nvPr/>
        </p:nvPicPr>
        <p:blipFill>
          <a:blip r:embed="rId2"/>
          <a:stretch>
            <a:fillRect/>
          </a:stretch>
        </p:blipFill>
        <p:spPr>
          <a:xfrm>
            <a:off x="753682" y="803856"/>
            <a:ext cx="7025157" cy="5038733"/>
          </a:xfrm>
          <a:prstGeom prst="rect">
            <a:avLst/>
          </a:prstGeom>
        </p:spPr>
      </p:pic>
      <p:sp>
        <p:nvSpPr>
          <p:cNvPr id="8" name="PoljeZBesedilom 7"/>
          <p:cNvSpPr txBox="1"/>
          <p:nvPr/>
        </p:nvSpPr>
        <p:spPr>
          <a:xfrm>
            <a:off x="506328" y="6053070"/>
            <a:ext cx="2906573" cy="369332"/>
          </a:xfrm>
          <a:prstGeom prst="rect">
            <a:avLst/>
          </a:prstGeom>
          <a:noFill/>
        </p:spPr>
        <p:txBody>
          <a:bodyPr wrap="square" rtlCol="0">
            <a:spAutoFit/>
          </a:bodyPr>
          <a:lstStyle/>
          <a:p>
            <a:r>
              <a:rPr lang="sl-SI" dirty="0" smtClean="0"/>
              <a:t>Vir: </a:t>
            </a:r>
            <a:r>
              <a:rPr lang="sl-SI" dirty="0" err="1" smtClean="0"/>
              <a:t>MzI</a:t>
            </a:r>
            <a:endParaRPr lang="sl-SI" dirty="0"/>
          </a:p>
        </p:txBody>
      </p:sp>
    </p:spTree>
    <p:extLst>
      <p:ext uri="{BB962C8B-B14F-4D97-AF65-F5344CB8AC3E}">
        <p14:creationId xmlns:p14="http://schemas.microsoft.com/office/powerpoint/2010/main" val="898257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7</a:t>
            </a:fld>
            <a:endParaRPr lang="en-US"/>
          </a:p>
        </p:txBody>
      </p:sp>
      <p:sp>
        <p:nvSpPr>
          <p:cNvPr id="6" name="Naslov 5"/>
          <p:cNvSpPr>
            <a:spLocks noGrp="1"/>
          </p:cNvSpPr>
          <p:nvPr>
            <p:ph type="title"/>
          </p:nvPr>
        </p:nvSpPr>
        <p:spPr/>
        <p:txBody>
          <a:bodyPr>
            <a:normAutofit fontScale="90000"/>
          </a:bodyPr>
          <a:lstStyle/>
          <a:p>
            <a:r>
              <a:rPr lang="sl-SI" dirty="0" smtClean="0"/>
              <a:t>USPEŠNOST POLITIKE ENERGETSKE UČINKOVITOSTI V SLOVENIJI</a:t>
            </a:r>
            <a:endParaRPr lang="sl-SI" dirty="0"/>
          </a:p>
        </p:txBody>
      </p:sp>
      <p:pic>
        <p:nvPicPr>
          <p:cNvPr id="8" name="Slika 7"/>
          <p:cNvPicPr>
            <a:picLocks noChangeAspect="1"/>
          </p:cNvPicPr>
          <p:nvPr/>
        </p:nvPicPr>
        <p:blipFill>
          <a:blip r:embed="rId2"/>
          <a:stretch>
            <a:fillRect/>
          </a:stretch>
        </p:blipFill>
        <p:spPr>
          <a:xfrm>
            <a:off x="1012656" y="715777"/>
            <a:ext cx="6663152" cy="4113801"/>
          </a:xfrm>
          <a:prstGeom prst="rect">
            <a:avLst/>
          </a:prstGeom>
        </p:spPr>
      </p:pic>
      <p:sp>
        <p:nvSpPr>
          <p:cNvPr id="9" name="PoljeZBesedilom 8"/>
          <p:cNvSpPr txBox="1"/>
          <p:nvPr/>
        </p:nvSpPr>
        <p:spPr>
          <a:xfrm>
            <a:off x="736197" y="4460246"/>
            <a:ext cx="4536378" cy="307777"/>
          </a:xfrm>
          <a:prstGeom prst="rect">
            <a:avLst/>
          </a:prstGeom>
          <a:noFill/>
        </p:spPr>
        <p:txBody>
          <a:bodyPr wrap="square" rtlCol="0">
            <a:spAutoFit/>
          </a:bodyPr>
          <a:lstStyle/>
          <a:p>
            <a:r>
              <a:rPr lang="sl-SI" sz="1400" dirty="0" smtClean="0"/>
              <a:t>Vir: </a:t>
            </a:r>
            <a:r>
              <a:rPr lang="sl-SI" sz="1400" dirty="0" err="1" smtClean="0"/>
              <a:t>MzI</a:t>
            </a:r>
            <a:endParaRPr lang="sl-SI" sz="1400" dirty="0"/>
          </a:p>
        </p:txBody>
      </p:sp>
      <p:sp>
        <p:nvSpPr>
          <p:cNvPr id="2" name="Zaobljeni pravokotnik 1"/>
          <p:cNvSpPr/>
          <p:nvPr/>
        </p:nvSpPr>
        <p:spPr>
          <a:xfrm>
            <a:off x="506328" y="4965202"/>
            <a:ext cx="8096759" cy="1242416"/>
          </a:xfrm>
          <a:prstGeom prst="roundRect">
            <a:avLst/>
          </a:prstGeom>
          <a:blipFill>
            <a:blip r:embed="rId3"/>
            <a:tile tx="0" ty="0" sx="100000" sy="100000" flip="none" algn="tl"/>
          </a:blipFill>
        </p:spPr>
        <p:style>
          <a:lnRef idx="1">
            <a:schemeClr val="accent1"/>
          </a:lnRef>
          <a:fillRef idx="3">
            <a:schemeClr val="accent1"/>
          </a:fillRef>
          <a:effectRef idx="2">
            <a:schemeClr val="accent1"/>
          </a:effectRef>
          <a:fontRef idx="minor">
            <a:schemeClr val="lt1"/>
          </a:fontRef>
        </p:style>
        <p:txBody>
          <a:bodyPr rtlCol="0" anchor="ctr"/>
          <a:lstStyle/>
          <a:p>
            <a:pPr algn="ctr"/>
            <a:r>
              <a:rPr lang="sl-SI"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V letu 2015 so zavezanci prodali skupaj 46.106,05 GWh. Njihov obvezni prihranek je znašal 175,26 GWh. V letu 2016 so z izvedenimi ukrepi dosegli 326,72 GWh </a:t>
            </a:r>
            <a:r>
              <a:rPr lang="sl-SI"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prihranka</a:t>
            </a:r>
            <a:r>
              <a:rPr lang="sl-SI"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933248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8</a:t>
            </a:fld>
            <a:endParaRPr lang="en-US"/>
          </a:p>
        </p:txBody>
      </p:sp>
      <p:sp>
        <p:nvSpPr>
          <p:cNvPr id="6" name="Naslov 5"/>
          <p:cNvSpPr>
            <a:spLocks noGrp="1"/>
          </p:cNvSpPr>
          <p:nvPr>
            <p:ph type="title"/>
          </p:nvPr>
        </p:nvSpPr>
        <p:spPr/>
        <p:txBody>
          <a:bodyPr/>
          <a:lstStyle/>
          <a:p>
            <a:r>
              <a:rPr lang="sl-SI" dirty="0" smtClean="0"/>
              <a:t>PRIHRANKI V SEKTORJIH</a:t>
            </a:r>
            <a:endParaRPr lang="sl-SI" dirty="0"/>
          </a:p>
        </p:txBody>
      </p:sp>
      <p:pic>
        <p:nvPicPr>
          <p:cNvPr id="7" name="Slika 6"/>
          <p:cNvPicPr/>
          <p:nvPr/>
        </p:nvPicPr>
        <p:blipFill>
          <a:blip r:embed="rId2">
            <a:extLst>
              <a:ext uri="{28A0092B-C50C-407E-A947-70E740481C1C}">
                <a14:useLocalDpi xmlns:a14="http://schemas.microsoft.com/office/drawing/2010/main" val="0"/>
              </a:ext>
            </a:extLst>
          </a:blip>
          <a:srcRect/>
          <a:stretch>
            <a:fillRect/>
          </a:stretch>
        </p:blipFill>
        <p:spPr bwMode="auto">
          <a:xfrm>
            <a:off x="898102" y="1072519"/>
            <a:ext cx="7305739" cy="4452518"/>
          </a:xfrm>
          <a:prstGeom prst="rect">
            <a:avLst/>
          </a:prstGeom>
          <a:noFill/>
          <a:ln>
            <a:noFill/>
          </a:ln>
        </p:spPr>
      </p:pic>
      <p:sp>
        <p:nvSpPr>
          <p:cNvPr id="2" name="PoljeZBesedilom 1"/>
          <p:cNvSpPr txBox="1"/>
          <p:nvPr/>
        </p:nvSpPr>
        <p:spPr>
          <a:xfrm>
            <a:off x="399245" y="5782614"/>
            <a:ext cx="2266682" cy="369332"/>
          </a:xfrm>
          <a:prstGeom prst="rect">
            <a:avLst/>
          </a:prstGeom>
          <a:noFill/>
        </p:spPr>
        <p:txBody>
          <a:bodyPr wrap="square" rtlCol="0">
            <a:spAutoFit/>
          </a:bodyPr>
          <a:lstStyle/>
          <a:p>
            <a:r>
              <a:rPr lang="sl-SI" dirty="0" smtClean="0"/>
              <a:t>Vir: </a:t>
            </a:r>
            <a:r>
              <a:rPr lang="sl-SI" dirty="0" err="1" smtClean="0"/>
              <a:t>MzI</a:t>
            </a:r>
            <a:endParaRPr lang="sl-SI" dirty="0"/>
          </a:p>
        </p:txBody>
      </p:sp>
    </p:spTree>
    <p:extLst>
      <p:ext uri="{BB962C8B-B14F-4D97-AF65-F5344CB8AC3E}">
        <p14:creationId xmlns:p14="http://schemas.microsoft.com/office/powerpoint/2010/main" val="846783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značba mesta besedila 2"/>
          <p:cNvSpPr>
            <a:spLocks noGrp="1"/>
          </p:cNvSpPr>
          <p:nvPr>
            <p:ph type="body" sz="quarter" idx="13"/>
          </p:nvPr>
        </p:nvSpPr>
        <p:spPr/>
        <p:txBody>
          <a:bodyPr/>
          <a:lstStyle/>
          <a:p>
            <a:r>
              <a:rPr lang="sl-SI" dirty="0"/>
              <a:t>IZVAJANJE POLITIKE ENERGETSKE UČINKOVITOSTI V SLOVENIJI</a:t>
            </a:r>
          </a:p>
        </p:txBody>
      </p:sp>
      <p:sp>
        <p:nvSpPr>
          <p:cNvPr id="4" name="Označba mesta datuma 3"/>
          <p:cNvSpPr>
            <a:spLocks noGrp="1"/>
          </p:cNvSpPr>
          <p:nvPr>
            <p:ph type="dt" sz="half" idx="14"/>
          </p:nvPr>
        </p:nvSpPr>
        <p:spPr/>
        <p:txBody>
          <a:bodyPr/>
          <a:lstStyle/>
          <a:p>
            <a:r>
              <a:rPr lang="sl-SI" dirty="0" smtClean="0"/>
              <a:t>Maj 2017</a:t>
            </a:r>
            <a:endParaRPr lang="en-US" dirty="0"/>
          </a:p>
        </p:txBody>
      </p:sp>
      <p:sp>
        <p:nvSpPr>
          <p:cNvPr id="5" name="Označba mesta številke diapozitiva 4"/>
          <p:cNvSpPr>
            <a:spLocks noGrp="1"/>
          </p:cNvSpPr>
          <p:nvPr>
            <p:ph type="sldNum" sz="quarter" idx="16"/>
          </p:nvPr>
        </p:nvSpPr>
        <p:spPr/>
        <p:txBody>
          <a:bodyPr/>
          <a:lstStyle/>
          <a:p>
            <a:fld id="{ACDAC752-93B3-8145-B311-ED33DB6D6E1A}" type="slidenum">
              <a:rPr lang="en-US" smtClean="0"/>
              <a:pPr/>
              <a:t>9</a:t>
            </a:fld>
            <a:endParaRPr lang="en-US"/>
          </a:p>
        </p:txBody>
      </p:sp>
      <p:sp>
        <p:nvSpPr>
          <p:cNvPr id="6" name="Naslov 5"/>
          <p:cNvSpPr>
            <a:spLocks noGrp="1"/>
          </p:cNvSpPr>
          <p:nvPr>
            <p:ph type="title"/>
          </p:nvPr>
        </p:nvSpPr>
        <p:spPr/>
        <p:txBody>
          <a:bodyPr>
            <a:normAutofit/>
          </a:bodyPr>
          <a:lstStyle/>
          <a:p>
            <a:r>
              <a:rPr lang="sl-SI" dirty="0" smtClean="0"/>
              <a:t>V PRIHODNJE</a:t>
            </a:r>
            <a:endParaRPr lang="sl-SI" dirty="0"/>
          </a:p>
        </p:txBody>
      </p:sp>
      <p:sp>
        <p:nvSpPr>
          <p:cNvPr id="7" name="Pravokotnik 6"/>
          <p:cNvSpPr/>
          <p:nvPr/>
        </p:nvSpPr>
        <p:spPr>
          <a:xfrm>
            <a:off x="341290" y="1018523"/>
            <a:ext cx="8390586" cy="1200329"/>
          </a:xfrm>
          <a:prstGeom prst="rect">
            <a:avLst/>
          </a:prstGeom>
        </p:spPr>
        <p:txBody>
          <a:bodyPr wrap="square">
            <a:spAutoFit/>
          </a:bodyPr>
          <a:lstStyle/>
          <a:p>
            <a:pPr algn="ctr"/>
            <a:r>
              <a:rPr lang="sl-SI" dirty="0">
                <a:solidFill>
                  <a:srgbClr val="00B050"/>
                </a:solidFill>
                <a:latin typeface="Verdana" panose="020B0604030504040204" pitchFamily="34" charset="0"/>
                <a:ea typeface="Verdana" panose="020B0604030504040204" pitchFamily="34" charset="0"/>
                <a:cs typeface="Verdana" panose="020B0604030504040204" pitchFamily="34" charset="0"/>
              </a:rPr>
              <a:t>Slovenija bo morala, tako kot tudi druge članice, ob uveljavitvi predlaganih dopolnitev direktive vse do leta 2030 dosegati enake ciljne deleže letnih prihrankov energije, kot jim je zavezana sedaj (vendar brez olajšav). </a:t>
            </a:r>
          </a:p>
        </p:txBody>
      </p:sp>
      <p:sp>
        <p:nvSpPr>
          <p:cNvPr id="8" name="Pravokotnik 7"/>
          <p:cNvSpPr/>
          <p:nvPr/>
        </p:nvSpPr>
        <p:spPr>
          <a:xfrm>
            <a:off x="727657" y="2761467"/>
            <a:ext cx="7630732" cy="923330"/>
          </a:xfrm>
          <a:prstGeom prst="rect">
            <a:avLst/>
          </a:prstGeom>
        </p:spPr>
        <p:txBody>
          <a:bodyPr wrap="square">
            <a:spAutoFit/>
          </a:bodyPr>
          <a:lstStyle/>
          <a:p>
            <a:pPr algn="ctr"/>
            <a:r>
              <a:rPr lang="sl-SI" dirty="0" smtClean="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Slovenija bo morala spremljati podatke </a:t>
            </a:r>
            <a:r>
              <a:rPr lang="sl-SI"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o zmanjšanju izpustov CO2 po posameznem ukrepu in o morebitnem povečanju </a:t>
            </a:r>
            <a:r>
              <a:rPr lang="sl-SI" dirty="0" smtClean="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rabe </a:t>
            </a:r>
            <a:r>
              <a:rPr lang="sl-SI" dirty="0">
                <a:solidFill>
                  <a:schemeClr val="accent5">
                    <a:lumMod val="75000"/>
                  </a:schemeClr>
                </a:solidFill>
                <a:latin typeface="Verdana" panose="020B0604030504040204" pitchFamily="34" charset="0"/>
                <a:ea typeface="Verdana" panose="020B0604030504040204" pitchFamily="34" charset="0"/>
                <a:cs typeface="Verdana" panose="020B0604030504040204" pitchFamily="34" charset="0"/>
              </a:rPr>
              <a:t>obnovljivih virov energije. </a:t>
            </a:r>
          </a:p>
        </p:txBody>
      </p:sp>
      <p:sp>
        <p:nvSpPr>
          <p:cNvPr id="9" name="Pravokotnik 8"/>
          <p:cNvSpPr/>
          <p:nvPr/>
        </p:nvSpPr>
        <p:spPr>
          <a:xfrm>
            <a:off x="727657" y="4227413"/>
            <a:ext cx="7630732" cy="1477328"/>
          </a:xfrm>
          <a:prstGeom prst="rect">
            <a:avLst/>
          </a:prstGeom>
        </p:spPr>
        <p:txBody>
          <a:bodyPr wrap="square">
            <a:spAutoFit/>
          </a:bodyPr>
          <a:lstStyle/>
          <a:p>
            <a:pPr algn="ct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Metodologije izračunov prihrankov se bodo spreminjale. </a:t>
            </a:r>
            <a:r>
              <a:rPr lang="sl-SI"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MzI</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 je v marcu 2017 izdalo spremembe Pravilnika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o metodah za določanje prihrankov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energije, </a:t>
            </a:r>
            <a:r>
              <a:rPr lang="sl-SI" dirty="0">
                <a:solidFill>
                  <a:srgbClr val="7030A0"/>
                </a:solidFill>
                <a:latin typeface="Verdana" panose="020B0604030504040204" pitchFamily="34" charset="0"/>
                <a:ea typeface="Verdana" panose="020B0604030504040204" pitchFamily="34" charset="0"/>
                <a:cs typeface="Verdana" panose="020B0604030504040204" pitchFamily="34" charset="0"/>
              </a:rPr>
              <a:t>v katerem so prenovljene nekatere metode za prihranke po posameznih ukrepih ter tudi dodane nove </a:t>
            </a:r>
            <a:r>
              <a:rPr lang="sl-SI" dirty="0" smtClean="0">
                <a:solidFill>
                  <a:srgbClr val="7030A0"/>
                </a:solidFill>
                <a:latin typeface="Verdana" panose="020B0604030504040204" pitchFamily="34" charset="0"/>
                <a:ea typeface="Verdana" panose="020B0604030504040204" pitchFamily="34" charset="0"/>
                <a:cs typeface="Verdana" panose="020B0604030504040204" pitchFamily="34" charset="0"/>
              </a:rPr>
              <a:t>metode.</a:t>
            </a:r>
            <a:endParaRPr lang="sl-SI" dirty="0">
              <a:solidFill>
                <a:srgbClr val="7030A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96208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Agencija za energij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PPT-predlogaAGEN</Template>
  <TotalTime>641</TotalTime>
  <Words>517</Words>
  <Application>Microsoft Office PowerPoint</Application>
  <PresentationFormat>Diaprojekcija na zaslonu (4:3)</PresentationFormat>
  <Paragraphs>66</Paragraphs>
  <Slides>10</Slides>
  <Notes>1</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10</vt:i4>
      </vt:variant>
    </vt:vector>
  </HeadingPairs>
  <TitlesOfParts>
    <vt:vector size="14" baseType="lpstr">
      <vt:lpstr>Arial</vt:lpstr>
      <vt:lpstr>Calibri</vt:lpstr>
      <vt:lpstr>Verdana</vt:lpstr>
      <vt:lpstr>Agencija za energijo</vt:lpstr>
      <vt:lpstr>IZVAJANJE POLITIKE ENERGETSKE UČINKOVITOSTI V SLOVENIJI</vt:lpstr>
      <vt:lpstr>POMEN ENERGETSKE UČINKOVITOSTI</vt:lpstr>
      <vt:lpstr>DOPOLNITVE IN SPREMEMBE DIREKTIVE 2012/27/EU</vt:lpstr>
      <vt:lpstr>USPEŠNOST IZVAJANJA POLITIKE ENERGETSKE UČINKOVITOSTI V SLOVENIJI</vt:lpstr>
      <vt:lpstr>PRIHRANKI ZAVEZANCEV V LETU 2015</vt:lpstr>
      <vt:lpstr>ALTERNATIVNI UKREPI </vt:lpstr>
      <vt:lpstr>USPEŠNOST POLITIKE ENERGETSKE UČINKOVITOSTI V SLOVENIJI</vt:lpstr>
      <vt:lpstr>PRIHRANKI V SEKTORJIH</vt:lpstr>
      <vt:lpstr>V PRIHODNJE</vt:lpstr>
      <vt:lpstr>PowerPointova predstavitev</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NALOGE AGENCIJE PRI DOSEGANJU CILJEV ENERGETSKE UČINKOVITOSTI</dc:title>
  <dc:creator>Mojca Kokot Krajnc</dc:creator>
  <cp:lastModifiedBy>Mojca Kokot Krajnc</cp:lastModifiedBy>
  <cp:revision>58</cp:revision>
  <cp:lastPrinted>2016-05-09T07:00:54Z</cp:lastPrinted>
  <dcterms:created xsi:type="dcterms:W3CDTF">2016-01-12T08:52:14Z</dcterms:created>
  <dcterms:modified xsi:type="dcterms:W3CDTF">2017-05-05T05:03:12Z</dcterms:modified>
</cp:coreProperties>
</file>