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9" r:id="rId5"/>
    <p:sldId id="271" r:id="rId6"/>
    <p:sldId id="272" r:id="rId7"/>
    <p:sldId id="273" r:id="rId8"/>
    <p:sldId id="276" r:id="rId9"/>
    <p:sldId id="277" r:id="rId10"/>
    <p:sldId id="278" r:id="rId11"/>
    <p:sldId id="279" r:id="rId12"/>
    <p:sldId id="275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DA2920"/>
    <a:srgbClr val="E82919"/>
    <a:srgbClr val="DF2D2E"/>
    <a:srgbClr val="DF2DE2"/>
    <a:srgbClr val="E82918"/>
    <a:srgbClr val="E13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4" autoAdjust="0"/>
  </p:normalViewPr>
  <p:slideViewPr>
    <p:cSldViewPr snapToGrid="0" snapToObjects="1"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8D1A3-1FE1-3D44-99BF-82C3E720D2C6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D991E-D383-534D-96C2-57D2C944C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632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7316E-7B0F-FC49-B9B7-AD9E143BE3D1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BE45A-C67C-B34C-86FB-D74C13989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37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267" y="89336"/>
            <a:ext cx="1948608" cy="195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724400"/>
            <a:ext cx="7543799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63048" y="6207188"/>
            <a:ext cx="744275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231382"/>
            <a:ext cx="6749145" cy="13166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066771"/>
            <a:ext cx="7239000" cy="3691835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7" y="6218301"/>
            <a:ext cx="4873871" cy="365125"/>
          </a:xfrm>
        </p:spPr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75438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06986" y="6269648"/>
            <a:ext cx="1398814" cy="365125"/>
          </a:xfrm>
          <a:prstGeom prst="rect">
            <a:avLst/>
          </a:prstGeom>
        </p:spPr>
        <p:txBody>
          <a:bodyPr/>
          <a:lstStyle>
            <a:lvl1pPr algn="r">
              <a:defRPr sz="1050" b="0"/>
            </a:lvl1pPr>
          </a:lstStyle>
          <a:p>
            <a:fld id="{4B022177-B647-E740-AFC0-8D92BF0ADAD7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>
            <a:lvl1pPr>
              <a:defRPr b="0"/>
            </a:lvl1pPr>
          </a:lstStyle>
          <a:p>
            <a:r>
              <a:rPr lang="hr-HR" smtClean="0"/>
              <a:t>Besedilo noga lorem ipsum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63048" y="6207188"/>
            <a:ext cx="744275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267" y="89336"/>
            <a:ext cx="1948608" cy="195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384050"/>
            <a:ext cx="6732816" cy="11639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96101"/>
            <a:ext cx="3657600" cy="40457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6102"/>
            <a:ext cx="3657600" cy="40457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62842"/>
            <a:ext cx="6781800" cy="9883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66750" y="1768111"/>
            <a:ext cx="3749802" cy="514600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2487774"/>
            <a:ext cx="3657600" cy="3479831"/>
          </a:xfrm>
        </p:spPr>
        <p:txBody>
          <a:bodyPr anchor="t" anchorCtr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34958" y="1768111"/>
            <a:ext cx="3767794" cy="514600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487775"/>
            <a:ext cx="3657600" cy="3479830"/>
          </a:xfrm>
        </p:spPr>
        <p:txBody>
          <a:bodyPr anchor="t" anchorCtr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2407873"/>
            <a:ext cx="3657600" cy="15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2407873"/>
            <a:ext cx="3657600" cy="15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hr-HR" smtClean="0"/>
              <a:t>Besedilo noga lorem ipsum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271382"/>
            <a:ext cx="6781801" cy="1279825"/>
          </a:xfrm>
        </p:spPr>
        <p:txBody>
          <a:bodyPr anchor="b">
            <a:norm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1872461"/>
            <a:ext cx="4594934" cy="398329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1872461"/>
            <a:ext cx="2673657" cy="398329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581400" y="1872461"/>
            <a:ext cx="0" cy="398329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114300"/>
            <a:ext cx="6735862" cy="1428742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3048" y="2016157"/>
            <a:ext cx="7378744" cy="3282402"/>
          </a:xfrm>
          <a:ln w="6350"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5298559"/>
            <a:ext cx="7391400" cy="408276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Besedilo noga lorem ipsum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>
            <a:alphaModFix amt="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07" y="29465"/>
            <a:ext cx="1074600" cy="1080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-8170"/>
            <a:ext cx="6773638" cy="153987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6" y="1555279"/>
            <a:ext cx="7543803" cy="4630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7" y="6208776"/>
            <a:ext cx="5629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hr-HR" dirty="0" smtClean="0"/>
              <a:t>Besedilo noga lorem ipsum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8097" y="6214128"/>
            <a:ext cx="527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63048" y="1553542"/>
            <a:ext cx="744275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7.e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.wmf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26422"/>
            <a:ext cx="7543800" cy="1568741"/>
          </a:xfrm>
        </p:spPr>
        <p:txBody>
          <a:bodyPr>
            <a:noAutofit/>
          </a:bodyPr>
          <a:lstStyle/>
          <a:p>
            <a:r>
              <a:rPr lang="ro-RO" sz="4400" dirty="0"/>
              <a:t>Model hitre regulabilne naprave za distribucijska omrežja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/>
              <a:t>as. dr. Jerneja Bogovič, univ. dipl. inž. el.</a:t>
            </a:r>
          </a:p>
          <a:p>
            <a:r>
              <a:rPr lang="ro-RO" dirty="0"/>
              <a:t>prof. dr. Rafael Mihalič, univ. dipl. inž. el.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24585" y="6214128"/>
            <a:ext cx="1170062" cy="365125"/>
          </a:xfrm>
        </p:spPr>
        <p:txBody>
          <a:bodyPr/>
          <a:lstStyle/>
          <a:p>
            <a:r>
              <a:rPr lang="en-US" dirty="0" smtClean="0"/>
              <a:t>10.5.2017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</p:spTree>
    <p:extLst>
      <p:ext uri="{BB962C8B-B14F-4D97-AF65-F5344CB8AC3E}">
        <p14:creationId xmlns:p14="http://schemas.microsoft.com/office/powerpoint/2010/main" val="41026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311123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Hvala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125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Uporaba hitrih </a:t>
            </a:r>
            <a:r>
              <a:rPr lang="sl-SI" dirty="0" err="1"/>
              <a:t>regulabilnih</a:t>
            </a:r>
            <a:r>
              <a:rPr lang="sl-SI" dirty="0"/>
              <a:t> naprav </a:t>
            </a:r>
            <a:r>
              <a:rPr lang="sl-SI" dirty="0" smtClean="0"/>
              <a:t>za izboljšanje napetostnih razmer </a:t>
            </a:r>
          </a:p>
          <a:p>
            <a:endParaRPr lang="sl-SI" dirty="0" smtClean="0"/>
          </a:p>
          <a:p>
            <a:r>
              <a:rPr lang="sl-SI" dirty="0" smtClean="0"/>
              <a:t>Zaradi hitrega prilagajanja na spremembe v sistemu</a:t>
            </a:r>
          </a:p>
          <a:p>
            <a:endParaRPr lang="sl-SI" dirty="0" smtClean="0"/>
          </a:p>
          <a:p>
            <a:r>
              <a:rPr lang="sl-SI" dirty="0" smtClean="0"/>
              <a:t>Pri načrtovanju nujen ustrezen model naprave</a:t>
            </a:r>
          </a:p>
          <a:p>
            <a:endParaRPr lang="sl-SI" dirty="0" smtClean="0"/>
          </a:p>
          <a:p>
            <a:r>
              <a:rPr lang="sl-SI" dirty="0" smtClean="0"/>
              <a:t>Za radialna omrežja nov model za U-I metodo</a:t>
            </a:r>
          </a:p>
          <a:p>
            <a:endParaRPr lang="sl-SI" dirty="0"/>
          </a:p>
          <a:p>
            <a:r>
              <a:rPr lang="sl-SI" dirty="0" smtClean="0"/>
              <a:t>Newton-</a:t>
            </a:r>
            <a:r>
              <a:rPr lang="sl-SI" dirty="0" err="1" smtClean="0"/>
              <a:t>Raphsonova</a:t>
            </a:r>
            <a:r>
              <a:rPr lang="sl-SI" dirty="0" smtClean="0"/>
              <a:t> (NR) metoda ne </a:t>
            </a:r>
            <a:r>
              <a:rPr lang="sl-SI" dirty="0" err="1" smtClean="0"/>
              <a:t>konvergira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Modeli za NR metodo neustrezni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5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Modeliranje SSSC</a:t>
            </a:r>
            <a:endParaRPr lang="sl-SI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Delovna moč SSSC je </a:t>
            </a:r>
            <a:r>
              <a:rPr lang="sl-SI" dirty="0" smtClean="0"/>
              <a:t>nič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/>
          </a:p>
          <a:p>
            <a:r>
              <a:rPr lang="sl-SI" dirty="0" smtClean="0"/>
              <a:t>Vsota vsiljene napetosti je </a:t>
            </a:r>
            <a:r>
              <a:rPr lang="sl-SI" dirty="0" smtClean="0"/>
              <a:t>nič</a:t>
            </a:r>
            <a:endParaRPr lang="sl-SI" dirty="0" smtClean="0"/>
          </a:p>
          <a:p>
            <a:endParaRPr lang="sl-SI" dirty="0" smtClean="0"/>
          </a:p>
          <a:p>
            <a:endParaRPr lang="sl-SI" dirty="0"/>
          </a:p>
          <a:p>
            <a:r>
              <a:rPr lang="sl-SI" dirty="0" smtClean="0"/>
              <a:t>Definiranje </a:t>
            </a:r>
            <a:r>
              <a:rPr lang="sl-SI" smtClean="0"/>
              <a:t>regulirane </a:t>
            </a:r>
            <a:r>
              <a:rPr lang="sl-SI" smtClean="0"/>
              <a:t>veličine</a:t>
            </a:r>
            <a:endParaRPr lang="sl-SI" dirty="0" smtClean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109338"/>
              </p:ext>
            </p:extLst>
          </p:nvPr>
        </p:nvGraphicFramePr>
        <p:xfrm>
          <a:off x="5026208" y="4633228"/>
          <a:ext cx="3027362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Picture" r:id="rId3" imgW="2524680" imgH="720360" progId="Word.Picture.8">
                  <p:embed/>
                </p:oleObj>
              </mc:Choice>
              <mc:Fallback>
                <p:oleObj name="Picture" r:id="rId3" imgW="2524680" imgH="720360" progId="Word.Picture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6208" y="4633228"/>
                        <a:ext cx="3027362" cy="865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517" y="1623723"/>
            <a:ext cx="2315981" cy="296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292781"/>
              </p:ext>
            </p:extLst>
          </p:nvPr>
        </p:nvGraphicFramePr>
        <p:xfrm>
          <a:off x="1382420" y="2486390"/>
          <a:ext cx="1447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Equation" r:id="rId6" imgW="1447560" imgH="609480" progId="Equation.DSMT4">
                  <p:embed/>
                </p:oleObj>
              </mc:Choice>
              <mc:Fallback>
                <p:oleObj name="Equation" r:id="rId6" imgW="1447560" imgH="609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82420" y="2486390"/>
                        <a:ext cx="14478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322663"/>
              </p:ext>
            </p:extLst>
          </p:nvPr>
        </p:nvGraphicFramePr>
        <p:xfrm>
          <a:off x="1355202" y="3667750"/>
          <a:ext cx="855663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8" imgW="855067" imgH="361772" progId="Equation.DSMT4">
                  <p:embed/>
                </p:oleObj>
              </mc:Choice>
              <mc:Fallback>
                <p:oleObj name="Equation" r:id="rId8" imgW="855067" imgH="36177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55202" y="3667750"/>
                        <a:ext cx="855663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39176"/>
              </p:ext>
            </p:extLst>
          </p:nvPr>
        </p:nvGraphicFramePr>
        <p:xfrm>
          <a:off x="1370715" y="4567885"/>
          <a:ext cx="7747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10" imgW="774360" imgH="774360" progId="Equation.DSMT4">
                  <p:embed/>
                </p:oleObj>
              </mc:Choice>
              <mc:Fallback>
                <p:oleObj name="Equation" r:id="rId10" imgW="774360" imgH="774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70715" y="4567885"/>
                        <a:ext cx="774700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12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Testni sistem</a:t>
            </a:r>
            <a:endParaRPr lang="sl-SI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IEEE 34-vozliščni testni sistem</a:t>
            </a:r>
            <a:endParaRPr lang="sl-SI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538005" y="1768111"/>
            <a:ext cx="3767794" cy="514600"/>
          </a:xfrm>
        </p:spPr>
        <p:txBody>
          <a:bodyPr/>
          <a:lstStyle/>
          <a:p>
            <a:r>
              <a:rPr lang="it-IT" dirty="0" smtClean="0"/>
              <a:t>IEEE 123-vozliščni</a:t>
            </a:r>
            <a:r>
              <a:rPr lang="sl-SI" dirty="0" smtClean="0"/>
              <a:t> testni sistem</a:t>
            </a:r>
            <a:endParaRPr lang="sl-S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828873"/>
              </p:ext>
            </p:extLst>
          </p:nvPr>
        </p:nvGraphicFramePr>
        <p:xfrm>
          <a:off x="4645152" y="2712264"/>
          <a:ext cx="3818284" cy="2908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Visio" r:id="rId3" imgW="5541794" imgH="4202079" progId="Visio.Drawing.11">
                  <p:embed/>
                </p:oleObj>
              </mc:Choice>
              <mc:Fallback>
                <p:oleObj name="Visio" r:id="rId3" imgW="5541794" imgH="420207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5152" y="2712264"/>
                        <a:ext cx="3818284" cy="29083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870693"/>
              </p:ext>
            </p:extLst>
          </p:nvPr>
        </p:nvGraphicFramePr>
        <p:xfrm>
          <a:off x="666750" y="2935186"/>
          <a:ext cx="4048125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Visio" r:id="rId5" imgW="9864657" imgH="4399604" progId="Visio.Drawing.11">
                  <p:embed/>
                </p:oleObj>
              </mc:Choice>
              <mc:Fallback>
                <p:oleObj name="Visio" r:id="rId5" imgW="9864657" imgH="439960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6750" y="2935186"/>
                        <a:ext cx="4048125" cy="180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88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Rezultati – napetostni profil</a:t>
            </a:r>
            <a:endParaRPr lang="sl-SI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66749" y="1768111"/>
            <a:ext cx="7344737" cy="514600"/>
          </a:xfrm>
        </p:spPr>
        <p:txBody>
          <a:bodyPr/>
          <a:lstStyle/>
          <a:p>
            <a:r>
              <a:rPr lang="sl-SI" dirty="0"/>
              <a:t>IEEE 34-vozliščni testni sistem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26. mednarodno posvetovanje </a:t>
            </a:r>
          </a:p>
          <a:p>
            <a:r>
              <a:rPr lang="pl-PL" smtClean="0"/>
              <a:t>KOMUNALNA ENERGETIKA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758951" y="2487774"/>
            <a:ext cx="7546847" cy="3479831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503814"/>
              </p:ext>
            </p:extLst>
          </p:nvPr>
        </p:nvGraphicFramePr>
        <p:xfrm>
          <a:off x="748439" y="2990534"/>
          <a:ext cx="7557360" cy="256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Visio" r:id="rId3" imgW="13891368" imgH="4689813" progId="Visio.Drawing.11">
                  <p:embed/>
                </p:oleObj>
              </mc:Choice>
              <mc:Fallback>
                <p:oleObj name="Visio" r:id="rId3" imgW="13891368" imgH="468981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8439" y="2990534"/>
                        <a:ext cx="7557360" cy="2560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444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Rezultati – število iteracij</a:t>
            </a:r>
            <a:endParaRPr lang="sl-SI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66749" y="1768111"/>
            <a:ext cx="7344737" cy="514600"/>
          </a:xfrm>
        </p:spPr>
        <p:txBody>
          <a:bodyPr/>
          <a:lstStyle/>
          <a:p>
            <a:r>
              <a:rPr lang="sl-SI" dirty="0"/>
              <a:t>IEEE 34-vozliščni testni sistem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26. mednarodno posvetovanje </a:t>
            </a:r>
          </a:p>
          <a:p>
            <a:r>
              <a:rPr lang="pl-PL" smtClean="0"/>
              <a:t>KOMUNALNA ENERGETIKA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758951" y="2487774"/>
            <a:ext cx="7546847" cy="3479831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189399"/>
              </p:ext>
            </p:extLst>
          </p:nvPr>
        </p:nvGraphicFramePr>
        <p:xfrm>
          <a:off x="3903063" y="3267230"/>
          <a:ext cx="4527508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Visio" r:id="rId3" imgW="9544455" imgH="3404411" progId="Visio.Drawing.11">
                  <p:embed/>
                </p:oleObj>
              </mc:Choice>
              <mc:Fallback>
                <p:oleObj name="Visio" r:id="rId3" imgW="9544455" imgH="340441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03063" y="3267230"/>
                        <a:ext cx="4527508" cy="161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087121"/>
              </p:ext>
            </p:extLst>
          </p:nvPr>
        </p:nvGraphicFramePr>
        <p:xfrm>
          <a:off x="741699" y="3029730"/>
          <a:ext cx="3221037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Visio" r:id="rId5" imgW="6276232" imgH="4214779" progId="Visio.Drawing.11">
                  <p:embed/>
                </p:oleObj>
              </mc:Choice>
              <mc:Fallback>
                <p:oleObj name="Visio" r:id="rId5" imgW="6276232" imgH="421477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1699" y="3029730"/>
                        <a:ext cx="3221037" cy="217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44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Rezultati – število iteracij</a:t>
            </a:r>
            <a:endParaRPr lang="sl-SI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66749" y="1768111"/>
            <a:ext cx="7344737" cy="514600"/>
          </a:xfrm>
        </p:spPr>
        <p:txBody>
          <a:bodyPr/>
          <a:lstStyle/>
          <a:p>
            <a:r>
              <a:rPr lang="sl-SI" dirty="0"/>
              <a:t>IEEE </a:t>
            </a:r>
            <a:r>
              <a:rPr lang="sl-SI" dirty="0" smtClean="0"/>
              <a:t>123-vozliščni </a:t>
            </a:r>
            <a:r>
              <a:rPr lang="sl-SI" dirty="0"/>
              <a:t>testni sistem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26. mednarodno posvetovanje </a:t>
            </a:r>
          </a:p>
          <a:p>
            <a:r>
              <a:rPr lang="pl-PL" smtClean="0"/>
              <a:t>KOMUNALNA ENERGETIKA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758951" y="2487774"/>
            <a:ext cx="7546847" cy="3479831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257341"/>
              </p:ext>
            </p:extLst>
          </p:nvPr>
        </p:nvGraphicFramePr>
        <p:xfrm>
          <a:off x="758951" y="3077669"/>
          <a:ext cx="3402013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Visio" r:id="rId3" imgW="6328113" imgH="4025089" progId="Visio.Drawing.11">
                  <p:embed/>
                </p:oleObj>
              </mc:Choice>
              <mc:Fallback>
                <p:oleObj name="Visio" r:id="rId3" imgW="6328113" imgH="402508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8951" y="3077669"/>
                        <a:ext cx="3402013" cy="217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818290"/>
              </p:ext>
            </p:extLst>
          </p:nvPr>
        </p:nvGraphicFramePr>
        <p:xfrm>
          <a:off x="4077262" y="3443599"/>
          <a:ext cx="4360804" cy="1405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Visio" r:id="rId5" imgW="4047650" imgH="1304898" progId="Visio.Drawing.11">
                  <p:embed/>
                </p:oleObj>
              </mc:Choice>
              <mc:Fallback>
                <p:oleObj name="Visio" r:id="rId5" imgW="4047650" imgH="130489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77262" y="3443599"/>
                        <a:ext cx="4360804" cy="14057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546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Rezultati – vsiljena napetost</a:t>
            </a:r>
            <a:endParaRPr lang="sl-SI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66749" y="1768111"/>
            <a:ext cx="7344737" cy="514600"/>
          </a:xfrm>
        </p:spPr>
        <p:txBody>
          <a:bodyPr/>
          <a:lstStyle/>
          <a:p>
            <a:r>
              <a:rPr lang="sl-SI" dirty="0"/>
              <a:t>IEEE </a:t>
            </a:r>
            <a:r>
              <a:rPr lang="sl-SI" dirty="0" smtClean="0"/>
              <a:t>123-vozliščni </a:t>
            </a:r>
            <a:r>
              <a:rPr lang="sl-SI" dirty="0"/>
              <a:t>testni sistem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26. mednarodno posvetovanje </a:t>
            </a:r>
          </a:p>
          <a:p>
            <a:r>
              <a:rPr lang="pl-PL" smtClean="0"/>
              <a:t>KOMUNALNA ENERGETIKA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758951" y="2487774"/>
            <a:ext cx="7546847" cy="3479831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726232"/>
              </p:ext>
            </p:extLst>
          </p:nvPr>
        </p:nvGraphicFramePr>
        <p:xfrm>
          <a:off x="1773825" y="2799650"/>
          <a:ext cx="5421443" cy="2870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Visio" r:id="rId3" imgW="6705600" imgH="3533843" progId="Visio.Drawing.11">
                  <p:embed/>
                </p:oleObj>
              </mc:Choice>
              <mc:Fallback>
                <p:oleObj name="Visio" r:id="rId3" imgW="6705600" imgH="35338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73825" y="2799650"/>
                        <a:ext cx="5421443" cy="2870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210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Zaključek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Nov model testirali na dveh sistemih</a:t>
            </a:r>
          </a:p>
          <a:p>
            <a:endParaRPr lang="sl-SI" dirty="0"/>
          </a:p>
          <a:p>
            <a:r>
              <a:rPr lang="sl-SI" dirty="0" smtClean="0"/>
              <a:t>Simulirali smo različne scenarije</a:t>
            </a:r>
          </a:p>
          <a:p>
            <a:endParaRPr lang="sl-SI" dirty="0" smtClean="0"/>
          </a:p>
          <a:p>
            <a:r>
              <a:rPr lang="sl-SI" dirty="0" smtClean="0"/>
              <a:t>SSSC izboljša napetostne razmere </a:t>
            </a:r>
          </a:p>
          <a:p>
            <a:endParaRPr lang="sl-SI" dirty="0"/>
          </a:p>
          <a:p>
            <a:r>
              <a:rPr lang="sl-SI" dirty="0" smtClean="0"/>
              <a:t>Nov model SSSC ne vpliva bistveno na število iteracij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26. mednarodno posvetovanje </a:t>
            </a:r>
          </a:p>
          <a:p>
            <a:r>
              <a:rPr lang="pl-PL" dirty="0"/>
              <a:t>KOMUNALNA ENERGETIKA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LFE_ppt_template_4-3">
  <a:themeElements>
    <a:clrScheme name="Custom 5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EA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BC4B5D98-EA36-456B-8693-075BF0071D32}" vid="{E9D56D1D-A040-4A15-AA60-0AD0827270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94940B9FDE4CB4685939450EBD37D5E" ma:contentTypeVersion="0" ma:contentTypeDescription="Ustvari nov dokument." ma:contentTypeScope="" ma:versionID="42a6a92c4edc36aa9399f07920ceb4e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58b0a2f55f96360ddd24a77cb8737c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vsebine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78A237-A329-46EF-A800-944C9FB2A9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9D71C8-8DF6-44B4-B6D4-EE79156A8A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790527-8586-4C63-A159-B8C2944A2E86}">
  <ds:schemaRefs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ULFE_ppt_template_4-3</Template>
  <TotalTime>132</TotalTime>
  <Words>231</Words>
  <Application>Microsoft Office PowerPoint</Application>
  <PresentationFormat>Diaprojekcija na zaslonu (4:3)</PresentationFormat>
  <Paragraphs>74</Paragraphs>
  <Slides>10</Slides>
  <Notes>0</Notes>
  <HiddenSlides>0</HiddenSlides>
  <MMClips>0</MMClips>
  <ScaleCrop>false</ScaleCrop>
  <HeadingPairs>
    <vt:vector size="8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3</vt:i4>
      </vt:variant>
      <vt:variant>
        <vt:lpstr>Naslovi diapozitivov</vt:lpstr>
      </vt:variant>
      <vt:variant>
        <vt:i4>10</vt:i4>
      </vt:variant>
    </vt:vector>
  </HeadingPairs>
  <TitlesOfParts>
    <vt:vector size="17" baseType="lpstr">
      <vt:lpstr>Arial</vt:lpstr>
      <vt:lpstr>Calibri</vt:lpstr>
      <vt:lpstr>Georgia</vt:lpstr>
      <vt:lpstr>ULFE_ppt_template_4-3</vt:lpstr>
      <vt:lpstr>Picture</vt:lpstr>
      <vt:lpstr>Equation</vt:lpstr>
      <vt:lpstr>Visio</vt:lpstr>
      <vt:lpstr>Model hitre regulabilne naprave za distribucijska omrežja</vt:lpstr>
      <vt:lpstr>Uvod</vt:lpstr>
      <vt:lpstr>Modeliranje SSSC</vt:lpstr>
      <vt:lpstr>Testni sistem</vt:lpstr>
      <vt:lpstr>Rezultati – napetostni profil</vt:lpstr>
      <vt:lpstr>Rezultati – število iteracij</vt:lpstr>
      <vt:lpstr>Rezultati – število iteracij</vt:lpstr>
      <vt:lpstr>Rezultati – vsiljena napetost</vt:lpstr>
      <vt:lpstr>Zaključek</vt:lpstr>
      <vt:lpstr>PowerPointova predstavitev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Vestibulum auctor dapibus neque.</dc:title>
  <dc:creator>Jerneja Bogovič</dc:creator>
  <cp:lastModifiedBy>Uporabnik</cp:lastModifiedBy>
  <cp:revision>16</cp:revision>
  <dcterms:created xsi:type="dcterms:W3CDTF">2017-04-25T07:12:48Z</dcterms:created>
  <dcterms:modified xsi:type="dcterms:W3CDTF">2017-05-10T11:58:53Z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0x010100C94940B9FDE4CB4685939450EBD37D5E</vt:lpwstr>
  </property>
</Properties>
</file>