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91" r:id="rId3"/>
    <p:sldId id="292" r:id="rId4"/>
    <p:sldId id="311" r:id="rId5"/>
    <p:sldId id="293" r:id="rId6"/>
    <p:sldId id="299" r:id="rId7"/>
    <p:sldId id="300" r:id="rId8"/>
    <p:sldId id="296" r:id="rId9"/>
    <p:sldId id="295" r:id="rId10"/>
    <p:sldId id="294" r:id="rId11"/>
    <p:sldId id="297" r:id="rId12"/>
    <p:sldId id="287" r:id="rId13"/>
    <p:sldId id="274" r:id="rId14"/>
    <p:sldId id="301" r:id="rId15"/>
    <p:sldId id="302" r:id="rId16"/>
    <p:sldId id="303" r:id="rId17"/>
    <p:sldId id="309" r:id="rId18"/>
    <p:sldId id="310" r:id="rId19"/>
    <p:sldId id="313" r:id="rId20"/>
    <p:sldId id="304" r:id="rId21"/>
    <p:sldId id="308" r:id="rId22"/>
    <p:sldId id="290" r:id="rId23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 varScale="1">
        <p:scale>
          <a:sx n="156" d="100"/>
          <a:sy n="156" d="100"/>
        </p:scale>
        <p:origin x="186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328B8-C50A-4A0A-B3C6-4F457854EEBD}" type="datetimeFigureOut">
              <a:rPr lang="sl-SI" smtClean="0"/>
              <a:t>13.5.2014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9A06A-B1C8-496F-A256-D6723A4F9C1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3009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l-SI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36362-E37A-4289-A38E-44A4ADC3A76E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8933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23336D-E3F2-4A4D-82F5-8CB3D46D50A8}" type="slidenum">
              <a:rPr lang="sl-SI"/>
              <a:pPr/>
              <a:t>1</a:t>
            </a:fld>
            <a:endParaRPr lang="sl-SI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04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59985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48078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63214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5499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63127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026131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893114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2863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73348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19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39846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951826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20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240937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21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61506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22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6103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76978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44279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26256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62201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69983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13541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36362-E37A-4289-A38E-44A4ADC3A76E}" type="slidenum">
              <a:rPr lang="sl-SI" smtClean="0"/>
              <a:pPr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6790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84213" y="5373688"/>
            <a:ext cx="15113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/>
          </a:p>
        </p:txBody>
      </p:sp>
      <p:pic>
        <p:nvPicPr>
          <p:cNvPr id="3087" name="Picture 15" descr="EnMb PPT 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D8B11-D90D-464C-99B5-CC4CA06290AE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8898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EB8EF-37AE-49AF-9715-7B75E3082F02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64414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84790" y="79794"/>
            <a:ext cx="6861448" cy="1143000"/>
          </a:xfrm>
        </p:spPr>
        <p:txBody>
          <a:bodyPr/>
          <a:lstStyle>
            <a:lvl1pPr algn="l">
              <a:defRPr sz="3600" b="1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>
                <a:latin typeface="Calibri" pitchFamily="34" charset="0"/>
                <a:cs typeface="Calibri" pitchFamily="34" charset="0"/>
              </a:defRPr>
            </a:lvl1pPr>
            <a:lvl2pPr>
              <a:defRPr sz="2000">
                <a:latin typeface="Calibri" pitchFamily="34" charset="0"/>
                <a:cs typeface="Calibri" pitchFamily="34" charset="0"/>
              </a:defRPr>
            </a:lvl2pPr>
            <a:lvl3pPr>
              <a:defRPr sz="1800"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Energetika Maribor" pitchFamily="34" charset="-18"/>
              </a:defRPr>
            </a:lvl4pPr>
            <a:lvl5pPr>
              <a:defRPr>
                <a:latin typeface="Energetika Maribor" pitchFamily="34" charset="-18"/>
              </a:defRPr>
            </a:lvl5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2655920" y="6453336"/>
            <a:ext cx="4032448" cy="280119"/>
          </a:xfrm>
        </p:spPr>
        <p:txBody>
          <a:bodyPr/>
          <a:lstStyle>
            <a:lvl1pPr>
              <a:defRPr sz="900">
                <a:latin typeface="Energetika Maribor Light" pitchFamily="34" charset="-18"/>
              </a:defRPr>
            </a:lvl1pPr>
          </a:lstStyle>
          <a:p>
            <a:r>
              <a:rPr lang="sl-SI" smtClean="0"/>
              <a:t>Zemeljski plin – energent prehoda v nizkoogljično družbo</a:t>
            </a:r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8604448" y="6597774"/>
            <a:ext cx="539334" cy="287610"/>
          </a:xfrm>
        </p:spPr>
        <p:txBody>
          <a:bodyPr/>
          <a:lstStyle>
            <a:lvl1pPr>
              <a:defRPr sz="900">
                <a:latin typeface="Energetika Maribor Light" pitchFamily="34" charset="-18"/>
              </a:defRPr>
            </a:lvl1pPr>
          </a:lstStyle>
          <a:p>
            <a:fld id="{64ED2B7D-CB60-4BE3-B032-4D28739D3D25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03858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86959-3679-4AC0-AA10-5D9C1C6169B1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6417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E248B-F3E8-4992-A67F-A799146B3FE4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26189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7880B-C58C-4B85-96DC-97F52043C37C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9183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B8C4E-D106-4443-8339-AF02CD4FA741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8724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EB141-C1A6-42DB-B94A-2E81AEE13193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5461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325F8-07F3-433E-A228-B2DE233E67C8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0343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0274A-6678-48D1-9E31-D531FBE814C0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3805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7956550" y="1700213"/>
            <a:ext cx="6477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1DFCF8-D65C-48E9-B443-E74F26D4B63E}" type="slidenum">
              <a:rPr lang="sl-SI"/>
              <a:pPr/>
              <a:t>‹#›</a:t>
            </a:fld>
            <a:endParaRPr lang="sl-SI"/>
          </a:p>
        </p:txBody>
      </p:sp>
      <p:pic>
        <p:nvPicPr>
          <p:cNvPr id="1038" name="Picture 14" descr="EnMb PPT 01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2771800" y="69269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l-SI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267744" y="188640"/>
            <a:ext cx="6408712" cy="2114944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l-SI" sz="6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ZEMELJSKI PLIN V PROMETU</a:t>
            </a:r>
            <a:endParaRPr lang="sl-SI" sz="6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5582529" y="4725144"/>
            <a:ext cx="3528392" cy="576064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sl-SI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Miran Rožman</a:t>
            </a:r>
            <a:r>
              <a:rPr lang="sl-S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sl-SI" sz="1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univ.dipl.inž.stroj</a:t>
            </a:r>
            <a:r>
              <a:rPr lang="sl-SI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179512" y="5661248"/>
            <a:ext cx="2304256" cy="576064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sl-SI" sz="1400" b="1" dirty="0" smtClean="0">
                <a:latin typeface="Calibri" pitchFamily="34" charset="0"/>
                <a:cs typeface="Calibri" pitchFamily="34" charset="0"/>
              </a:rPr>
              <a:t>KOMUNALAN ENERGETIKA</a:t>
            </a:r>
          </a:p>
          <a:p>
            <a:pPr marL="0" indent="0">
              <a:buNone/>
            </a:pPr>
            <a:r>
              <a:rPr lang="sl-SI" sz="1400" b="1" dirty="0" smtClean="0">
                <a:latin typeface="Calibri" pitchFamily="34" charset="0"/>
                <a:cs typeface="Calibri" pitchFamily="34" charset="0"/>
              </a:rPr>
              <a:t>POWER ENGINEERING</a:t>
            </a:r>
            <a:endParaRPr lang="sl-SI" sz="1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179512" y="6281936"/>
            <a:ext cx="2304256" cy="576064"/>
          </a:xfrm>
          <a:prstGeom prst="rect">
            <a:avLst/>
          </a:prstGeom>
        </p:spPr>
        <p:txBody>
          <a:bodyPr anchor="ctr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sl-SI" sz="1200" dirty="0" smtClean="0">
                <a:latin typeface="Calibri" pitchFamily="34" charset="0"/>
                <a:cs typeface="Calibri" pitchFamily="34" charset="0"/>
              </a:rPr>
              <a:t>Maribor, 14.05.2014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CNG bencinski motorji</a:t>
            </a:r>
            <a:br>
              <a:rPr lang="sl-SI" dirty="0" smtClean="0"/>
            </a:br>
            <a:r>
              <a:rPr lang="sl-SI" sz="2400" b="0" dirty="0"/>
              <a:t>CNG </a:t>
            </a:r>
            <a:r>
              <a:rPr lang="sl-SI" sz="2400" b="0" dirty="0" err="1"/>
              <a:t>petrol</a:t>
            </a:r>
            <a:r>
              <a:rPr lang="sl-SI" sz="2400" b="0" dirty="0"/>
              <a:t> </a:t>
            </a:r>
            <a:r>
              <a:rPr lang="sl-SI" sz="2400" b="0" dirty="0" err="1"/>
              <a:t>engines</a:t>
            </a:r>
            <a:endParaRPr lang="sl-SI" sz="2400" b="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296" y="1070902"/>
            <a:ext cx="4896792" cy="2587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l-SI" sz="2400" b="1" dirty="0" smtClean="0">
                <a:latin typeface="Calibri" pitchFamily="34" charset="0"/>
                <a:cs typeface="Calibri" pitchFamily="34" charset="0"/>
              </a:rPr>
              <a:t>Visoka kompresijska razmerja</a:t>
            </a:r>
            <a:endParaRPr lang="sl-SI" sz="2400" b="1" dirty="0">
              <a:latin typeface="Calibri" pitchFamily="34" charset="0"/>
              <a:cs typeface="Calibri" pitchFamily="34" charset="0"/>
            </a:endParaRP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RON 125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v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išji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izkoristki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v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ečja moč</a:t>
            </a:r>
          </a:p>
          <a:p>
            <a:pPr marL="0" lvl="1" indent="0">
              <a:buNone/>
            </a:pPr>
            <a:r>
              <a:rPr lang="sl-SI" sz="2400" b="1" dirty="0">
                <a:latin typeface="Calibri" pitchFamily="34" charset="0"/>
                <a:cs typeface="Calibri" pitchFamily="34" charset="0"/>
              </a:rPr>
              <a:t>Optimizirano </a:t>
            </a:r>
            <a:r>
              <a:rPr lang="sl-SI" sz="2400" b="1" dirty="0" smtClean="0">
                <a:latin typeface="Calibri" pitchFamily="34" charset="0"/>
                <a:cs typeface="Calibri" pitchFamily="34" charset="0"/>
              </a:rPr>
              <a:t>delovanje:</a:t>
            </a:r>
            <a:endParaRPr lang="sl-SI" sz="24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124" y="2326478"/>
            <a:ext cx="5312388" cy="383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56637"/>
            <a:ext cx="3600648" cy="15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42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208" y="1772816"/>
            <a:ext cx="5173304" cy="387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CNG dizelski motorji</a:t>
            </a:r>
            <a:br>
              <a:rPr lang="sl-SI" dirty="0" smtClean="0"/>
            </a:br>
            <a:r>
              <a:rPr lang="sl-SI" sz="2400" b="0" dirty="0"/>
              <a:t>CNG Diesel </a:t>
            </a:r>
            <a:r>
              <a:rPr lang="sl-SI" sz="2400" b="0" dirty="0" err="1"/>
              <a:t>Engines</a:t>
            </a:r>
            <a:endParaRPr lang="sl-SI" sz="2400" b="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296" y="1070902"/>
            <a:ext cx="4536752" cy="516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l-SI" sz="2400" b="1" dirty="0" err="1" smtClean="0">
                <a:latin typeface="Calibri" pitchFamily="34" charset="0"/>
                <a:cs typeface="Calibri" pitchFamily="34" charset="0"/>
              </a:rPr>
              <a:t>Dual</a:t>
            </a:r>
            <a:r>
              <a:rPr lang="sl-SI" sz="2400" b="1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sl-SI" sz="2400" b="1" dirty="0" err="1" smtClean="0">
                <a:latin typeface="Calibri" pitchFamily="34" charset="0"/>
                <a:cs typeface="Calibri" pitchFamily="34" charset="0"/>
              </a:rPr>
              <a:t>Fuel</a:t>
            </a:r>
            <a:endParaRPr lang="sl-SI" sz="2400" b="1" dirty="0">
              <a:latin typeface="Calibri" pitchFamily="34" charset="0"/>
              <a:cs typeface="Calibri" pitchFamily="34" charset="0"/>
            </a:endParaRP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u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poraba ZP v dizelskih agregatih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t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ermodinamično nespremenjeno delovanje motorja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p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linsko olje se uporablja zgolj za vžig zmesi – pilotni vbrizg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p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oraba ZP: do 90% (polna moč)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 smtClean="0">
                <a:latin typeface="Calibri" pitchFamily="34" charset="0"/>
                <a:cs typeface="Calibri" pitchFamily="34" charset="0"/>
              </a:rPr>
              <a:t>25% redukcija CO</a:t>
            </a:r>
            <a:r>
              <a:rPr lang="sl-SI" sz="2000" baseline="-25000" dirty="0" smtClean="0">
                <a:latin typeface="Calibri" pitchFamily="34" charset="0"/>
                <a:cs typeface="Calibri" pitchFamily="34" charset="0"/>
              </a:rPr>
              <a:t>2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r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evna zmes:</a:t>
            </a:r>
          </a:p>
          <a:p>
            <a:pPr marL="800100" lvl="3" indent="-342900">
              <a:buBlip>
                <a:blip r:embed="rId4"/>
              </a:buBlip>
            </a:pPr>
            <a:r>
              <a:rPr lang="sl-SI" sz="1600" dirty="0">
                <a:latin typeface="Calibri" pitchFamily="34" charset="0"/>
                <a:cs typeface="Calibri" pitchFamily="34" charset="0"/>
              </a:rPr>
              <a:t>v</a:t>
            </a:r>
            <a:r>
              <a:rPr lang="sl-SI" sz="1600" dirty="0" smtClean="0">
                <a:latin typeface="Calibri" pitchFamily="34" charset="0"/>
                <a:cs typeface="Calibri" pitchFamily="34" charset="0"/>
              </a:rPr>
              <a:t>isoko </a:t>
            </a:r>
            <a:r>
              <a:rPr lang="sl-SI" sz="1600" dirty="0" smtClean="0">
                <a:latin typeface="Calibri" pitchFamily="34" charset="0"/>
                <a:cs typeface="Calibri" pitchFamily="34" charset="0"/>
              </a:rPr>
              <a:t>kompresijsko razmerje</a:t>
            </a:r>
          </a:p>
          <a:p>
            <a:pPr marL="800100" lvl="3" indent="-342900">
              <a:buBlip>
                <a:blip r:embed="rId4"/>
              </a:buBlip>
            </a:pPr>
            <a:r>
              <a:rPr lang="sl-SI" sz="1600" dirty="0">
                <a:latin typeface="Calibri" pitchFamily="34" charset="0"/>
                <a:cs typeface="Calibri" pitchFamily="34" charset="0"/>
              </a:rPr>
              <a:t>z</a:t>
            </a:r>
            <a:r>
              <a:rPr lang="sl-SI" sz="1600" dirty="0" smtClean="0">
                <a:latin typeface="Calibri" pitchFamily="34" charset="0"/>
                <a:cs typeface="Calibri" pitchFamily="34" charset="0"/>
              </a:rPr>
              <a:t>manjšanje </a:t>
            </a:r>
            <a:r>
              <a:rPr lang="sl-SI" sz="1600" dirty="0" err="1" smtClean="0">
                <a:latin typeface="Calibri" pitchFamily="34" charset="0"/>
                <a:cs typeface="Calibri" pitchFamily="34" charset="0"/>
              </a:rPr>
              <a:t>NOx</a:t>
            </a:r>
            <a:endParaRPr lang="sl-SI" sz="1600" dirty="0" smtClean="0">
              <a:latin typeface="Calibri" pitchFamily="34" charset="0"/>
              <a:cs typeface="Calibri" pitchFamily="34" charset="0"/>
            </a:endParaRPr>
          </a:p>
          <a:p>
            <a:pPr marL="800100" lvl="3" indent="-342900">
              <a:buBlip>
                <a:blip r:embed="rId4"/>
              </a:buBlip>
            </a:pPr>
            <a:r>
              <a:rPr lang="sl-SI" sz="1600" dirty="0">
                <a:latin typeface="Calibri" pitchFamily="34" charset="0"/>
                <a:cs typeface="Calibri" pitchFamily="34" charset="0"/>
              </a:rPr>
              <a:t>n</a:t>
            </a:r>
            <a:r>
              <a:rPr lang="sl-SI" sz="1600" dirty="0" smtClean="0">
                <a:latin typeface="Calibri" pitchFamily="34" charset="0"/>
                <a:cs typeface="Calibri" pitchFamily="34" charset="0"/>
              </a:rPr>
              <a:t>ižja </a:t>
            </a:r>
            <a:r>
              <a:rPr lang="sl-SI" sz="1600" dirty="0" smtClean="0">
                <a:latin typeface="Calibri" pitchFamily="34" charset="0"/>
                <a:cs typeface="Calibri" pitchFamily="34" charset="0"/>
              </a:rPr>
              <a:t>poraba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v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se ob nezmanjšani moči in navoru</a:t>
            </a:r>
          </a:p>
        </p:txBody>
      </p:sp>
    </p:spTree>
    <p:extLst>
      <p:ext uri="{BB962C8B-B14F-4D97-AF65-F5344CB8AC3E}">
        <p14:creationId xmlns:p14="http://schemas.microsoft.com/office/powerpoint/2010/main" val="313159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Avtobus na SZP</a:t>
            </a:r>
            <a:br>
              <a:rPr lang="sl-SI" dirty="0" smtClean="0"/>
            </a:br>
            <a:r>
              <a:rPr lang="sl-SI" sz="2400" b="0" dirty="0"/>
              <a:t>CNG </a:t>
            </a:r>
            <a:r>
              <a:rPr lang="sl-SI" sz="2400" b="0" dirty="0" err="1" smtClean="0"/>
              <a:t>bus</a:t>
            </a:r>
            <a:endParaRPr lang="sl-SI" sz="2400" b="0" dirty="0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91839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08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Plinske polnilne postaje</a:t>
            </a:r>
            <a:br>
              <a:rPr lang="sl-SI" dirty="0" smtClean="0"/>
            </a:br>
            <a:r>
              <a:rPr lang="sl-SI" sz="2400" b="0" dirty="0"/>
              <a:t>VRA (</a:t>
            </a:r>
            <a:r>
              <a:rPr lang="sl-SI" sz="2400" b="0" dirty="0" err="1"/>
              <a:t>vehicle</a:t>
            </a:r>
            <a:r>
              <a:rPr lang="sl-SI" sz="2400" b="0" dirty="0"/>
              <a:t> </a:t>
            </a:r>
            <a:r>
              <a:rPr lang="sl-SI" sz="2400" b="0" dirty="0" err="1"/>
              <a:t>refueling</a:t>
            </a:r>
            <a:r>
              <a:rPr lang="sl-SI" sz="2400" b="0" dirty="0"/>
              <a:t> </a:t>
            </a:r>
            <a:r>
              <a:rPr lang="sl-SI" sz="2400" b="0" dirty="0" err="1"/>
              <a:t>appliance</a:t>
            </a:r>
            <a:r>
              <a:rPr lang="sl-SI" sz="2400" b="0" dirty="0"/>
              <a:t>)</a:t>
            </a:r>
            <a:endParaRPr lang="sl-SI" sz="2400" b="0" dirty="0" smtClean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4" r="7438" b="24518"/>
          <a:stretch/>
        </p:blipFill>
        <p:spPr>
          <a:xfrm>
            <a:off x="80838" y="1663023"/>
            <a:ext cx="908923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84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84790" y="79794"/>
            <a:ext cx="7179698" cy="1188966"/>
          </a:xfrm>
        </p:spPr>
        <p:txBody>
          <a:bodyPr/>
          <a:lstStyle/>
          <a:p>
            <a:r>
              <a:rPr lang="sl-SI" dirty="0"/>
              <a:t>N</a:t>
            </a:r>
            <a:r>
              <a:rPr lang="sl-SI" dirty="0" smtClean="0"/>
              <a:t>aprave </a:t>
            </a:r>
            <a:r>
              <a:rPr lang="sl-SI" dirty="0"/>
              <a:t>za počasno polnjenje</a:t>
            </a:r>
            <a:br>
              <a:rPr lang="sl-SI" dirty="0"/>
            </a:br>
            <a:r>
              <a:rPr lang="sl-SI" sz="2400" b="0" dirty="0"/>
              <a:t>VRA (</a:t>
            </a:r>
            <a:r>
              <a:rPr lang="sl-SI" sz="2400" b="0" dirty="0" err="1"/>
              <a:t>vehicle</a:t>
            </a:r>
            <a:r>
              <a:rPr lang="sl-SI" sz="2400" b="0" dirty="0"/>
              <a:t> </a:t>
            </a:r>
            <a:r>
              <a:rPr lang="sl-SI" sz="2400" b="0" dirty="0" err="1"/>
              <a:t>refueling</a:t>
            </a:r>
            <a:r>
              <a:rPr lang="sl-SI" sz="2400" b="0" dirty="0"/>
              <a:t> </a:t>
            </a:r>
            <a:r>
              <a:rPr lang="sl-SI" sz="2400" b="0" dirty="0" err="1"/>
              <a:t>appliance</a:t>
            </a:r>
            <a:r>
              <a:rPr lang="sl-SI" sz="2400" b="0" dirty="0" smtClean="0"/>
              <a:t>)</a:t>
            </a:r>
            <a:endParaRPr lang="sl-SI" sz="2400" b="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296" y="1070902"/>
            <a:ext cx="7777112" cy="516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None/>
            </a:pPr>
            <a:endParaRPr lang="sl-SI" sz="2000" dirty="0" smtClean="0">
              <a:latin typeface="Calibri" pitchFamily="34" charset="0"/>
              <a:cs typeface="Calibri" pitchFamily="34" charset="0"/>
            </a:endParaRP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d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omača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ali interna uporaba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1,8 – 10 Sm</a:t>
            </a:r>
            <a:r>
              <a:rPr lang="sl-SI" sz="2000" baseline="30000" dirty="0">
                <a:latin typeface="Calibri" pitchFamily="34" charset="0"/>
                <a:cs typeface="Calibri" pitchFamily="34" charset="0"/>
              </a:rPr>
              <a:t>3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/h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č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as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polnjenja nekaj ur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954" y="1483766"/>
            <a:ext cx="3511550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4" t="6930" r="16689"/>
          <a:stretch/>
        </p:blipFill>
        <p:spPr bwMode="auto">
          <a:xfrm>
            <a:off x="2745483" y="2860583"/>
            <a:ext cx="2717483" cy="3304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18879"/>
            <a:ext cx="2493963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30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84790" y="79794"/>
            <a:ext cx="7179698" cy="1260974"/>
          </a:xfrm>
        </p:spPr>
        <p:txBody>
          <a:bodyPr/>
          <a:lstStyle/>
          <a:p>
            <a:r>
              <a:rPr lang="sl-SI" dirty="0" smtClean="0"/>
              <a:t>Kompaktne hitro polnilne naprave</a:t>
            </a:r>
            <a:br>
              <a:rPr lang="sl-SI" dirty="0" smtClean="0"/>
            </a:br>
            <a:r>
              <a:rPr lang="sl-SI" sz="2400" b="0" kern="1200" dirty="0"/>
              <a:t>VRA (</a:t>
            </a:r>
            <a:r>
              <a:rPr lang="sl-SI" sz="2400" b="0" kern="1200" dirty="0" err="1"/>
              <a:t>vehicle</a:t>
            </a:r>
            <a:r>
              <a:rPr lang="sl-SI" sz="2400" b="0" kern="1200" dirty="0"/>
              <a:t> </a:t>
            </a:r>
            <a:r>
              <a:rPr lang="sl-SI" sz="2400" b="0" kern="1200" dirty="0" err="1"/>
              <a:t>refueling</a:t>
            </a:r>
            <a:r>
              <a:rPr lang="sl-SI" sz="2400" b="0" kern="1200" dirty="0"/>
              <a:t> </a:t>
            </a:r>
            <a:r>
              <a:rPr lang="sl-SI" sz="2400" b="0" kern="1200" dirty="0" err="1"/>
              <a:t>appliance</a:t>
            </a:r>
            <a:r>
              <a:rPr lang="sl-SI" sz="2400" b="0" kern="1200" dirty="0"/>
              <a:t>)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888" y="2454808"/>
            <a:ext cx="3783595" cy="3382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296" y="1214918"/>
            <a:ext cx="4212592" cy="2214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342900" lvl="2" indent="-342900">
              <a:buBlip>
                <a:blip r:embed="rId4"/>
              </a:buBlip>
            </a:pPr>
            <a:r>
              <a:rPr lang="sl-SI" sz="2000" dirty="0" smtClean="0">
                <a:latin typeface="Calibri" pitchFamily="34" charset="0"/>
                <a:cs typeface="Calibri" pitchFamily="34" charset="0"/>
              </a:rPr>
              <a:t>VRA+skladišče plina (1,2 ali 3 stopnje)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š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e vedno interna uporaba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z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manjša se čas polnjenja</a:t>
            </a:r>
            <a:endParaRPr lang="sl-SI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29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84790" y="79794"/>
            <a:ext cx="7179698" cy="1260974"/>
          </a:xfrm>
        </p:spPr>
        <p:txBody>
          <a:bodyPr/>
          <a:lstStyle/>
          <a:p>
            <a:r>
              <a:rPr lang="sl-SI" dirty="0" smtClean="0"/>
              <a:t>Javne hitro polnilne naprave</a:t>
            </a:r>
            <a:br>
              <a:rPr lang="sl-SI" dirty="0" smtClean="0"/>
            </a:br>
            <a:r>
              <a:rPr lang="sl-SI" sz="2400" b="0" kern="1200" dirty="0"/>
              <a:t>VRA (</a:t>
            </a:r>
            <a:r>
              <a:rPr lang="sl-SI" sz="2400" b="0" kern="1200" dirty="0" err="1"/>
              <a:t>vehicle</a:t>
            </a:r>
            <a:r>
              <a:rPr lang="sl-SI" sz="2400" b="0" kern="1200" dirty="0"/>
              <a:t> </a:t>
            </a:r>
            <a:r>
              <a:rPr lang="sl-SI" sz="2400" b="0" kern="1200" dirty="0" err="1"/>
              <a:t>refueling</a:t>
            </a:r>
            <a:r>
              <a:rPr lang="sl-SI" sz="2400" b="0" kern="1200" dirty="0"/>
              <a:t> </a:t>
            </a:r>
            <a:r>
              <a:rPr lang="sl-SI" sz="2400" b="0" kern="1200" dirty="0" err="1"/>
              <a:t>appliance</a:t>
            </a:r>
            <a:r>
              <a:rPr lang="sl-SI" sz="2400" b="0" kern="1200" dirty="0"/>
              <a:t>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296" y="1124744"/>
            <a:ext cx="856920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j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avna uporaba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č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as polnjenja do 5 min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p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ostavitev na klasične bencinske servise ali ločeno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p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riprava SZP s kompresorjem z odvzemom plina iz omrežja ZP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m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ožnost priprave iz UZP z visokotlačnim </a:t>
            </a:r>
            <a:r>
              <a:rPr lang="sl-SI" sz="2000" dirty="0" err="1" smtClean="0">
                <a:latin typeface="Calibri" pitchFamily="34" charset="0"/>
                <a:cs typeface="Calibri" pitchFamily="34" charset="0"/>
              </a:rPr>
              <a:t>uplinjevalnikom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 in točilno mesto za UZP</a:t>
            </a:r>
            <a:endParaRPr lang="sl-SI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624" y="3551053"/>
            <a:ext cx="3203848" cy="2614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51053"/>
            <a:ext cx="3218916" cy="2614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937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CNG polnilna postaja v Mariboru</a:t>
            </a:r>
            <a:endParaRPr lang="sl-SI" dirty="0"/>
          </a:p>
        </p:txBody>
      </p:sp>
      <p:pic>
        <p:nvPicPr>
          <p:cNvPr id="8" name="Slika 7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36" y="3861048"/>
            <a:ext cx="3627120" cy="2118360"/>
          </a:xfrm>
          <a:prstGeom prst="rect">
            <a:avLst/>
          </a:prstGeom>
        </p:spPr>
      </p:pic>
      <p:pic>
        <p:nvPicPr>
          <p:cNvPr id="9" name="Slika 4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0728"/>
            <a:ext cx="5461414" cy="24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Slika 9"/>
          <p:cNvPicPr/>
          <p:nvPr/>
        </p:nvPicPr>
        <p:blipFill>
          <a:blip r:embed="rId5"/>
          <a:stretch>
            <a:fillRect/>
          </a:stretch>
        </p:blipFill>
        <p:spPr>
          <a:xfrm>
            <a:off x="4355976" y="3861048"/>
            <a:ext cx="3888432" cy="211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7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CNG polnilna postaja v Mariboru</a:t>
            </a:r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556792"/>
            <a:ext cx="698848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6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lika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306" y="1213207"/>
            <a:ext cx="5810939" cy="4905338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CNG polnilna postaja v Mariboru</a:t>
            </a:r>
            <a:endParaRPr lang="sl-SI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54" y="2250309"/>
            <a:ext cx="1188779" cy="2007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3373" y="1213207"/>
            <a:ext cx="964606" cy="1736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3373" y="3218212"/>
            <a:ext cx="1187319" cy="1591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2848" y="980729"/>
            <a:ext cx="2547343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89494" y="3429000"/>
            <a:ext cx="1090698" cy="2761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023" y="5157192"/>
            <a:ext cx="3359533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Raven povezovalnik 14"/>
          <p:cNvCxnSpPr/>
          <p:nvPr/>
        </p:nvCxnSpPr>
        <p:spPr>
          <a:xfrm flipH="1" flipV="1">
            <a:off x="2740692" y="2996954"/>
            <a:ext cx="1948671" cy="1134667"/>
          </a:xfrm>
          <a:prstGeom prst="line">
            <a:avLst/>
          </a:prstGeom>
          <a:ln w="19050">
            <a:solidFill>
              <a:srgbClr val="FF0000"/>
            </a:solidFill>
            <a:headEnd type="oval" w="med" len="med"/>
            <a:tailEnd type="stealth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Raven povezovalnik 16"/>
          <p:cNvCxnSpPr/>
          <p:nvPr/>
        </p:nvCxnSpPr>
        <p:spPr>
          <a:xfrm>
            <a:off x="6876256" y="4258176"/>
            <a:ext cx="1013238" cy="394960"/>
          </a:xfrm>
          <a:prstGeom prst="line">
            <a:avLst/>
          </a:prstGeom>
          <a:ln w="19050">
            <a:solidFill>
              <a:srgbClr val="FF0000"/>
            </a:solidFill>
            <a:headEnd type="oval" w="med" len="med"/>
            <a:tailEnd type="stealth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Raven povezovalnik 19"/>
          <p:cNvCxnSpPr/>
          <p:nvPr/>
        </p:nvCxnSpPr>
        <p:spPr>
          <a:xfrm flipV="1">
            <a:off x="5123282" y="2023023"/>
            <a:ext cx="1248918" cy="135704"/>
          </a:xfrm>
          <a:prstGeom prst="line">
            <a:avLst/>
          </a:prstGeom>
          <a:ln w="19050">
            <a:solidFill>
              <a:srgbClr val="FF0000"/>
            </a:solidFill>
            <a:headEnd type="oval" w="med" len="med"/>
            <a:tailEnd type="stealth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Raven povezovalnik 21"/>
          <p:cNvCxnSpPr/>
          <p:nvPr/>
        </p:nvCxnSpPr>
        <p:spPr>
          <a:xfrm flipH="1">
            <a:off x="3586752" y="4581129"/>
            <a:ext cx="674712" cy="1440159"/>
          </a:xfrm>
          <a:prstGeom prst="line">
            <a:avLst/>
          </a:prstGeom>
          <a:ln w="19050">
            <a:solidFill>
              <a:srgbClr val="FF0000"/>
            </a:solidFill>
            <a:headEnd type="oval" w="med" len="med"/>
            <a:tailEnd type="stealth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26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Vsebina predstavitve</a:t>
            </a:r>
            <a:br>
              <a:rPr lang="sl-SI" dirty="0" smtClean="0"/>
            </a:br>
            <a:r>
              <a:rPr lang="sl-SI" sz="2400" b="0" dirty="0" err="1"/>
              <a:t>Content</a:t>
            </a:r>
            <a:endParaRPr lang="sl-SI" sz="2400" b="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67296" y="1063277"/>
            <a:ext cx="8425184" cy="5030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sl-SI" sz="2800" b="1" dirty="0">
                <a:latin typeface="Calibri" pitchFamily="34" charset="0"/>
                <a:cs typeface="Calibri" pitchFamily="34" charset="0"/>
              </a:rPr>
              <a:t>Uvod</a:t>
            </a:r>
            <a:r>
              <a:rPr lang="sl-SI" sz="2800" dirty="0">
                <a:latin typeface="Calibri" pitchFamily="34" charset="0"/>
                <a:cs typeface="Calibri" pitchFamily="34" charset="0"/>
              </a:rPr>
              <a:t> - </a:t>
            </a:r>
            <a:r>
              <a:rPr lang="sl-SI" sz="2800" dirty="0" err="1">
                <a:latin typeface="Calibri" pitchFamily="34" charset="0"/>
                <a:cs typeface="Calibri" pitchFamily="34" charset="0"/>
              </a:rPr>
              <a:t>Introduction</a:t>
            </a:r>
            <a:endParaRPr lang="sl-SI" sz="28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sl-SI" sz="2800" b="1" dirty="0" smtClean="0">
                <a:latin typeface="Calibri" pitchFamily="34" charset="0"/>
                <a:cs typeface="Calibri" pitchFamily="34" charset="0"/>
              </a:rPr>
              <a:t>Vozila na </a:t>
            </a:r>
            <a:r>
              <a:rPr lang="sl-SI" sz="2800" b="1" dirty="0">
                <a:latin typeface="Calibri" pitchFamily="34" charset="0"/>
                <a:cs typeface="Calibri" pitchFamily="34" charset="0"/>
              </a:rPr>
              <a:t>stisnjen zemeljski </a:t>
            </a:r>
            <a:r>
              <a:rPr lang="sl-SI" sz="2800" b="1" dirty="0" smtClean="0">
                <a:latin typeface="Calibri" pitchFamily="34" charset="0"/>
                <a:cs typeface="Calibri" pitchFamily="34" charset="0"/>
              </a:rPr>
              <a:t>plin </a:t>
            </a:r>
            <a:r>
              <a:rPr lang="sl-SI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Vehicles on compressed natural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gas</a:t>
            </a:r>
            <a:endParaRPr lang="sl-SI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sl-SI" sz="2800" b="1" dirty="0" smtClean="0">
                <a:latin typeface="Calibri" pitchFamily="34" charset="0"/>
                <a:cs typeface="Calibri" pitchFamily="34" charset="0"/>
              </a:rPr>
              <a:t>Polnilna tehnika </a:t>
            </a:r>
            <a:r>
              <a:rPr lang="sl-SI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sl-SI" sz="2800" dirty="0" err="1">
                <a:latin typeface="Calibri" pitchFamily="34" charset="0"/>
                <a:cs typeface="Calibri" pitchFamily="34" charset="0"/>
              </a:rPr>
              <a:t>V</a:t>
            </a:r>
            <a:r>
              <a:rPr lang="sl-SI" sz="2800" dirty="0" err="1" smtClean="0">
                <a:latin typeface="Calibri" pitchFamily="34" charset="0"/>
                <a:cs typeface="Calibri" pitchFamily="34" charset="0"/>
              </a:rPr>
              <a:t>ehicle</a:t>
            </a:r>
            <a:r>
              <a:rPr lang="sl-SI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l-SI" sz="2800" dirty="0" err="1">
                <a:latin typeface="Calibri" pitchFamily="34" charset="0"/>
                <a:cs typeface="Calibri" pitchFamily="34" charset="0"/>
              </a:rPr>
              <a:t>refueling</a:t>
            </a:r>
            <a:r>
              <a:rPr lang="sl-SI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sl-SI" sz="2800" dirty="0" err="1">
                <a:latin typeface="Calibri" pitchFamily="34" charset="0"/>
                <a:cs typeface="Calibri" pitchFamily="34" charset="0"/>
              </a:rPr>
              <a:t>appliance</a:t>
            </a:r>
            <a:endParaRPr lang="sl-SI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sl-SI" sz="2800" b="1" dirty="0" smtClean="0">
                <a:latin typeface="Calibri" pitchFamily="34" charset="0"/>
                <a:cs typeface="Calibri" pitchFamily="34" charset="0"/>
              </a:rPr>
              <a:t>Blagovna znamka </a:t>
            </a:r>
            <a:r>
              <a:rPr lang="sl-SI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sl-SI" sz="2800" dirty="0" err="1" smtClean="0">
                <a:latin typeface="Calibri" pitchFamily="34" charset="0"/>
                <a:cs typeface="Calibri" pitchFamily="34" charset="0"/>
              </a:rPr>
              <a:t>Brand</a:t>
            </a:r>
            <a:endParaRPr lang="sl-SI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sl-SI" sz="2800" b="1" dirty="0" smtClean="0">
                <a:latin typeface="Calibri" pitchFamily="34" charset="0"/>
                <a:cs typeface="Calibri" pitchFamily="34" charset="0"/>
              </a:rPr>
              <a:t>Plan razvoja </a:t>
            </a:r>
            <a:r>
              <a:rPr lang="sl-SI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sl-SI" sz="2800" dirty="0" err="1">
                <a:latin typeface="Calibri" pitchFamily="34" charset="0"/>
                <a:cs typeface="Calibri" pitchFamily="34" charset="0"/>
              </a:rPr>
              <a:t>The</a:t>
            </a:r>
            <a:r>
              <a:rPr lang="sl-SI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sl-SI" sz="2800" dirty="0" err="1">
                <a:latin typeface="Calibri" pitchFamily="34" charset="0"/>
                <a:cs typeface="Calibri" pitchFamily="34" charset="0"/>
              </a:rPr>
              <a:t>development</a:t>
            </a:r>
            <a:r>
              <a:rPr lang="sl-SI" sz="2800" dirty="0">
                <a:latin typeface="Calibri" pitchFamily="34" charset="0"/>
                <a:cs typeface="Calibri" pitchFamily="34" charset="0"/>
              </a:rPr>
              <a:t> plan</a:t>
            </a:r>
          </a:p>
          <a:p>
            <a:pPr>
              <a:buFont typeface="Wingdings" pitchFamily="2" charset="2"/>
              <a:buNone/>
            </a:pPr>
            <a:endParaRPr lang="sl-SI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3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Blagovna znamka</a:t>
            </a:r>
            <a:br>
              <a:rPr lang="sl-SI" dirty="0" smtClean="0"/>
            </a:br>
            <a:r>
              <a:rPr lang="sl-SI" sz="2400" b="0" kern="1200" dirty="0" err="1"/>
              <a:t>Brand</a:t>
            </a:r>
            <a:endParaRPr lang="sl-SI" sz="2400" b="0" kern="12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marL="342900" lvl="2" indent="-342900">
              <a:buBlip>
                <a:blip r:embed="rId3"/>
              </a:buBlip>
            </a:pPr>
            <a:r>
              <a:rPr lang="sl-SI" sz="2000" kern="1200" dirty="0">
                <a:ea typeface="+mn-ea"/>
                <a:cs typeface="+mn-cs"/>
              </a:rPr>
              <a:t>s</a:t>
            </a:r>
            <a:r>
              <a:rPr lang="sl-SI" sz="2000" kern="1200" dirty="0" smtClean="0">
                <a:ea typeface="+mn-ea"/>
                <a:cs typeface="+mn-cs"/>
              </a:rPr>
              <a:t>odelovanje </a:t>
            </a:r>
            <a:r>
              <a:rPr lang="sl-SI" sz="2000" kern="1200" dirty="0">
                <a:ea typeface="+mn-ea"/>
                <a:cs typeface="+mn-cs"/>
              </a:rPr>
              <a:t>širše javnosti in profesionalne agencije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kern="1200" dirty="0">
                <a:ea typeface="+mn-ea"/>
                <a:cs typeface="+mn-cs"/>
              </a:rPr>
              <a:t>i</a:t>
            </a:r>
            <a:r>
              <a:rPr lang="sl-SI" sz="2000" kern="1200" dirty="0" smtClean="0">
                <a:ea typeface="+mn-ea"/>
                <a:cs typeface="+mn-cs"/>
              </a:rPr>
              <a:t>me </a:t>
            </a:r>
            <a:r>
              <a:rPr lang="sl-SI" sz="2000" kern="1200" dirty="0">
                <a:ea typeface="+mn-ea"/>
                <a:cs typeface="+mn-cs"/>
              </a:rPr>
              <a:t>naj bo kratko, zveni naj slovensko, hkrati pa naj ima pomen tudi za tujce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kern="1200" dirty="0">
                <a:ea typeface="+mn-ea"/>
                <a:cs typeface="+mn-cs"/>
              </a:rPr>
              <a:t>j</a:t>
            </a:r>
            <a:r>
              <a:rPr lang="sl-SI" sz="2000" kern="1200" dirty="0" smtClean="0">
                <a:ea typeface="+mn-ea"/>
                <a:cs typeface="+mn-cs"/>
              </a:rPr>
              <a:t>asno </a:t>
            </a:r>
            <a:r>
              <a:rPr lang="sl-SI" sz="2000" kern="1200" dirty="0">
                <a:ea typeface="+mn-ea"/>
                <a:cs typeface="+mn-cs"/>
              </a:rPr>
              <a:t>naj se loči od </a:t>
            </a:r>
            <a:r>
              <a:rPr lang="sl-SI" sz="2000" kern="1200" dirty="0" err="1">
                <a:ea typeface="+mn-ea"/>
                <a:cs typeface="+mn-cs"/>
              </a:rPr>
              <a:t>avtoplina</a:t>
            </a:r>
            <a:r>
              <a:rPr lang="sl-SI" sz="2000" kern="1200" dirty="0">
                <a:ea typeface="+mn-ea"/>
                <a:cs typeface="+mn-cs"/>
              </a:rPr>
              <a:t>, hkrati pa ne sme vzbujati vtisa da </a:t>
            </a:r>
            <a:r>
              <a:rPr lang="sl-SI" sz="2000" kern="1200" dirty="0" err="1">
                <a:ea typeface="+mn-ea"/>
                <a:cs typeface="+mn-cs"/>
              </a:rPr>
              <a:t>avtoplin</a:t>
            </a:r>
            <a:r>
              <a:rPr lang="sl-SI" sz="2000" kern="1200" dirty="0">
                <a:ea typeface="+mn-ea"/>
                <a:cs typeface="+mn-cs"/>
              </a:rPr>
              <a:t> ni okoljsko prijazno gorivo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000" kern="1200" dirty="0">
                <a:ea typeface="+mn-ea"/>
                <a:cs typeface="+mn-cs"/>
              </a:rPr>
              <a:t>o</a:t>
            </a:r>
            <a:r>
              <a:rPr lang="sl-SI" sz="2000" kern="1200" dirty="0" smtClean="0">
                <a:ea typeface="+mn-ea"/>
                <a:cs typeface="+mn-cs"/>
              </a:rPr>
              <a:t>mogoči </a:t>
            </a:r>
            <a:r>
              <a:rPr lang="sl-SI" sz="2000" kern="1200" dirty="0">
                <a:ea typeface="+mn-ea"/>
                <a:cs typeface="+mn-cs"/>
              </a:rPr>
              <a:t>naj gradnjo mostu do uporabe bioplina</a:t>
            </a:r>
          </a:p>
          <a:p>
            <a:endParaRPr lang="sl-SI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25144"/>
            <a:ext cx="6432521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861048"/>
            <a:ext cx="3363956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25144"/>
          </a:xfrm>
        </p:spPr>
        <p:txBody>
          <a:bodyPr/>
          <a:lstStyle/>
          <a:p>
            <a:pPr marL="342900" lvl="2" indent="-342900">
              <a:buBlip>
                <a:blip r:embed="rId3"/>
              </a:buBlip>
            </a:pPr>
            <a:r>
              <a:rPr lang="sl-SI" sz="2400" kern="1200" dirty="0">
                <a:ea typeface="+mn-ea"/>
              </a:rPr>
              <a:t>n</a:t>
            </a:r>
            <a:r>
              <a:rPr lang="sl-SI" sz="2400" kern="1200" dirty="0" smtClean="0">
                <a:ea typeface="+mn-ea"/>
              </a:rPr>
              <a:t>adaljevanje </a:t>
            </a:r>
            <a:r>
              <a:rPr lang="sl-SI" sz="2400" kern="1200" dirty="0">
                <a:ea typeface="+mn-ea"/>
              </a:rPr>
              <a:t>promocije ZP v prometu</a:t>
            </a:r>
          </a:p>
          <a:p>
            <a:pPr marL="342900" lvl="2" indent="-342900">
              <a:buBlip>
                <a:blip r:embed="rId3"/>
              </a:buBlip>
            </a:pPr>
            <a:r>
              <a:rPr lang="sl-SI" sz="2400" kern="1200" dirty="0">
                <a:ea typeface="+mn-ea"/>
              </a:rPr>
              <a:t>i</a:t>
            </a:r>
            <a:r>
              <a:rPr lang="sl-SI" sz="2400" kern="1200" dirty="0" smtClean="0">
                <a:ea typeface="+mn-ea"/>
              </a:rPr>
              <a:t>zgradnja </a:t>
            </a:r>
            <a:r>
              <a:rPr lang="sl-SI" sz="2400" kern="1200" dirty="0" smtClean="0">
                <a:ea typeface="+mn-ea"/>
              </a:rPr>
              <a:t>več </a:t>
            </a:r>
            <a:r>
              <a:rPr lang="sl-SI" sz="2400" kern="1200" dirty="0">
                <a:ea typeface="+mn-ea"/>
              </a:rPr>
              <a:t>hitrih javnih polnilnih </a:t>
            </a:r>
            <a:r>
              <a:rPr lang="sl-SI" sz="2400" kern="1200" dirty="0" smtClean="0">
                <a:ea typeface="+mn-ea"/>
              </a:rPr>
              <a:t>postaj</a:t>
            </a:r>
            <a:endParaRPr lang="sl-SI" sz="2000" kern="1200" dirty="0" smtClean="0">
              <a:ea typeface="+mn-ea"/>
            </a:endParaRPr>
          </a:p>
          <a:p>
            <a:pPr marL="342900" lvl="2" indent="-342900">
              <a:buBlip>
                <a:blip r:embed="rId3"/>
              </a:buBlip>
            </a:pPr>
            <a:r>
              <a:rPr lang="sl-SI" sz="2400" kern="1200" dirty="0" smtClean="0">
                <a:ea typeface="+mn-ea"/>
              </a:rPr>
              <a:t>sodelovanje </a:t>
            </a:r>
            <a:r>
              <a:rPr lang="sl-SI" sz="2400" kern="1200" dirty="0">
                <a:ea typeface="+mn-ea"/>
              </a:rPr>
              <a:t>pri </a:t>
            </a:r>
            <a:r>
              <a:rPr lang="sl-SI" sz="2400" kern="1200" dirty="0" smtClean="0">
                <a:ea typeface="+mn-ea"/>
              </a:rPr>
              <a:t>ureditvi zakonodaje, podzakonskih aktov</a:t>
            </a:r>
            <a:endParaRPr lang="sl-SI" sz="2000" kern="1200" dirty="0" smtClean="0">
              <a:ea typeface="+mn-ea"/>
            </a:endParaRPr>
          </a:p>
          <a:p>
            <a:pPr marL="342900" lvl="2" indent="-342900">
              <a:buBlip>
                <a:blip r:embed="rId3"/>
              </a:buBlip>
            </a:pPr>
            <a:r>
              <a:rPr lang="sl-SI" sz="2400" kern="1200" dirty="0">
                <a:ea typeface="+mn-ea"/>
              </a:rPr>
              <a:t>s</a:t>
            </a:r>
            <a:r>
              <a:rPr lang="sl-SI" sz="2400" kern="1200" dirty="0" smtClean="0">
                <a:ea typeface="+mn-ea"/>
              </a:rPr>
              <a:t>premljati </a:t>
            </a:r>
            <a:r>
              <a:rPr lang="sl-SI" sz="2400" kern="1200" dirty="0" smtClean="0">
                <a:ea typeface="+mn-ea"/>
              </a:rPr>
              <a:t>in </a:t>
            </a:r>
            <a:r>
              <a:rPr lang="sl-SI" sz="2400" kern="1200" dirty="0">
                <a:ea typeface="+mn-ea"/>
              </a:rPr>
              <a:t>se aktivno vključevati v razvoj tehnologije na tem področju</a:t>
            </a:r>
          </a:p>
          <a:p>
            <a:pPr marL="800100" lvl="3" indent="-342900">
              <a:buBlip>
                <a:blip r:embed="rId3"/>
              </a:buBlip>
            </a:pPr>
            <a:r>
              <a:rPr lang="sl-SI" kern="1200" dirty="0">
                <a:latin typeface="Calibri" pitchFamily="34" charset="0"/>
                <a:cs typeface="Calibri" pitchFamily="34" charset="0"/>
              </a:rPr>
              <a:t>b</a:t>
            </a:r>
            <a:r>
              <a:rPr lang="sl-SI" kern="1200" dirty="0" smtClean="0">
                <a:latin typeface="Calibri" pitchFamily="34" charset="0"/>
                <a:cs typeface="Calibri" pitchFamily="34" charset="0"/>
              </a:rPr>
              <a:t>ioplin </a:t>
            </a:r>
            <a:r>
              <a:rPr lang="sl-SI" kern="1200" dirty="0">
                <a:latin typeface="Calibri" pitchFamily="34" charset="0"/>
                <a:cs typeface="Calibri" pitchFamily="34" charset="0"/>
              </a:rPr>
              <a:t>– </a:t>
            </a:r>
            <a:r>
              <a:rPr lang="sl-SI" kern="1200" dirty="0" err="1" smtClean="0">
                <a:latin typeface="Calibri" pitchFamily="34" charset="0"/>
                <a:cs typeface="Calibri" pitchFamily="34" charset="0"/>
              </a:rPr>
              <a:t>biometan</a:t>
            </a:r>
            <a:endParaRPr lang="sl-SI" kern="1200" dirty="0" smtClean="0">
              <a:latin typeface="Calibri" pitchFamily="34" charset="0"/>
              <a:ea typeface="+mn-ea"/>
              <a:cs typeface="Calibri" pitchFamily="34" charset="0"/>
            </a:endParaRPr>
          </a:p>
          <a:p>
            <a:pPr marL="800100" lvl="3" indent="-342900">
              <a:buBlip>
                <a:blip r:embed="rId3"/>
              </a:buBlip>
            </a:pPr>
            <a:r>
              <a:rPr lang="sl-SI" kern="1200" dirty="0">
                <a:latin typeface="Calibri" pitchFamily="34" charset="0"/>
                <a:ea typeface="+mn-ea"/>
                <a:cs typeface="Calibri" pitchFamily="34" charset="0"/>
              </a:rPr>
              <a:t>u</a:t>
            </a:r>
            <a:r>
              <a:rPr lang="sl-SI" kern="1200" dirty="0" smtClean="0">
                <a:latin typeface="Calibri" pitchFamily="34" charset="0"/>
                <a:ea typeface="+mn-ea"/>
                <a:cs typeface="Calibri" pitchFamily="34" charset="0"/>
              </a:rPr>
              <a:t>poraba UZP</a:t>
            </a:r>
          </a:p>
          <a:p>
            <a:pPr marL="800100" lvl="3" indent="-342900">
              <a:buBlip>
                <a:blip r:embed="rId3"/>
              </a:buBlip>
            </a:pPr>
            <a:r>
              <a:rPr lang="sl-SI" kern="1200" dirty="0" smtClean="0">
                <a:latin typeface="Calibri" pitchFamily="34" charset="0"/>
                <a:ea typeface="+mn-ea"/>
                <a:cs typeface="Calibri" pitchFamily="34" charset="0"/>
              </a:rPr>
              <a:t>uporaba </a:t>
            </a:r>
            <a:r>
              <a:rPr lang="sl-SI" kern="1200" dirty="0">
                <a:latin typeface="Calibri" pitchFamily="34" charset="0"/>
                <a:ea typeface="+mn-ea"/>
                <a:cs typeface="Calibri" pitchFamily="34" charset="0"/>
              </a:rPr>
              <a:t>vodika</a:t>
            </a:r>
          </a:p>
          <a:p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3645024"/>
            <a:ext cx="3642190" cy="2527913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Nadaljnji razvoj</a:t>
            </a:r>
            <a:br>
              <a:rPr lang="sl-SI" dirty="0" smtClean="0"/>
            </a:br>
            <a:r>
              <a:rPr lang="sl-SI" sz="2400" b="0" dirty="0" err="1"/>
              <a:t>The</a:t>
            </a:r>
            <a:r>
              <a:rPr lang="sl-SI" sz="2400" b="0" dirty="0"/>
              <a:t> </a:t>
            </a:r>
            <a:r>
              <a:rPr lang="sl-SI" sz="2400" b="0" dirty="0" err="1"/>
              <a:t>development</a:t>
            </a:r>
            <a:r>
              <a:rPr lang="sl-SI" sz="2400" b="0" dirty="0"/>
              <a:t> plan</a:t>
            </a:r>
          </a:p>
        </p:txBody>
      </p:sp>
    </p:spTree>
    <p:extLst>
      <p:ext uri="{BB962C8B-B14F-4D97-AF65-F5344CB8AC3E}">
        <p14:creationId xmlns:p14="http://schemas.microsoft.com/office/powerpoint/2010/main" val="69208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6201" y="548680"/>
            <a:ext cx="7180903" cy="5616624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4032448" cy="1512168"/>
          </a:xfrm>
        </p:spPr>
        <p:txBody>
          <a:bodyPr/>
          <a:lstStyle/>
          <a:p>
            <a:r>
              <a:rPr lang="sl-SI" dirty="0" smtClean="0"/>
              <a:t>Hvala za </a:t>
            </a:r>
            <a:br>
              <a:rPr lang="sl-SI" dirty="0" smtClean="0"/>
            </a:br>
            <a:r>
              <a:rPr lang="sl-SI" dirty="0" smtClean="0"/>
              <a:t>pozornost!</a:t>
            </a:r>
            <a:endParaRPr lang="sl-SI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395536" y="5013176"/>
            <a:ext cx="2304256" cy="10801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sl-SI" sz="1400" b="1" dirty="0" smtClean="0">
                <a:latin typeface="Calibri" pitchFamily="34" charset="0"/>
                <a:cs typeface="Calibri" pitchFamily="34" charset="0"/>
              </a:rPr>
              <a:t>Miran Rožman</a:t>
            </a:r>
          </a:p>
          <a:p>
            <a:pPr marL="0" indent="0">
              <a:buNone/>
            </a:pPr>
            <a:r>
              <a:rPr lang="sl-SI" sz="1200" dirty="0" smtClean="0">
                <a:latin typeface="Calibri" pitchFamily="34" charset="0"/>
                <a:cs typeface="Calibri" pitchFamily="34" charset="0"/>
              </a:rPr>
              <a:t>Vodja raziskav in razvoja</a:t>
            </a:r>
          </a:p>
          <a:p>
            <a:pPr marL="0" indent="0">
              <a:buNone/>
            </a:pPr>
            <a:endParaRPr lang="sl-SI" sz="1400" b="1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sl-SI" sz="1400" b="1" dirty="0" smtClean="0">
                <a:latin typeface="Calibri" pitchFamily="34" charset="0"/>
                <a:cs typeface="Calibri" pitchFamily="34" charset="0"/>
              </a:rPr>
              <a:t>Energetika Maribor d.o.o.</a:t>
            </a:r>
            <a:endParaRPr lang="sl-SI" sz="14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85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08720"/>
            <a:ext cx="3520625" cy="2597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Uporaba ZP v prometu – ZAKAJ?</a:t>
            </a:r>
            <a:br>
              <a:rPr lang="sl-SI" dirty="0" smtClean="0"/>
            </a:br>
            <a:r>
              <a:rPr lang="en-US" sz="2400" b="0" dirty="0"/>
              <a:t>Use of NG in transport - WHY?</a:t>
            </a:r>
            <a:endParaRPr lang="sl-SI" sz="2400" b="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296" y="1063277"/>
            <a:ext cx="8425184" cy="517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r>
              <a:rPr lang="sl-SI" b="1" dirty="0" smtClean="0">
                <a:latin typeface="Calibri" pitchFamily="34" charset="0"/>
                <a:cs typeface="Calibri" pitchFamily="34" charset="0"/>
              </a:rPr>
              <a:t>Skrb za okolje</a:t>
            </a:r>
          </a:p>
          <a:p>
            <a:pPr marL="342900" lvl="1" indent="-342900">
              <a:buBlip>
                <a:blip r:embed="rId4"/>
              </a:buBlip>
            </a:pPr>
            <a:r>
              <a:rPr lang="sl-SI" dirty="0">
                <a:latin typeface="Calibri" pitchFamily="34" charset="0"/>
                <a:cs typeface="Calibri" pitchFamily="34" charset="0"/>
              </a:rPr>
              <a:t>n</a:t>
            </a:r>
            <a:r>
              <a:rPr lang="sl-SI" dirty="0" smtClean="0">
                <a:latin typeface="Calibri" pitchFamily="34" charset="0"/>
                <a:cs typeface="Calibri" pitchFamily="34" charset="0"/>
              </a:rPr>
              <a:t>ižje emisije CO</a:t>
            </a:r>
            <a:r>
              <a:rPr lang="sl-SI" baseline="-25000" dirty="0" smtClean="0">
                <a:latin typeface="Calibri" pitchFamily="34" charset="0"/>
                <a:cs typeface="Calibri" pitchFamily="34" charset="0"/>
              </a:rPr>
              <a:t>2</a:t>
            </a:r>
          </a:p>
          <a:p>
            <a:pPr marL="342900" lvl="1" indent="-342900">
              <a:buBlip>
                <a:blip r:embed="rId4"/>
              </a:buBlip>
            </a:pPr>
            <a:r>
              <a:rPr lang="sl-SI" dirty="0">
                <a:latin typeface="Calibri" pitchFamily="34" charset="0"/>
                <a:cs typeface="Calibri" pitchFamily="34" charset="0"/>
              </a:rPr>
              <a:t>n</a:t>
            </a:r>
            <a:r>
              <a:rPr lang="sl-SI" dirty="0" smtClean="0">
                <a:latin typeface="Calibri" pitchFamily="34" charset="0"/>
                <a:cs typeface="Calibri" pitchFamily="34" charset="0"/>
              </a:rPr>
              <a:t>ižje </a:t>
            </a:r>
            <a:r>
              <a:rPr lang="sl-SI" dirty="0">
                <a:latin typeface="Calibri" pitchFamily="34" charset="0"/>
                <a:cs typeface="Calibri" pitchFamily="34" charset="0"/>
              </a:rPr>
              <a:t>emisije </a:t>
            </a:r>
            <a:r>
              <a:rPr lang="sl-SI" dirty="0" err="1" smtClean="0">
                <a:latin typeface="Calibri" pitchFamily="34" charset="0"/>
                <a:cs typeface="Calibri" pitchFamily="34" charset="0"/>
              </a:rPr>
              <a:t>NO</a:t>
            </a:r>
            <a:r>
              <a:rPr lang="sl-SI" baseline="-25000" dirty="0" err="1" smtClean="0">
                <a:latin typeface="Calibri" pitchFamily="34" charset="0"/>
                <a:cs typeface="Calibri" pitchFamily="34" charset="0"/>
              </a:rPr>
              <a:t>x</a:t>
            </a:r>
            <a:endParaRPr lang="sl-SI" baseline="-25000" dirty="0">
              <a:latin typeface="Calibri" pitchFamily="34" charset="0"/>
              <a:cs typeface="Calibri" pitchFamily="34" charset="0"/>
            </a:endParaRPr>
          </a:p>
          <a:p>
            <a:pPr marL="342900" lvl="1" indent="-342900">
              <a:buBlip>
                <a:blip r:embed="rId4"/>
              </a:buBlip>
            </a:pPr>
            <a:r>
              <a:rPr lang="sl-SI" b="1" u="sng" dirty="0">
                <a:latin typeface="Calibri" pitchFamily="34" charset="0"/>
                <a:cs typeface="Calibri" pitchFamily="34" charset="0"/>
              </a:rPr>
              <a:t>d</a:t>
            </a:r>
            <a:r>
              <a:rPr lang="sl-SI" b="1" u="sng" dirty="0" smtClean="0">
                <a:latin typeface="Calibri" pitchFamily="34" charset="0"/>
                <a:cs typeface="Calibri" pitchFamily="34" charset="0"/>
              </a:rPr>
              <a:t>o </a:t>
            </a:r>
            <a:r>
              <a:rPr lang="sl-SI" b="1" u="sng" dirty="0">
                <a:latin typeface="Calibri" pitchFamily="34" charset="0"/>
                <a:cs typeface="Calibri" pitchFamily="34" charset="0"/>
              </a:rPr>
              <a:t>98% nižje emisije PM10 </a:t>
            </a:r>
            <a:endParaRPr lang="sl-SI" b="1" u="sng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l-SI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sl-SI" b="1" dirty="0" smtClean="0">
                <a:latin typeface="Calibri" pitchFamily="34" charset="0"/>
                <a:cs typeface="Calibri" pitchFamily="34" charset="0"/>
              </a:rPr>
              <a:t>     </a:t>
            </a:r>
            <a:r>
              <a:rPr lang="sl-SI" b="1" u="sng" dirty="0" smtClean="0">
                <a:latin typeface="Calibri" pitchFamily="34" charset="0"/>
                <a:cs typeface="Calibri" pitchFamily="34" charset="0"/>
              </a:rPr>
              <a:t>od </a:t>
            </a:r>
            <a:r>
              <a:rPr lang="sl-SI" b="1" u="sng" dirty="0">
                <a:latin typeface="Calibri" pitchFamily="34" charset="0"/>
                <a:cs typeface="Calibri" pitchFamily="34" charset="0"/>
              </a:rPr>
              <a:t>dizelskih </a:t>
            </a:r>
            <a:r>
              <a:rPr lang="sl-SI" b="1" u="sng" dirty="0" smtClean="0">
                <a:latin typeface="Calibri" pitchFamily="34" charset="0"/>
                <a:cs typeface="Calibri" pitchFamily="34" charset="0"/>
              </a:rPr>
              <a:t>motorjev</a:t>
            </a:r>
          </a:p>
          <a:p>
            <a:pPr marL="0" lvl="1" indent="0">
              <a:buNone/>
            </a:pPr>
            <a:r>
              <a:rPr lang="sl-SI" sz="2400" b="1" dirty="0" smtClean="0">
                <a:latin typeface="Calibri" pitchFamily="34" charset="0"/>
                <a:cs typeface="Calibri" pitchFamily="34" charset="0"/>
              </a:rPr>
              <a:t>Cena</a:t>
            </a:r>
            <a:endParaRPr lang="sl-SI" sz="2400" b="1" dirty="0">
              <a:latin typeface="Calibri" pitchFamily="34" charset="0"/>
              <a:cs typeface="Calibri" pitchFamily="34" charset="0"/>
            </a:endParaRPr>
          </a:p>
          <a:p>
            <a:pPr marL="342900" lvl="1" indent="-342900">
              <a:buBlip>
                <a:blip r:embed="rId4"/>
              </a:buBlip>
            </a:pPr>
            <a:r>
              <a:rPr lang="sl-SI" dirty="0">
                <a:latin typeface="Calibri" pitchFamily="34" charset="0"/>
                <a:cs typeface="Calibri" pitchFamily="34" charset="0"/>
              </a:rPr>
              <a:t>s</a:t>
            </a:r>
            <a:r>
              <a:rPr lang="sl-SI" dirty="0" smtClean="0">
                <a:latin typeface="Calibri" pitchFamily="34" charset="0"/>
                <a:cs typeface="Calibri" pitchFamily="34" charset="0"/>
              </a:rPr>
              <a:t>troški </a:t>
            </a:r>
            <a:r>
              <a:rPr lang="sl-SI" dirty="0">
                <a:latin typeface="Calibri" pitchFamily="34" charset="0"/>
                <a:cs typeface="Calibri" pitchFamily="34" charset="0"/>
              </a:rPr>
              <a:t>goriva za prevožen kilometer </a:t>
            </a:r>
          </a:p>
          <a:p>
            <a:pPr marL="0" lvl="1" indent="0">
              <a:buNone/>
            </a:pPr>
            <a:r>
              <a:rPr lang="sl-SI" dirty="0" smtClean="0">
                <a:latin typeface="Calibri" pitchFamily="34" charset="0"/>
                <a:cs typeface="Calibri" pitchFamily="34" charset="0"/>
              </a:rPr>
              <a:t>      do </a:t>
            </a:r>
            <a:r>
              <a:rPr lang="sl-SI" dirty="0">
                <a:latin typeface="Calibri" pitchFamily="34" charset="0"/>
                <a:cs typeface="Calibri" pitchFamily="34" charset="0"/>
              </a:rPr>
              <a:t>polovice nižji od stroškov bencina</a:t>
            </a:r>
          </a:p>
          <a:p>
            <a:pPr marL="0" lvl="1" indent="0">
              <a:buNone/>
            </a:pPr>
            <a:r>
              <a:rPr lang="sl-SI" sz="2400" b="1" dirty="0" smtClean="0">
                <a:latin typeface="Calibri" pitchFamily="34" charset="0"/>
                <a:cs typeface="Calibri" pitchFamily="34" charset="0"/>
              </a:rPr>
              <a:t>Dostopnost</a:t>
            </a:r>
          </a:p>
          <a:p>
            <a:pPr marL="342900" lvl="1" indent="-342900">
              <a:buBlip>
                <a:blip r:embed="rId4"/>
              </a:buBlip>
            </a:pPr>
            <a:r>
              <a:rPr lang="sl-SI" dirty="0">
                <a:latin typeface="Calibri" pitchFamily="34" charset="0"/>
                <a:cs typeface="Calibri" pitchFamily="34" charset="0"/>
              </a:rPr>
              <a:t>t</a:t>
            </a:r>
            <a:r>
              <a:rPr lang="sl-SI" dirty="0" smtClean="0">
                <a:latin typeface="Calibri" pitchFamily="34" charset="0"/>
                <a:cs typeface="Calibri" pitchFamily="34" charset="0"/>
              </a:rPr>
              <a:t>ehnološko </a:t>
            </a:r>
            <a:r>
              <a:rPr lang="sl-SI" dirty="0">
                <a:latin typeface="Calibri" pitchFamily="34" charset="0"/>
                <a:cs typeface="Calibri" pitchFamily="34" charset="0"/>
              </a:rPr>
              <a:t>razvita in komercialno </a:t>
            </a:r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l-SI" dirty="0">
                <a:latin typeface="Calibri" pitchFamily="34" charset="0"/>
                <a:cs typeface="Calibri" pitchFamily="34" charset="0"/>
              </a:rPr>
              <a:t> </a:t>
            </a:r>
            <a:r>
              <a:rPr lang="sl-SI" dirty="0" smtClean="0">
                <a:latin typeface="Calibri" pitchFamily="34" charset="0"/>
                <a:cs typeface="Calibri" pitchFamily="34" charset="0"/>
              </a:rPr>
              <a:t>     dostopna </a:t>
            </a:r>
            <a:r>
              <a:rPr lang="sl-SI" dirty="0">
                <a:latin typeface="Calibri" pitchFamily="34" charset="0"/>
                <a:cs typeface="Calibri" pitchFamily="34" charset="0"/>
              </a:rPr>
              <a:t>tehnologija vozil in polnilnih </a:t>
            </a:r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l-SI" dirty="0">
                <a:latin typeface="Calibri" pitchFamily="34" charset="0"/>
                <a:cs typeface="Calibri" pitchFamily="34" charset="0"/>
              </a:rPr>
              <a:t> </a:t>
            </a:r>
            <a:r>
              <a:rPr lang="sl-SI" dirty="0" smtClean="0">
                <a:latin typeface="Calibri" pitchFamily="34" charset="0"/>
                <a:cs typeface="Calibri" pitchFamily="34" charset="0"/>
              </a:rPr>
              <a:t>     postaj</a:t>
            </a:r>
            <a:endParaRPr lang="sl-SI" dirty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sl-SI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90900"/>
            <a:ext cx="3520625" cy="263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67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Uporaba ZP v prometu – ZAKAJ?</a:t>
            </a:r>
            <a:br>
              <a:rPr lang="sl-SI" dirty="0" smtClean="0"/>
            </a:br>
            <a:r>
              <a:rPr lang="en-US" sz="2400" b="0" dirty="0"/>
              <a:t>Use of NG in transport - WHY?</a:t>
            </a:r>
            <a:endParaRPr lang="sl-SI" sz="2400" b="0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068960"/>
            <a:ext cx="3139712" cy="3084843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3645024"/>
            <a:ext cx="3371380" cy="1774090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8" y="1340768"/>
            <a:ext cx="4248472" cy="137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87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99" t="13256" r="670"/>
          <a:stretch/>
        </p:blipFill>
        <p:spPr bwMode="auto">
          <a:xfrm>
            <a:off x="7597971" y="3580236"/>
            <a:ext cx="1510533" cy="2585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Vozila na stisnjen ZP</a:t>
            </a:r>
            <a:br>
              <a:rPr lang="sl-SI" dirty="0" smtClean="0"/>
            </a:br>
            <a:r>
              <a:rPr lang="sl-SI" sz="2400" b="0" dirty="0" err="1"/>
              <a:t>C</a:t>
            </a:r>
            <a:r>
              <a:rPr lang="sl-SI" sz="2400" b="0" dirty="0" err="1" smtClean="0"/>
              <a:t>ompressed</a:t>
            </a:r>
            <a:r>
              <a:rPr lang="sl-SI" sz="2400" b="0" dirty="0" smtClean="0"/>
              <a:t> NG</a:t>
            </a:r>
            <a:r>
              <a:rPr lang="sl-SI" sz="2400" b="0" dirty="0"/>
              <a:t> </a:t>
            </a:r>
            <a:r>
              <a:rPr lang="sl-SI" sz="2400" b="0" dirty="0" err="1" smtClean="0"/>
              <a:t>vehicles</a:t>
            </a:r>
            <a:r>
              <a:rPr lang="sl-SI" sz="2400" b="0" dirty="0" smtClean="0"/>
              <a:t> </a:t>
            </a:r>
            <a:endParaRPr lang="sl-SI" sz="2400" b="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296" y="1070902"/>
            <a:ext cx="8425184" cy="517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l-SI" sz="2400" b="1" dirty="0">
                <a:latin typeface="Calibri" pitchFamily="34" charset="0"/>
                <a:cs typeface="Calibri" pitchFamily="34" charset="0"/>
              </a:rPr>
              <a:t>Uporaba zemeljskega plina kot pogonskega goriva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v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Otto motorjih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v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Dizelskih motorjih</a:t>
            </a:r>
          </a:p>
          <a:p>
            <a:pPr marL="0" lvl="1" indent="0">
              <a:buNone/>
            </a:pPr>
            <a:r>
              <a:rPr lang="sl-SI" sz="2400" b="1" dirty="0">
                <a:latin typeface="Calibri" pitchFamily="34" charset="0"/>
                <a:cs typeface="Calibri" pitchFamily="34" charset="0"/>
              </a:rPr>
              <a:t>V tekočem agregatnem stanju – LNG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z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a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težka tovorna vozila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z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a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velike domete</a:t>
            </a:r>
          </a:p>
          <a:p>
            <a:pPr marL="0" lvl="1" indent="0">
              <a:buNone/>
            </a:pPr>
            <a:r>
              <a:rPr lang="sl-SI" sz="2400" b="1" dirty="0">
                <a:latin typeface="Calibri" pitchFamily="34" charset="0"/>
                <a:cs typeface="Calibri" pitchFamily="34" charset="0"/>
              </a:rPr>
              <a:t>V plinastem agregatnem stanju – CNG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n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ajpogostejša uporaba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o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sebna in tovorna vozila</a:t>
            </a:r>
          </a:p>
          <a:p>
            <a:pPr marL="342900" lvl="2" indent="-342900">
              <a:buBlip>
                <a:blip r:embed="rId4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p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osebna/namenska vozila (viličarji,…)</a:t>
            </a:r>
            <a:endParaRPr lang="sl-SI" sz="2000" dirty="0">
              <a:latin typeface="Calibri" pitchFamily="34" charset="0"/>
              <a:cs typeface="Calibri" pitchFamily="34" charset="0"/>
            </a:endParaRPr>
          </a:p>
          <a:p>
            <a:pPr marL="342900" lvl="1" indent="-342900">
              <a:buBlip>
                <a:blip r:embed="rId4"/>
              </a:buBlip>
            </a:pPr>
            <a:endParaRPr lang="sl-SI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6" r="50528"/>
          <a:stretch/>
        </p:blipFill>
        <p:spPr bwMode="auto">
          <a:xfrm>
            <a:off x="7524328" y="699916"/>
            <a:ext cx="1572230" cy="2585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9" r="6890"/>
          <a:stretch/>
        </p:blipFill>
        <p:spPr bwMode="auto">
          <a:xfrm>
            <a:off x="5815862" y="3421780"/>
            <a:ext cx="1492442" cy="108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521" y="2132856"/>
            <a:ext cx="1802799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912" y="4937323"/>
            <a:ext cx="1526393" cy="1155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563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Distribucija plina</a:t>
            </a:r>
            <a:br>
              <a:rPr lang="sl-SI" dirty="0" smtClean="0"/>
            </a:br>
            <a:r>
              <a:rPr lang="sl-SI" sz="2400" b="0" dirty="0" err="1"/>
              <a:t>D</a:t>
            </a:r>
            <a:r>
              <a:rPr lang="sl-SI" sz="2400" b="0" dirty="0" err="1" smtClean="0"/>
              <a:t>istribution</a:t>
            </a:r>
            <a:r>
              <a:rPr lang="sl-SI" sz="2400" b="0" dirty="0" smtClean="0"/>
              <a:t> </a:t>
            </a:r>
            <a:r>
              <a:rPr lang="sl-SI" sz="2400" b="0" dirty="0" err="1"/>
              <a:t>of</a:t>
            </a:r>
            <a:r>
              <a:rPr lang="sl-SI" sz="2400" b="0" dirty="0"/>
              <a:t> gas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31" y="1628800"/>
            <a:ext cx="7931425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78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467" y="3987824"/>
            <a:ext cx="5761037" cy="224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Tehnika</a:t>
            </a:r>
            <a:br>
              <a:rPr lang="sl-SI" dirty="0" smtClean="0"/>
            </a:br>
            <a:r>
              <a:rPr lang="sl-SI" sz="2400" b="0" dirty="0" err="1"/>
              <a:t>T</a:t>
            </a:r>
            <a:r>
              <a:rPr lang="sl-SI" sz="2400" b="0" dirty="0" err="1" smtClean="0"/>
              <a:t>echnique</a:t>
            </a:r>
            <a:endParaRPr lang="sl-SI" sz="2400" b="0" dirty="0" smtClean="0"/>
          </a:p>
        </p:txBody>
      </p:sp>
      <p:sp>
        <p:nvSpPr>
          <p:cNvPr id="4" name="Ograda vsebine 3"/>
          <p:cNvSpPr>
            <a:spLocks noGrp="1"/>
          </p:cNvSpPr>
          <p:nvPr>
            <p:ph idx="1"/>
          </p:nvPr>
        </p:nvSpPr>
        <p:spPr>
          <a:xfrm>
            <a:off x="409575" y="1495326"/>
            <a:ext cx="8002588" cy="4525962"/>
          </a:xfrm>
        </p:spPr>
        <p:txBody>
          <a:bodyPr/>
          <a:lstStyle/>
          <a:p>
            <a:pPr eaLnBrk="1" hangingPunct="1">
              <a:defRPr/>
            </a:pPr>
            <a:r>
              <a:rPr lang="sl-SI" b="1" dirty="0" smtClean="0"/>
              <a:t>Polnjenje in polnilni priključek</a:t>
            </a:r>
          </a:p>
          <a:p>
            <a:pPr marL="342900" lvl="1" indent="-342900" eaLnBrk="1" hangingPunct="1">
              <a:buBlip>
                <a:blip r:embed="rId4"/>
              </a:buBlip>
              <a:defRPr/>
            </a:pPr>
            <a:r>
              <a:rPr lang="sl-SI" kern="1200" dirty="0">
                <a:ea typeface="+mn-ea"/>
              </a:rPr>
              <a:t>p</a:t>
            </a:r>
            <a:r>
              <a:rPr lang="sl-SI" kern="1200" dirty="0" smtClean="0">
                <a:ea typeface="+mn-ea"/>
              </a:rPr>
              <a:t>riključek standardiziran (NGV 1/NGV 2)</a:t>
            </a:r>
            <a:endParaRPr lang="sl-SI" kern="1200" dirty="0">
              <a:ea typeface="+mn-ea"/>
            </a:endParaRPr>
          </a:p>
          <a:p>
            <a:pPr marL="342900" lvl="1" indent="-342900" eaLnBrk="1" hangingPunct="1">
              <a:buBlip>
                <a:blip r:embed="rId4"/>
              </a:buBlip>
              <a:defRPr/>
            </a:pPr>
            <a:r>
              <a:rPr lang="sl-SI" kern="1200" dirty="0">
                <a:ea typeface="+mn-ea"/>
              </a:rPr>
              <a:t>r</a:t>
            </a:r>
            <a:r>
              <a:rPr lang="sl-SI" kern="1200" dirty="0" smtClean="0">
                <a:ea typeface="+mn-ea"/>
              </a:rPr>
              <a:t>azličen </a:t>
            </a:r>
            <a:r>
              <a:rPr lang="sl-SI" kern="1200" dirty="0">
                <a:ea typeface="+mn-ea"/>
              </a:rPr>
              <a:t>od priključka za UNP</a:t>
            </a:r>
          </a:p>
          <a:p>
            <a:pPr marL="342900" lvl="1" indent="-342900" eaLnBrk="1" hangingPunct="1">
              <a:buBlip>
                <a:blip r:embed="rId4"/>
              </a:buBlip>
              <a:defRPr/>
            </a:pPr>
            <a:r>
              <a:rPr lang="sl-SI" kern="1200" dirty="0">
                <a:ea typeface="+mn-ea"/>
              </a:rPr>
              <a:t>e</a:t>
            </a:r>
            <a:r>
              <a:rPr lang="sl-SI" kern="1200" dirty="0" smtClean="0">
                <a:ea typeface="+mn-ea"/>
              </a:rPr>
              <a:t>nostavna </a:t>
            </a:r>
            <a:r>
              <a:rPr lang="sl-SI" kern="1200" dirty="0">
                <a:ea typeface="+mn-ea"/>
              </a:rPr>
              <a:t>namestitev polnilne </a:t>
            </a:r>
            <a:r>
              <a:rPr lang="sl-SI" kern="1200" dirty="0" smtClean="0">
                <a:ea typeface="+mn-ea"/>
              </a:rPr>
              <a:t>cevi preko </a:t>
            </a:r>
            <a:r>
              <a:rPr lang="sl-SI" kern="1200" dirty="0">
                <a:ea typeface="+mn-ea"/>
              </a:rPr>
              <a:t>hitre spojke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sl-SI" sz="800" dirty="0" smtClean="0"/>
          </a:p>
          <a:p>
            <a:pPr marL="0" lvl="1" indent="0" eaLnBrk="1" hangingPunct="1">
              <a:buNone/>
              <a:defRPr/>
            </a:pPr>
            <a:r>
              <a:rPr lang="sl-SI" sz="2400" b="1" dirty="0" smtClean="0">
                <a:ea typeface="+mn-ea"/>
              </a:rPr>
              <a:t>Rezervoarji-jeklenke za CNG</a:t>
            </a:r>
          </a:p>
          <a:p>
            <a:pPr marL="342900" lvl="1" indent="-342900">
              <a:buBlip>
                <a:blip r:embed="rId4"/>
              </a:buBlip>
              <a:defRPr/>
            </a:pPr>
            <a:r>
              <a:rPr lang="sl-SI" kern="1200" dirty="0">
                <a:ea typeface="+mn-ea"/>
              </a:rPr>
              <a:t>ZP pod tlakom 200 bar</a:t>
            </a:r>
          </a:p>
          <a:p>
            <a:pPr marL="342900" lvl="1" indent="-342900">
              <a:buBlip>
                <a:blip r:embed="rId4"/>
              </a:buBlip>
              <a:defRPr/>
            </a:pPr>
            <a:r>
              <a:rPr lang="sl-SI" kern="1200" dirty="0">
                <a:ea typeface="+mn-ea"/>
              </a:rPr>
              <a:t>n</a:t>
            </a:r>
            <a:r>
              <a:rPr lang="sl-SI" kern="1200" dirty="0" smtClean="0">
                <a:ea typeface="+mn-ea"/>
              </a:rPr>
              <a:t>amestitev </a:t>
            </a:r>
            <a:r>
              <a:rPr lang="sl-SI" kern="1200" dirty="0">
                <a:ea typeface="+mn-ea"/>
              </a:rPr>
              <a:t>več jeklenk</a:t>
            </a:r>
          </a:p>
          <a:p>
            <a:pPr marL="342900" lvl="1" indent="-342900">
              <a:buBlip>
                <a:blip r:embed="rId4"/>
              </a:buBlip>
              <a:defRPr/>
            </a:pPr>
            <a:r>
              <a:rPr lang="sl-SI" kern="1200" dirty="0">
                <a:ea typeface="+mn-ea"/>
              </a:rPr>
              <a:t>o</a:t>
            </a:r>
            <a:r>
              <a:rPr lang="sl-SI" kern="1200" dirty="0" smtClean="0">
                <a:ea typeface="+mn-ea"/>
              </a:rPr>
              <a:t>hranitev </a:t>
            </a:r>
            <a:r>
              <a:rPr lang="sl-SI" kern="1200" dirty="0">
                <a:ea typeface="+mn-ea"/>
              </a:rPr>
              <a:t>uporabnega prostora</a:t>
            </a:r>
          </a:p>
        </p:txBody>
      </p:sp>
      <p:pic>
        <p:nvPicPr>
          <p:cNvPr id="12292" name="Slika 4" descr="d7410f316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1" t="6445" r="4410" b="2975"/>
          <a:stretch>
            <a:fillRect/>
          </a:stretch>
        </p:blipFill>
        <p:spPr bwMode="auto">
          <a:xfrm>
            <a:off x="6948264" y="841968"/>
            <a:ext cx="2160240" cy="143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00196"/>
            <a:ext cx="2160240" cy="1260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836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78" y="3068960"/>
            <a:ext cx="2684718" cy="31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32050"/>
            <a:ext cx="4902200" cy="400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CNG bencinski motorji</a:t>
            </a:r>
            <a:br>
              <a:rPr lang="sl-SI" dirty="0" smtClean="0"/>
            </a:br>
            <a:r>
              <a:rPr lang="sl-SI" sz="2400" b="0" dirty="0"/>
              <a:t>CNG </a:t>
            </a:r>
            <a:r>
              <a:rPr lang="sl-SI" sz="2400" b="0" dirty="0" err="1"/>
              <a:t>petrol</a:t>
            </a:r>
            <a:r>
              <a:rPr lang="sl-SI" sz="2400" b="0" dirty="0"/>
              <a:t> </a:t>
            </a:r>
            <a:r>
              <a:rPr lang="sl-SI" sz="2400" b="0" dirty="0" err="1"/>
              <a:t>engines</a:t>
            </a:r>
            <a:endParaRPr lang="sl-SI" sz="2400" b="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296" y="1070903"/>
            <a:ext cx="4212592" cy="2214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Energetika Maribor" pitchFamily="34" charset="-18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Energetika Maribor" pitchFamily="34" charset="-1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Energetika Maribor" pitchFamily="34" charset="-1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Energetika Maribor" pitchFamily="34" charset="-1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sl-SI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sl-SI" sz="2400" b="1" dirty="0">
                <a:latin typeface="Calibri" pitchFamily="34" charset="0"/>
                <a:cs typeface="Calibri" pitchFamily="34" charset="0"/>
              </a:rPr>
              <a:t>Napredna tehnologija</a:t>
            </a:r>
          </a:p>
          <a:p>
            <a:pPr marL="342900" lvl="2" indent="-342900">
              <a:buBlip>
                <a:blip r:embed="rId5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z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manjšanje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delovnega volumna</a:t>
            </a:r>
          </a:p>
          <a:p>
            <a:pPr marL="342900" lvl="2" indent="-342900">
              <a:buBlip>
                <a:blip r:embed="rId5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d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irektni </a:t>
            </a:r>
            <a:r>
              <a:rPr lang="sl-SI" sz="2000" dirty="0">
                <a:latin typeface="Calibri" pitchFamily="34" charset="0"/>
                <a:cs typeface="Calibri" pitchFamily="34" charset="0"/>
              </a:rPr>
              <a:t>brizg goriva</a:t>
            </a:r>
          </a:p>
          <a:p>
            <a:pPr marL="342900" lvl="2" indent="-342900">
              <a:buBlip>
                <a:blip r:embed="rId5"/>
              </a:buBlip>
            </a:pPr>
            <a:r>
              <a:rPr lang="sl-SI" sz="2000" dirty="0">
                <a:latin typeface="Calibri" pitchFamily="34" charset="0"/>
                <a:cs typeface="Calibri" pitchFamily="34" charset="0"/>
              </a:rPr>
              <a:t>p</a:t>
            </a:r>
            <a:r>
              <a:rPr lang="sl-SI" sz="2000" dirty="0" smtClean="0">
                <a:latin typeface="Calibri" pitchFamily="34" charset="0"/>
                <a:cs typeface="Calibri" pitchFamily="34" charset="0"/>
              </a:rPr>
              <a:t>risilno polnjenje</a:t>
            </a:r>
            <a:endParaRPr lang="sl-SI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2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789" y="1109885"/>
            <a:ext cx="2463131" cy="246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CNG bencinski motorji</a:t>
            </a:r>
            <a:br>
              <a:rPr lang="sl-SI" dirty="0" smtClean="0"/>
            </a:br>
            <a:r>
              <a:rPr lang="sl-SI" sz="2400" b="0" dirty="0"/>
              <a:t>CNG </a:t>
            </a:r>
            <a:r>
              <a:rPr lang="sl-SI" sz="2400" b="0" dirty="0" err="1"/>
              <a:t>petrol</a:t>
            </a:r>
            <a:r>
              <a:rPr lang="sl-SI" sz="2400" b="0" dirty="0"/>
              <a:t> </a:t>
            </a:r>
            <a:r>
              <a:rPr lang="sl-SI" sz="2400" b="0" dirty="0" err="1"/>
              <a:t>engines</a:t>
            </a:r>
            <a:endParaRPr lang="sl-SI" sz="2400" b="0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21886"/>
            <a:ext cx="3641355" cy="2427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83542"/>
            <a:ext cx="3816424" cy="254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2541"/>
            <a:ext cx="3672408" cy="2518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16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Template3-SLO">
  <a:themeElements>
    <a:clrScheme name="PPT_Template3-SL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_Template3-S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Template3-S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3-SL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3-SL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3-SL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3-SL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3-SL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Template3-SL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Template3-SL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Template3-SL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Template3-SL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Template3-SL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Template3-SL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PPT_Template3-SLO</Template>
  <TotalTime>1111</TotalTime>
  <Words>498</Words>
  <Application>Microsoft Office PowerPoint</Application>
  <PresentationFormat>Diaprojekcija na zaslonu (4:3)</PresentationFormat>
  <Paragraphs>140</Paragraphs>
  <Slides>22</Slides>
  <Notes>22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22</vt:i4>
      </vt:variant>
    </vt:vector>
  </HeadingPairs>
  <TitlesOfParts>
    <vt:vector size="28" baseType="lpstr">
      <vt:lpstr>Arial</vt:lpstr>
      <vt:lpstr>Calibri</vt:lpstr>
      <vt:lpstr>Energetika Maribor</vt:lpstr>
      <vt:lpstr>Energetika Maribor Light</vt:lpstr>
      <vt:lpstr>Wingdings</vt:lpstr>
      <vt:lpstr>PPT_Template3-SLO</vt:lpstr>
      <vt:lpstr>PowerPointova predstavitev</vt:lpstr>
      <vt:lpstr>Vsebina predstavitve Content</vt:lpstr>
      <vt:lpstr>Uporaba ZP v prometu – ZAKAJ? Use of NG in transport - WHY?</vt:lpstr>
      <vt:lpstr>Uporaba ZP v prometu – ZAKAJ? Use of NG in transport - WHY?</vt:lpstr>
      <vt:lpstr>Vozila na stisnjen ZP Compressed NG vehicles </vt:lpstr>
      <vt:lpstr>Distribucija plina Distribution of gas</vt:lpstr>
      <vt:lpstr>Tehnika Technique</vt:lpstr>
      <vt:lpstr>CNG bencinski motorji CNG petrol engines</vt:lpstr>
      <vt:lpstr>CNG bencinski motorji CNG petrol engines</vt:lpstr>
      <vt:lpstr>CNG bencinski motorji CNG petrol engines</vt:lpstr>
      <vt:lpstr>CNG dizelski motorji CNG Diesel Engines</vt:lpstr>
      <vt:lpstr>Avtobus na SZP CNG bus</vt:lpstr>
      <vt:lpstr>Plinske polnilne postaje VRA (vehicle refueling appliance)</vt:lpstr>
      <vt:lpstr>Naprave za počasno polnjenje VRA (vehicle refueling appliance)</vt:lpstr>
      <vt:lpstr>Kompaktne hitro polnilne naprave VRA (vehicle refueling appliance)</vt:lpstr>
      <vt:lpstr>Javne hitro polnilne naprave VRA (vehicle refueling appliance)</vt:lpstr>
      <vt:lpstr>CNG polnilna postaja v Mariboru</vt:lpstr>
      <vt:lpstr>CNG polnilna postaja v Mariboru</vt:lpstr>
      <vt:lpstr>CNG polnilna postaja v Mariboru</vt:lpstr>
      <vt:lpstr>Blagovna znamka Brand</vt:lpstr>
      <vt:lpstr>Nadaljnji razvoj The development plan</vt:lpstr>
      <vt:lpstr>Hvala za  pozornost!</vt:lpstr>
    </vt:vector>
  </TitlesOfParts>
  <Company>Kraft&amp;Werk d.o.o.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Miran ROŽMAN</dc:creator>
  <cp:lastModifiedBy>Miran Rožman</cp:lastModifiedBy>
  <cp:revision>70</cp:revision>
  <cp:lastPrinted>2014-05-13T12:35:55Z</cp:lastPrinted>
  <dcterms:created xsi:type="dcterms:W3CDTF">2009-11-16T10:42:19Z</dcterms:created>
  <dcterms:modified xsi:type="dcterms:W3CDTF">2014-05-13T12:44:13Z</dcterms:modified>
</cp:coreProperties>
</file>