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68" r:id="rId6"/>
  </p:sldMasterIdLst>
  <p:notesMasterIdLst>
    <p:notesMasterId r:id="rId23"/>
  </p:notesMasterIdLst>
  <p:handoutMasterIdLst>
    <p:handoutMasterId r:id="rId24"/>
  </p:handoutMasterIdLst>
  <p:sldIdLst>
    <p:sldId id="256" r:id="rId7"/>
    <p:sldId id="257" r:id="rId8"/>
    <p:sldId id="315" r:id="rId9"/>
    <p:sldId id="273" r:id="rId10"/>
    <p:sldId id="275" r:id="rId11"/>
    <p:sldId id="276" r:id="rId12"/>
    <p:sldId id="291" r:id="rId13"/>
    <p:sldId id="293" r:id="rId14"/>
    <p:sldId id="297" r:id="rId15"/>
    <p:sldId id="299" r:id="rId16"/>
    <p:sldId id="301" r:id="rId17"/>
    <p:sldId id="305" r:id="rId18"/>
    <p:sldId id="307" r:id="rId19"/>
    <p:sldId id="309" r:id="rId20"/>
    <p:sldId id="312" r:id="rId21"/>
    <p:sldId id="314"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A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4" autoAdjust="0"/>
    <p:restoredTop sz="94660"/>
  </p:normalViewPr>
  <p:slideViewPr>
    <p:cSldViewPr>
      <p:cViewPr varScale="1">
        <p:scale>
          <a:sx n="67" d="100"/>
          <a:sy n="67" d="100"/>
        </p:scale>
        <p:origin x="1224" y="66"/>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sl-SI"/>
          </a:p>
        </p:txBody>
      </p:sp>
      <p:sp>
        <p:nvSpPr>
          <p:cNvPr id="3" name="Ograda datum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B99CD114-2194-41BB-81A5-F762D6538FC4}" type="datetimeFigureOut">
              <a:rPr lang="sl-SI"/>
              <a:pPr>
                <a:defRPr/>
              </a:pPr>
              <a:t>4. 05. 2017</a:t>
            </a:fld>
            <a:endParaRPr lang="sl-SI"/>
          </a:p>
        </p:txBody>
      </p:sp>
      <p:sp>
        <p:nvSpPr>
          <p:cNvPr id="4" name="Ograda no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sl-SI"/>
          </a:p>
        </p:txBody>
      </p:sp>
      <p:sp>
        <p:nvSpPr>
          <p:cNvPr id="5" name="Ograda številke diapozitiva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F63EAC5-385E-4FF4-98A8-5F288ED54E35}" type="slidenum">
              <a:rPr lang="sl-SI" altLang="sl-SI"/>
              <a:pPr/>
              <a:t>‹#›</a:t>
            </a:fld>
            <a:endParaRPr lang="sl-SI" altLang="sl-SI"/>
          </a:p>
        </p:txBody>
      </p:sp>
    </p:spTree>
    <p:extLst>
      <p:ext uri="{BB962C8B-B14F-4D97-AF65-F5344CB8AC3E}">
        <p14:creationId xmlns:p14="http://schemas.microsoft.com/office/powerpoint/2010/main" val="139320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sl-S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1B79FE15-8589-40DF-9724-CEF01AB5627E}" type="datetimeFigureOut">
              <a:rPr lang="sl-SI"/>
              <a:pPr>
                <a:defRPr/>
              </a:pPr>
              <a:t>4. 05. 2017</a:t>
            </a:fld>
            <a:endParaRPr lang="sl-S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sl-SI"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sl-SI"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sl-S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509AEF5-745E-4955-857A-0AA3E5FAE792}" type="slidenum">
              <a:rPr lang="sl-SI" altLang="sl-SI"/>
              <a:pPr/>
              <a:t>‹#›</a:t>
            </a:fld>
            <a:endParaRPr lang="sl-SI" altLang="sl-SI"/>
          </a:p>
        </p:txBody>
      </p:sp>
    </p:spTree>
    <p:extLst>
      <p:ext uri="{BB962C8B-B14F-4D97-AF65-F5344CB8AC3E}">
        <p14:creationId xmlns:p14="http://schemas.microsoft.com/office/powerpoint/2010/main" val="25868512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2" descr="C:\Users\Danijel\Pictures\Logotipi in sheme\UM\UM.S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8888" y="171450"/>
            <a:ext cx="2016125" cy="117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Slika 4"/>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292725" y="279400"/>
            <a:ext cx="273526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Rectangle 2"/>
          <p:cNvSpPr>
            <a:spLocks noGrp="1" noChangeArrowheads="1"/>
          </p:cNvSpPr>
          <p:nvPr>
            <p:ph type="ctrTitle"/>
          </p:nvPr>
        </p:nvSpPr>
        <p:spPr>
          <a:xfrm>
            <a:off x="1331640" y="1320800"/>
            <a:ext cx="6696744" cy="2684264"/>
          </a:xfrm>
        </p:spPr>
        <p:txBody>
          <a:bodyPr anchor="b"/>
          <a:lstStyle>
            <a:lvl1pPr algn="r">
              <a:defRPr sz="4400">
                <a:latin typeface="Calibri" pitchFamily="34" charset="0"/>
              </a:defRPr>
            </a:lvl1pPr>
          </a:lstStyle>
          <a:p>
            <a:pPr lvl="0"/>
            <a:r>
              <a:rPr lang="en-US" noProof="0"/>
              <a:t>Click to edit Master title style</a:t>
            </a:r>
            <a:endParaRPr lang="en-GB" noProof="0"/>
          </a:p>
        </p:txBody>
      </p:sp>
      <p:sp>
        <p:nvSpPr>
          <p:cNvPr id="17411" name="Rectangle 3"/>
          <p:cNvSpPr>
            <a:spLocks noGrp="1" noChangeArrowheads="1"/>
          </p:cNvSpPr>
          <p:nvPr>
            <p:ph type="subTitle" idx="1"/>
          </p:nvPr>
        </p:nvSpPr>
        <p:spPr>
          <a:xfrm>
            <a:off x="1331640" y="4221088"/>
            <a:ext cx="6688832" cy="1727845"/>
          </a:xfrm>
        </p:spPr>
        <p:txBody>
          <a:bodyPr/>
          <a:lstStyle>
            <a:lvl1pPr marL="0" indent="0" algn="r">
              <a:buFont typeface="Wingdings" pitchFamily="2" charset="2"/>
              <a:buNone/>
              <a:defRPr sz="3200">
                <a:latin typeface="Calibri" pitchFamily="34" charset="0"/>
              </a:defRPr>
            </a:lvl1pPr>
          </a:lstStyle>
          <a:p>
            <a:pPr lvl="0"/>
            <a:r>
              <a:rPr lang="en-US" noProof="0"/>
              <a:t>Click to edit Master subtitle style</a:t>
            </a:r>
            <a:endParaRPr lang="en-GB" noProof="0"/>
          </a:p>
        </p:txBody>
      </p:sp>
    </p:spTree>
    <p:extLst>
      <p:ext uri="{BB962C8B-B14F-4D97-AF65-F5344CB8AC3E}">
        <p14:creationId xmlns:p14="http://schemas.microsoft.com/office/powerpoint/2010/main" val="407649363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038" y="0"/>
            <a:ext cx="9144001"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Slika 4"/>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7988" y="84138"/>
            <a:ext cx="99218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2"/>
          <p:cNvSpPr>
            <a:spLocks noGrp="1"/>
          </p:cNvSpPr>
          <p:nvPr>
            <p:ph type="title"/>
          </p:nvPr>
        </p:nvSpPr>
        <p:spPr/>
        <p:txBody>
          <a:bodyPr/>
          <a:lstStyle>
            <a:lvl1pPr>
              <a:defRPr sz="4400"/>
            </a:lvl1pPr>
          </a:lstStyle>
          <a:p>
            <a:r>
              <a:rPr lang="en-US" dirty="0"/>
              <a:t>Click to edit Master title style</a:t>
            </a:r>
            <a:endParaRPr lang="sl-SI" dirty="0"/>
          </a:p>
        </p:txBody>
      </p:sp>
      <p:sp>
        <p:nvSpPr>
          <p:cNvPr id="8" name="Content Placeholder 2"/>
          <p:cNvSpPr>
            <a:spLocks noGrp="1"/>
          </p:cNvSpPr>
          <p:nvPr>
            <p:ph idx="1"/>
          </p:nvPr>
        </p:nvSpPr>
        <p:spPr>
          <a:xfrm>
            <a:off x="685800" y="1628800"/>
            <a:ext cx="7772400" cy="4608512"/>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6" name="Slide Number Placeholder 5"/>
          <p:cNvSpPr>
            <a:spLocks noGrp="1"/>
          </p:cNvSpPr>
          <p:nvPr>
            <p:ph type="sldNum" sz="quarter" idx="10"/>
          </p:nvPr>
        </p:nvSpPr>
        <p:spPr>
          <a:xfrm>
            <a:off x="8162925" y="6381750"/>
            <a:ext cx="898525" cy="392113"/>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006A8E"/>
                </a:solidFill>
                <a:latin typeface="Calibri" panose="020F0502020204030204" pitchFamily="34" charset="0"/>
              </a:defRPr>
            </a:lvl1pPr>
          </a:lstStyle>
          <a:p>
            <a:fld id="{F6AD3409-2A62-46BF-810A-E030B493E474}" type="slidenum">
              <a:rPr lang="en-US" altLang="sl-SI"/>
              <a:pPr/>
              <a:t>‹#›</a:t>
            </a:fld>
            <a:endParaRPr lang="en-US" altLang="sl-SI"/>
          </a:p>
        </p:txBody>
      </p:sp>
      <p:sp>
        <p:nvSpPr>
          <p:cNvPr id="7" name="Footer Placeholder 4"/>
          <p:cNvSpPr>
            <a:spLocks noGrp="1"/>
          </p:cNvSpPr>
          <p:nvPr>
            <p:ph type="ftr" sz="quarter" idx="11"/>
          </p:nvPr>
        </p:nvSpPr>
        <p:spPr>
          <a:xfrm>
            <a:off x="0" y="0"/>
            <a:ext cx="6804025" cy="468313"/>
          </a:xfrm>
          <a:prstGeom prst="rect">
            <a:avLst/>
          </a:prstGeom>
        </p:spPr>
        <p:txBody>
          <a:bodyPr vert="horz" lIns="91440" tIns="45720" rIns="91440" bIns="45720" rtlCol="0" anchor="ctr"/>
          <a:lstStyle>
            <a:lvl1pPr algn="l">
              <a:defRPr sz="2400">
                <a:solidFill>
                  <a:schemeClr val="bg1"/>
                </a:solidFill>
                <a:latin typeface="Calibri" pitchFamily="34" charset="0"/>
                <a:cs typeface="+mn-cs"/>
              </a:defRPr>
            </a:lvl1pPr>
          </a:lstStyle>
          <a:p>
            <a:pPr>
              <a:defRPr/>
            </a:pPr>
            <a:r>
              <a:rPr lang="en-US"/>
              <a:t>Naslov</a:t>
            </a:r>
          </a:p>
        </p:txBody>
      </p:sp>
    </p:spTree>
    <p:extLst>
      <p:ext uri="{BB962C8B-B14F-4D97-AF65-F5344CB8AC3E}">
        <p14:creationId xmlns:p14="http://schemas.microsoft.com/office/powerpoint/2010/main" val="128700845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28800"/>
            <a:ext cx="7772400" cy="4608512"/>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13" name="Title 12"/>
          <p:cNvSpPr>
            <a:spLocks noGrp="1"/>
          </p:cNvSpPr>
          <p:nvPr>
            <p:ph type="title"/>
          </p:nvPr>
        </p:nvSpPr>
        <p:spPr/>
        <p:txBody>
          <a:bodyPr/>
          <a:lstStyle/>
          <a:p>
            <a:r>
              <a:rPr lang="en-US"/>
              <a:t>Click to edit Master title style</a:t>
            </a:r>
            <a:endParaRPr lang="sl-SI"/>
          </a:p>
        </p:txBody>
      </p:sp>
    </p:spTree>
    <p:extLst>
      <p:ext uri="{BB962C8B-B14F-4D97-AF65-F5344CB8AC3E}">
        <p14:creationId xmlns:p14="http://schemas.microsoft.com/office/powerpoint/2010/main" val="107580560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89038" y="0"/>
            <a:ext cx="9144001"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Slika 4"/>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7988" y="84138"/>
            <a:ext cx="99218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3400" y="476672"/>
            <a:ext cx="8153400" cy="1047328"/>
          </a:xfrm>
        </p:spPr>
        <p:txBody>
          <a:bodyPr/>
          <a:lstStyle>
            <a:lvl1pPr>
              <a:defRPr sz="4400"/>
            </a:lvl1pPr>
          </a:lstStyle>
          <a:p>
            <a:r>
              <a:rPr lang="en-US"/>
              <a:t>Click to edit Master title style</a:t>
            </a:r>
            <a:endParaRPr lang="sl-SI"/>
          </a:p>
        </p:txBody>
      </p:sp>
      <p:sp>
        <p:nvSpPr>
          <p:cNvPr id="3" name="Content Placeholder 2"/>
          <p:cNvSpPr>
            <a:spLocks noGrp="1"/>
          </p:cNvSpPr>
          <p:nvPr>
            <p:ph sz="half" idx="1"/>
          </p:nvPr>
        </p:nvSpPr>
        <p:spPr>
          <a:xfrm>
            <a:off x="685800" y="1628800"/>
            <a:ext cx="3810000" cy="4608512"/>
          </a:xfrm>
        </p:spPr>
        <p:txBody>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Content Placeholder 3"/>
          <p:cNvSpPr>
            <a:spLocks noGrp="1"/>
          </p:cNvSpPr>
          <p:nvPr>
            <p:ph sz="half" idx="2"/>
          </p:nvPr>
        </p:nvSpPr>
        <p:spPr>
          <a:xfrm>
            <a:off x="4648200" y="1628800"/>
            <a:ext cx="3810000" cy="4608512"/>
          </a:xfrm>
        </p:spPr>
        <p:txBody>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7" name="Slide Number Placeholder 5"/>
          <p:cNvSpPr>
            <a:spLocks noGrp="1"/>
          </p:cNvSpPr>
          <p:nvPr>
            <p:ph type="sldNum" sz="quarter" idx="10"/>
          </p:nvPr>
        </p:nvSpPr>
        <p:spPr>
          <a:xfrm>
            <a:off x="8162925" y="6381750"/>
            <a:ext cx="898525" cy="392113"/>
          </a:xfrm>
          <a:prstGeom prst="rect">
            <a:avLst/>
          </a:prstGeom>
        </p:spPr>
        <p:txBody>
          <a:bodyPr vert="horz" wrap="square" lIns="91440" tIns="45720" rIns="91440" bIns="45720" numCol="1" anchor="ctr" anchorCtr="0" compatLnSpc="1">
            <a:prstTxWarp prst="textNoShape">
              <a:avLst/>
            </a:prstTxWarp>
          </a:bodyPr>
          <a:lstStyle>
            <a:lvl1pPr algn="r">
              <a:defRPr sz="2000">
                <a:solidFill>
                  <a:srgbClr val="006A8E"/>
                </a:solidFill>
                <a:latin typeface="Calibri" panose="020F0502020204030204" pitchFamily="34" charset="0"/>
              </a:defRPr>
            </a:lvl1pPr>
          </a:lstStyle>
          <a:p>
            <a:fld id="{34EEA9FB-7491-4AAE-8C4B-9E6A96A86D35}" type="slidenum">
              <a:rPr lang="en-US" altLang="sl-SI"/>
              <a:pPr/>
              <a:t>‹#›</a:t>
            </a:fld>
            <a:endParaRPr lang="en-US" altLang="sl-SI"/>
          </a:p>
        </p:txBody>
      </p:sp>
      <p:sp>
        <p:nvSpPr>
          <p:cNvPr id="8" name="Footer Placeholder 4"/>
          <p:cNvSpPr>
            <a:spLocks noGrp="1"/>
          </p:cNvSpPr>
          <p:nvPr>
            <p:ph type="ftr" sz="quarter" idx="11"/>
          </p:nvPr>
        </p:nvSpPr>
        <p:spPr>
          <a:xfrm>
            <a:off x="0" y="0"/>
            <a:ext cx="6804025" cy="468313"/>
          </a:xfrm>
          <a:prstGeom prst="rect">
            <a:avLst/>
          </a:prstGeom>
        </p:spPr>
        <p:txBody>
          <a:bodyPr vert="horz" lIns="91440" tIns="45720" rIns="91440" bIns="45720" rtlCol="0" anchor="ctr"/>
          <a:lstStyle>
            <a:lvl1pPr algn="l">
              <a:defRPr sz="2400">
                <a:solidFill>
                  <a:schemeClr val="bg1"/>
                </a:solidFill>
                <a:latin typeface="Calibri" pitchFamily="34" charset="0"/>
                <a:cs typeface="+mn-cs"/>
              </a:defRPr>
            </a:lvl1pPr>
          </a:lstStyle>
          <a:p>
            <a:pPr>
              <a:defRPr/>
            </a:pPr>
            <a:r>
              <a:rPr lang="en-US"/>
              <a:t>Naslov</a:t>
            </a:r>
          </a:p>
        </p:txBody>
      </p:sp>
    </p:spTree>
    <p:extLst>
      <p:ext uri="{BB962C8B-B14F-4D97-AF65-F5344CB8AC3E}">
        <p14:creationId xmlns:p14="http://schemas.microsoft.com/office/powerpoint/2010/main" val="252417495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76672"/>
            <a:ext cx="8153400" cy="1047328"/>
          </a:xfrm>
        </p:spPr>
        <p:txBody>
          <a:bodyPr/>
          <a:lstStyle>
            <a:lvl1pPr>
              <a:defRPr sz="4400"/>
            </a:lvl1pPr>
          </a:lstStyle>
          <a:p>
            <a:r>
              <a:rPr lang="en-US"/>
              <a:t>Click to edit Master title style</a:t>
            </a:r>
            <a:endParaRPr lang="sl-SI"/>
          </a:p>
        </p:txBody>
      </p:sp>
      <p:sp>
        <p:nvSpPr>
          <p:cNvPr id="3" name="Content Placeholder 2"/>
          <p:cNvSpPr>
            <a:spLocks noGrp="1"/>
          </p:cNvSpPr>
          <p:nvPr>
            <p:ph sz="half" idx="1"/>
          </p:nvPr>
        </p:nvSpPr>
        <p:spPr>
          <a:xfrm>
            <a:off x="685800" y="1628800"/>
            <a:ext cx="3810000" cy="4608512"/>
          </a:xfrm>
        </p:spPr>
        <p:txBody>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Content Placeholder 3"/>
          <p:cNvSpPr>
            <a:spLocks noGrp="1"/>
          </p:cNvSpPr>
          <p:nvPr>
            <p:ph sz="half" idx="2"/>
          </p:nvPr>
        </p:nvSpPr>
        <p:spPr>
          <a:xfrm>
            <a:off x="4648200" y="1628800"/>
            <a:ext cx="3810000" cy="4608512"/>
          </a:xfrm>
        </p:spPr>
        <p:txBody>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Tree>
    <p:extLst>
      <p:ext uri="{BB962C8B-B14F-4D97-AF65-F5344CB8AC3E}">
        <p14:creationId xmlns:p14="http://schemas.microsoft.com/office/powerpoint/2010/main" val="3659916370"/>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89038" y="0"/>
            <a:ext cx="9144001"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Slika 4"/>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7988" y="84138"/>
            <a:ext cx="99218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3400" y="476672"/>
            <a:ext cx="8153400" cy="1047328"/>
          </a:xfrm>
        </p:spPr>
        <p:txBody>
          <a:bodyPr/>
          <a:lstStyle>
            <a:lvl1pPr>
              <a:defRPr sz="4400"/>
            </a:lvl1pPr>
          </a:lstStyle>
          <a:p>
            <a:r>
              <a:rPr lang="en-US"/>
              <a:t>Click to edit Master title style</a:t>
            </a:r>
            <a:endParaRPr lang="sl-SI"/>
          </a:p>
        </p:txBody>
      </p:sp>
      <p:sp>
        <p:nvSpPr>
          <p:cNvPr id="5" name="Slide Number Placeholder 5"/>
          <p:cNvSpPr>
            <a:spLocks noGrp="1"/>
          </p:cNvSpPr>
          <p:nvPr>
            <p:ph type="sldNum" sz="quarter" idx="10"/>
          </p:nvPr>
        </p:nvSpPr>
        <p:spPr>
          <a:xfrm>
            <a:off x="8162925" y="6381750"/>
            <a:ext cx="898525" cy="392113"/>
          </a:xfrm>
          <a:prstGeom prst="rect">
            <a:avLst/>
          </a:prstGeom>
        </p:spPr>
        <p:txBody>
          <a:bodyPr vert="horz" wrap="square" lIns="91440" tIns="45720" rIns="91440" bIns="45720" numCol="1" anchor="ctr" anchorCtr="0" compatLnSpc="1">
            <a:prstTxWarp prst="textNoShape">
              <a:avLst/>
            </a:prstTxWarp>
          </a:bodyPr>
          <a:lstStyle>
            <a:lvl1pPr algn="r">
              <a:defRPr sz="2400">
                <a:solidFill>
                  <a:srgbClr val="006A8E"/>
                </a:solidFill>
                <a:latin typeface="Calibri" panose="020F0502020204030204" pitchFamily="34" charset="0"/>
              </a:defRPr>
            </a:lvl1pPr>
          </a:lstStyle>
          <a:p>
            <a:fld id="{CA8285AB-C914-4E97-9E03-6D78B916EF77}" type="slidenum">
              <a:rPr lang="en-US" altLang="sl-SI"/>
              <a:pPr/>
              <a:t>‹#›</a:t>
            </a:fld>
            <a:endParaRPr lang="en-US" altLang="sl-SI"/>
          </a:p>
        </p:txBody>
      </p:sp>
      <p:sp>
        <p:nvSpPr>
          <p:cNvPr id="6" name="Footer Placeholder 4"/>
          <p:cNvSpPr>
            <a:spLocks noGrp="1"/>
          </p:cNvSpPr>
          <p:nvPr>
            <p:ph type="ftr" sz="quarter" idx="11"/>
          </p:nvPr>
        </p:nvSpPr>
        <p:spPr>
          <a:xfrm>
            <a:off x="0" y="0"/>
            <a:ext cx="6804025" cy="468313"/>
          </a:xfrm>
          <a:prstGeom prst="rect">
            <a:avLst/>
          </a:prstGeom>
        </p:spPr>
        <p:txBody>
          <a:bodyPr vert="horz" lIns="91440" tIns="45720" rIns="91440" bIns="45720" rtlCol="0" anchor="ctr"/>
          <a:lstStyle>
            <a:lvl1pPr algn="l">
              <a:defRPr sz="2400">
                <a:solidFill>
                  <a:schemeClr val="bg1"/>
                </a:solidFill>
                <a:latin typeface="Calibri" pitchFamily="34" charset="0"/>
                <a:cs typeface="+mn-cs"/>
              </a:defRPr>
            </a:lvl1pPr>
          </a:lstStyle>
          <a:p>
            <a:pPr>
              <a:defRPr/>
            </a:pPr>
            <a:r>
              <a:rPr lang="en-US"/>
              <a:t>Naslov</a:t>
            </a:r>
          </a:p>
        </p:txBody>
      </p:sp>
    </p:spTree>
    <p:extLst>
      <p:ext uri="{BB962C8B-B14F-4D97-AF65-F5344CB8AC3E}">
        <p14:creationId xmlns:p14="http://schemas.microsoft.com/office/powerpoint/2010/main" val="358511312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76672"/>
            <a:ext cx="8153400" cy="1047328"/>
          </a:xfrm>
        </p:spPr>
        <p:txBody>
          <a:bodyPr/>
          <a:lstStyle>
            <a:lvl1pPr>
              <a:defRPr sz="4400"/>
            </a:lvl1pPr>
          </a:lstStyle>
          <a:p>
            <a:r>
              <a:rPr lang="en-US"/>
              <a:t>Click to edit Master title style</a:t>
            </a:r>
            <a:endParaRPr lang="sl-SI"/>
          </a:p>
        </p:txBody>
      </p:sp>
    </p:spTree>
    <p:extLst>
      <p:ext uri="{BB962C8B-B14F-4D97-AF65-F5344CB8AC3E}">
        <p14:creationId xmlns:p14="http://schemas.microsoft.com/office/powerpoint/2010/main" val="392661778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67014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476250"/>
            <a:ext cx="81534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l-SI" altLang="sl-SI"/>
              <a:t>Naslov strani</a:t>
            </a:r>
            <a:endParaRPr lang="en-GB" altLang="sl-SI"/>
          </a:p>
        </p:txBody>
      </p:sp>
      <p:sp>
        <p:nvSpPr>
          <p:cNvPr id="1027" name="Rectangle 3"/>
          <p:cNvSpPr>
            <a:spLocks noGrp="1" noChangeArrowheads="1"/>
          </p:cNvSpPr>
          <p:nvPr>
            <p:ph type="body" idx="1"/>
          </p:nvPr>
        </p:nvSpPr>
        <p:spPr bwMode="auto">
          <a:xfrm>
            <a:off x="685800" y="1628775"/>
            <a:ext cx="77724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l-SI" altLang="sl-SI"/>
              <a:t>Tekst</a:t>
            </a:r>
            <a:endParaRPr lang="en-US" altLang="sl-SI"/>
          </a:p>
          <a:p>
            <a:pPr lvl="1"/>
            <a:r>
              <a:rPr lang="sl-SI" altLang="sl-SI"/>
              <a:t>Druga raven</a:t>
            </a:r>
            <a:endParaRPr lang="en-US" altLang="sl-SI"/>
          </a:p>
          <a:p>
            <a:pPr lvl="2"/>
            <a:r>
              <a:rPr lang="sl-SI" altLang="sl-SI"/>
              <a:t>Tretja raven</a:t>
            </a:r>
            <a:endParaRPr lang="en-US" altLang="sl-SI"/>
          </a:p>
          <a:p>
            <a:pPr lvl="3"/>
            <a:r>
              <a:rPr lang="sl-SI" altLang="sl-SI"/>
              <a:t>Četrta raven</a:t>
            </a:r>
            <a:endParaRPr lang="en-US" altLang="sl-SI"/>
          </a:p>
          <a:p>
            <a:pPr lvl="4"/>
            <a:r>
              <a:rPr lang="sl-SI" altLang="sl-SI"/>
              <a:t>Peta raven</a:t>
            </a:r>
            <a:endParaRPr lang="en-GB" altLang="sl-SI"/>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17" r:id="rId3"/>
    <p:sldLayoutId id="2147483723" r:id="rId4"/>
    <p:sldLayoutId id="2147483718" r:id="rId5"/>
    <p:sldLayoutId id="2147483724" r:id="rId6"/>
    <p:sldLayoutId id="2147483719" r:id="rId7"/>
    <p:sldLayoutId id="2147483720" r:id="rId8"/>
  </p:sldLayoutIdLst>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500"/>
                                        <p:tgtEl>
                                          <p:spTgt spid="10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500"/>
                                        <p:tgtEl>
                                          <p:spTgt spid="102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2" end="2"/>
                                            </p:txEl>
                                          </p:spTgt>
                                        </p:tgtEl>
                                        <p:attrNameLst>
                                          <p:attrName>style.visibility</p:attrName>
                                        </p:attrNameLst>
                                      </p:cBhvr>
                                      <p:to>
                                        <p:strVal val="visible"/>
                                      </p:to>
                                    </p:set>
                                    <p:animEffect transition="in" filter="fade">
                                      <p:cBhvr>
                                        <p:cTn id="15" dur="500"/>
                                        <p:tgtEl>
                                          <p:spTgt spid="102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3" end="3"/>
                                            </p:txEl>
                                          </p:spTgt>
                                        </p:tgtEl>
                                        <p:attrNameLst>
                                          <p:attrName>style.visibility</p:attrName>
                                        </p:attrNameLst>
                                      </p:cBhvr>
                                      <p:to>
                                        <p:strVal val="visible"/>
                                      </p:to>
                                    </p:set>
                                    <p:animEffect transition="in" filter="fade">
                                      <p:cBhvr>
                                        <p:cTn id="18" dur="500"/>
                                        <p:tgtEl>
                                          <p:spTgt spid="102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4" end="4"/>
                                            </p:txEl>
                                          </p:spTgt>
                                        </p:tgtEl>
                                        <p:attrNameLst>
                                          <p:attrName>style.visibility</p:attrName>
                                        </p:attrNameLst>
                                      </p:cBhvr>
                                      <p:to>
                                        <p:strVal val="visible"/>
                                      </p:to>
                                    </p:set>
                                    <p:animEffect transition="in" filter="fade">
                                      <p:cBhvr>
                                        <p:cTn id="21"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bldLvl="2">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childTnLst>
                </p:cTn>
              </p:par>
            </p:tnLst>
          </p:tmpl>
          <p:tmpl lvl="2">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childTnLst>
                </p:cTn>
              </p:par>
            </p:tnLst>
          </p:tmpl>
        </p:tmplLst>
      </p:bldP>
    </p:bldLst>
  </p:timing>
  <p:hf hdr="0" dt="0"/>
  <p:txStyles>
    <p:titleStyle>
      <a:lvl1pPr algn="l" rtl="0" eaLnBrk="0" fontAlgn="base" hangingPunct="0">
        <a:spcBef>
          <a:spcPct val="0"/>
        </a:spcBef>
        <a:spcAft>
          <a:spcPct val="0"/>
        </a:spcAft>
        <a:defRPr sz="4400">
          <a:solidFill>
            <a:schemeClr val="tx2"/>
          </a:solidFill>
          <a:latin typeface="Calibri" pitchFamily="34" charset="0"/>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tx1"/>
        </a:buClr>
        <a:buFont typeface="Wingdings" panose="05000000000000000000" pitchFamily="2" charset="2"/>
        <a:buChar char="n"/>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lr>
          <a:schemeClr val="tx1"/>
        </a:buClr>
        <a:buFont typeface="Wingdings" panose="05000000000000000000" pitchFamily="2" charset="2"/>
        <a:buChar char="§"/>
        <a:defRPr sz="2800">
          <a:solidFill>
            <a:schemeClr val="tx1"/>
          </a:solidFill>
          <a:latin typeface="Calibri" pitchFamily="34" charset="0"/>
        </a:defRPr>
      </a:lvl2pPr>
      <a:lvl3pPr marL="1143000" indent="-228600" algn="l" rtl="0" eaLnBrk="0" fontAlgn="base" hangingPunct="0">
        <a:spcBef>
          <a:spcPct val="20000"/>
        </a:spcBef>
        <a:spcAft>
          <a:spcPct val="0"/>
        </a:spcAft>
        <a:buClr>
          <a:schemeClr val="tx1"/>
        </a:buClr>
        <a:buFont typeface="Wingdings" panose="05000000000000000000" pitchFamily="2" charset="2"/>
        <a:buChar char="§"/>
        <a:defRPr sz="2400">
          <a:solidFill>
            <a:schemeClr val="tx1"/>
          </a:solidFill>
          <a:latin typeface="Calibri"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defRPr>
      </a:lvl5pPr>
      <a:lvl6pPr marL="2514600" indent="-228600" algn="l" rtl="0" eaLnBrk="1" fontAlgn="base" hangingPunct="1">
        <a:spcBef>
          <a:spcPct val="20000"/>
        </a:spcBef>
        <a:spcAft>
          <a:spcPct val="0"/>
        </a:spcAft>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Font typeface="Arial" charset="0"/>
        <a:buChar char="–"/>
        <a:defRPr sz="20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1331913" y="1320800"/>
            <a:ext cx="6696075" cy="2684463"/>
          </a:xfrm>
        </p:spPr>
        <p:txBody>
          <a:bodyPr/>
          <a:lstStyle/>
          <a:p>
            <a:pPr eaLnBrk="1" hangingPunct="1"/>
            <a:r>
              <a:rPr lang="sl-SI" altLang="sl-SI" sz="3600" dirty="0"/>
              <a:t>ALGORITEM ZA IZRAČUN NAPOVEDI TRENUTNE MOČI SONČNE ELEKTRARNE S POMOČJO NEVRONSKIH OMREŽIJ</a:t>
            </a:r>
          </a:p>
        </p:txBody>
      </p:sp>
      <p:sp>
        <p:nvSpPr>
          <p:cNvPr id="6147" name="Subtitle 2"/>
          <p:cNvSpPr>
            <a:spLocks noGrp="1"/>
          </p:cNvSpPr>
          <p:nvPr>
            <p:ph type="subTitle" idx="1"/>
          </p:nvPr>
        </p:nvSpPr>
        <p:spPr>
          <a:xfrm>
            <a:off x="1331913" y="4221163"/>
            <a:ext cx="6696075" cy="2160587"/>
          </a:xfrm>
        </p:spPr>
        <p:txBody>
          <a:bodyPr/>
          <a:lstStyle/>
          <a:p>
            <a:pPr eaLnBrk="1" hangingPunct="1"/>
            <a:r>
              <a:rPr lang="sl-SI" altLang="sl-SI" sz="2400" dirty="0"/>
              <a:t>mag. Mihael Skornšek, univ. dipl. inž. el.</a:t>
            </a:r>
          </a:p>
          <a:p>
            <a:pPr eaLnBrk="1" hangingPunct="1"/>
            <a:r>
              <a:rPr lang="sl-SI" altLang="sl-SI" sz="2400" dirty="0"/>
              <a:t>red. prof. dr. Gorazd Štumberger, univ. dipl. inž. el.</a:t>
            </a:r>
          </a:p>
          <a:p>
            <a:pPr eaLnBrk="1" hangingPunct="1"/>
            <a:endParaRPr lang="sl-SI" altLang="sl-SI" sz="2400" dirty="0"/>
          </a:p>
          <a:p>
            <a:pPr eaLnBrk="1" hangingPunct="1"/>
            <a:r>
              <a:rPr lang="sl-SI" altLang="sl-SI" sz="2400" dirty="0"/>
              <a:t>10.5.2017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10</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400110"/>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a:t>
            </a:r>
          </a:p>
        </p:txBody>
      </p:sp>
      <p:sp>
        <p:nvSpPr>
          <p:cNvPr id="9" name="PoljeZBesedilom 8"/>
          <p:cNvSpPr txBox="1"/>
          <p:nvPr/>
        </p:nvSpPr>
        <p:spPr>
          <a:xfrm>
            <a:off x="533400" y="1412776"/>
            <a:ext cx="7927032" cy="1200329"/>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Programski paket Matlab® vsebuje tudi orodje za obdelavo z nevronskimi omrežji, imenovano </a:t>
            </a:r>
            <a:r>
              <a:rPr lang="sl-SI" dirty="0" err="1">
                <a:latin typeface="Calibri" panose="020F0502020204030204" pitchFamily="34" charset="0"/>
              </a:rPr>
              <a:t>Neural</a:t>
            </a:r>
            <a:r>
              <a:rPr lang="sl-SI" dirty="0">
                <a:latin typeface="Calibri" panose="020F0502020204030204" pitchFamily="34" charset="0"/>
              </a:rPr>
              <a:t> </a:t>
            </a:r>
            <a:r>
              <a:rPr lang="sl-SI" dirty="0" err="1">
                <a:latin typeface="Calibri" panose="020F0502020204030204" pitchFamily="34" charset="0"/>
              </a:rPr>
              <a:t>Network</a:t>
            </a:r>
            <a:r>
              <a:rPr lang="sl-SI" dirty="0">
                <a:latin typeface="Calibri" panose="020F0502020204030204" pitchFamily="34" charset="0"/>
              </a:rPr>
              <a:t> </a:t>
            </a:r>
            <a:r>
              <a:rPr lang="sl-SI" dirty="0" err="1">
                <a:latin typeface="Calibri" panose="020F0502020204030204" pitchFamily="34" charset="0"/>
              </a:rPr>
              <a:t>Toolbox</a:t>
            </a:r>
            <a:r>
              <a:rPr lang="sl-SI" dirty="0">
                <a:latin typeface="Calibri" panose="020F0502020204030204" pitchFamily="34" charset="0"/>
              </a:rPr>
              <a:t>™</a:t>
            </a:r>
          </a:p>
          <a:p>
            <a:pPr marL="285750" indent="-285750" algn="just">
              <a:buFont typeface="Arial" panose="020B0604020202020204" pitchFamily="34" charset="0"/>
              <a:buChar char="•"/>
            </a:pPr>
            <a:r>
              <a:rPr lang="sl-SI" dirty="0">
                <a:latin typeface="Calibri" panose="020F0502020204030204" pitchFamily="34" charset="0"/>
              </a:rPr>
              <a:t>Podobno kot druge sorodne knjižnice programskega paketa Matlab prevzame veliko računskega dela, uporabnik pa se lahko osredotoči le na bistvo problema</a:t>
            </a:r>
          </a:p>
        </p:txBody>
      </p:sp>
      <p:sp>
        <p:nvSpPr>
          <p:cNvPr id="8" name="PoljeZBesedilom 7"/>
          <p:cNvSpPr txBox="1"/>
          <p:nvPr/>
        </p:nvSpPr>
        <p:spPr>
          <a:xfrm>
            <a:off x="539552" y="1012666"/>
            <a:ext cx="7927032" cy="338554"/>
          </a:xfrm>
          <a:prstGeom prst="rect">
            <a:avLst/>
          </a:prstGeom>
          <a:noFill/>
        </p:spPr>
        <p:txBody>
          <a:bodyPr wrap="square" rtlCol="0">
            <a:spAutoFit/>
          </a:bodyPr>
          <a:lstStyle/>
          <a:p>
            <a:pPr algn="just"/>
            <a:r>
              <a:rPr lang="sl-SI" sz="1600" b="1" dirty="0">
                <a:latin typeface="Calibri" panose="020F0502020204030204" pitchFamily="34" charset="0"/>
              </a:rPr>
              <a:t>PROGRAMSKI PAKET MATLAB</a:t>
            </a:r>
          </a:p>
        </p:txBody>
      </p:sp>
      <p:sp>
        <p:nvSpPr>
          <p:cNvPr id="3" name="Pravokotnik 2"/>
          <p:cNvSpPr/>
          <p:nvPr/>
        </p:nvSpPr>
        <p:spPr>
          <a:xfrm>
            <a:off x="539552" y="2965008"/>
            <a:ext cx="8064896" cy="3416320"/>
          </a:xfrm>
          <a:prstGeom prst="rect">
            <a:avLst/>
          </a:prstGeom>
        </p:spPr>
        <p:txBody>
          <a:bodyPr wrap="square">
            <a:spAutoFit/>
          </a:bodyPr>
          <a:lstStyle/>
          <a:p>
            <a:r>
              <a:rPr lang="sl-SI" dirty="0">
                <a:latin typeface="Calibri" panose="020F0502020204030204" pitchFamily="34" charset="0"/>
              </a:rPr>
              <a:t>Potek dela z umetnim nevronskim omrežjem v procesu načrtovanja ima sedem osnovnih korakov:</a:t>
            </a:r>
          </a:p>
          <a:p>
            <a:endParaRPr lang="sl-SI" dirty="0">
              <a:latin typeface="Calibri" panose="020F0502020204030204" pitchFamily="34" charset="0"/>
            </a:endParaRPr>
          </a:p>
          <a:p>
            <a:pPr lvl="1"/>
            <a:r>
              <a:rPr lang="sl-SI" dirty="0">
                <a:latin typeface="Calibri" panose="020F0502020204030204" pitchFamily="34" charset="0"/>
              </a:rPr>
              <a:t>1.	Zbiranje podatkov</a:t>
            </a:r>
          </a:p>
          <a:p>
            <a:pPr lvl="1"/>
            <a:r>
              <a:rPr lang="sl-SI" dirty="0">
                <a:latin typeface="Calibri" panose="020F0502020204030204" pitchFamily="34" charset="0"/>
              </a:rPr>
              <a:t>2. 	Kreiranje omrežja</a:t>
            </a:r>
          </a:p>
          <a:p>
            <a:pPr lvl="1"/>
            <a:r>
              <a:rPr lang="sl-SI" dirty="0">
                <a:latin typeface="Calibri" panose="020F0502020204030204" pitchFamily="34" charset="0"/>
              </a:rPr>
              <a:t>3. 	Konfiguracija omrežja</a:t>
            </a:r>
          </a:p>
          <a:p>
            <a:pPr lvl="1"/>
            <a:r>
              <a:rPr lang="sl-SI" dirty="0">
                <a:latin typeface="Calibri" panose="020F0502020204030204" pitchFamily="34" charset="0"/>
              </a:rPr>
              <a:t>4. 	Inicializacija uteži</a:t>
            </a:r>
          </a:p>
          <a:p>
            <a:pPr lvl="1"/>
            <a:r>
              <a:rPr lang="sl-SI" dirty="0">
                <a:latin typeface="Calibri" panose="020F0502020204030204" pitchFamily="34" charset="0"/>
              </a:rPr>
              <a:t>5. 	Učenje omrežja</a:t>
            </a:r>
          </a:p>
          <a:p>
            <a:pPr lvl="1"/>
            <a:r>
              <a:rPr lang="sl-SI" dirty="0">
                <a:latin typeface="Calibri" panose="020F0502020204030204" pitchFamily="34" charset="0"/>
              </a:rPr>
              <a:t>6. 	Preverjanje omrežja</a:t>
            </a:r>
          </a:p>
          <a:p>
            <a:pPr lvl="1"/>
            <a:r>
              <a:rPr lang="sl-SI" dirty="0">
                <a:latin typeface="Calibri" panose="020F0502020204030204" pitchFamily="34" charset="0"/>
              </a:rPr>
              <a:t>7. 	Uporaba omrežja</a:t>
            </a:r>
          </a:p>
          <a:p>
            <a:pPr lvl="1"/>
            <a:endParaRPr lang="sl-SI" dirty="0">
              <a:latin typeface="Calibri" panose="020F0502020204030204" pitchFamily="34" charset="0"/>
            </a:endParaRPr>
          </a:p>
          <a:p>
            <a:pPr lvl="1"/>
            <a:endParaRPr lang="sl-SI" dirty="0">
              <a:latin typeface="Calibri" panose="020F0502020204030204" pitchFamily="34" charset="0"/>
            </a:endParaRPr>
          </a:p>
        </p:txBody>
      </p:sp>
      <p:pic>
        <p:nvPicPr>
          <p:cNvPr id="14" name="Slika 13"/>
          <p:cNvPicPr/>
          <p:nvPr/>
        </p:nvPicPr>
        <p:blipFill>
          <a:blip r:embed="rId2">
            <a:extLst>
              <a:ext uri="{28A0092B-C50C-407E-A947-70E740481C1C}">
                <a14:useLocalDpi xmlns:a14="http://schemas.microsoft.com/office/drawing/2010/main" val="0"/>
              </a:ext>
            </a:extLst>
          </a:blip>
          <a:stretch>
            <a:fillRect/>
          </a:stretch>
        </p:blipFill>
        <p:spPr>
          <a:xfrm>
            <a:off x="4147175" y="4004727"/>
            <a:ext cx="4320480" cy="1080457"/>
          </a:xfrm>
          <a:prstGeom prst="rect">
            <a:avLst/>
          </a:prstGeom>
        </p:spPr>
      </p:pic>
      <p:sp>
        <p:nvSpPr>
          <p:cNvPr id="15" name="PoljeZBesedilom 14"/>
          <p:cNvSpPr txBox="1"/>
          <p:nvPr/>
        </p:nvSpPr>
        <p:spPr>
          <a:xfrm>
            <a:off x="4499992" y="5137447"/>
            <a:ext cx="3744416" cy="307777"/>
          </a:xfrm>
          <a:prstGeom prst="rect">
            <a:avLst/>
          </a:prstGeom>
          <a:noFill/>
        </p:spPr>
        <p:txBody>
          <a:bodyPr wrap="square" rtlCol="0">
            <a:spAutoFit/>
          </a:bodyPr>
          <a:lstStyle/>
          <a:p>
            <a:r>
              <a:rPr lang="sl-SI" sz="1400" dirty="0">
                <a:latin typeface="Calibri" panose="020F0502020204030204" pitchFamily="34" charset="0"/>
              </a:rPr>
              <a:t>Slika 2: Model nevronskega omrežja v Matlab-u</a:t>
            </a:r>
          </a:p>
        </p:txBody>
      </p:sp>
    </p:spTree>
    <p:extLst>
      <p:ext uri="{BB962C8B-B14F-4D97-AF65-F5344CB8AC3E}">
        <p14:creationId xmlns:p14="http://schemas.microsoft.com/office/powerpoint/2010/main" val="1736310903"/>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11</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707886"/>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Z UČNIMI PODATKI VEČ TESTNIH POLJ  </a:t>
            </a:r>
          </a:p>
        </p:txBody>
      </p:sp>
      <p:sp>
        <p:nvSpPr>
          <p:cNvPr id="9" name="PoljeZBesedilom 8"/>
          <p:cNvSpPr txBox="1"/>
          <p:nvPr/>
        </p:nvSpPr>
        <p:spPr>
          <a:xfrm>
            <a:off x="533400" y="1772816"/>
            <a:ext cx="7927032" cy="3785652"/>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Za izračun napovedane moči elektrarne s pomočjo nevronskega omrežja bomo za fazo učenja omrežja uporabili nabor polletnih meritev  šestih FN testnih polj</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Količina podatkov za to obdobje je ~ 63.000 zapisov</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V našem primeru smo kot razpoložljive učne podatke izbrali:</a:t>
            </a:r>
          </a:p>
          <a:p>
            <a:pPr marL="742950" lvl="1" indent="-285750" algn="just">
              <a:buFont typeface="Arial" panose="020B0604020202020204" pitchFamily="34" charset="0"/>
              <a:buChar char="•"/>
            </a:pPr>
            <a:r>
              <a:rPr lang="sl-SI" sz="1600" dirty="0">
                <a:latin typeface="Calibri" panose="020F0502020204030204" pitchFamily="34" charset="0"/>
              </a:rPr>
              <a:t>Temperatura celice [°C]</a:t>
            </a:r>
          </a:p>
          <a:p>
            <a:pPr marL="742950" lvl="1" indent="-285750" algn="just">
              <a:buFont typeface="Arial" panose="020B0604020202020204" pitchFamily="34" charset="0"/>
              <a:buChar char="•"/>
            </a:pPr>
            <a:r>
              <a:rPr lang="sl-SI" sz="1600" dirty="0">
                <a:latin typeface="Calibri" panose="020F0502020204030204" pitchFamily="34" charset="0"/>
              </a:rPr>
              <a:t>Direktno obsevanje [W/m</a:t>
            </a:r>
            <a:r>
              <a:rPr lang="sl-SI" sz="1600" baseline="30000" dirty="0">
                <a:latin typeface="Calibri" panose="020F0502020204030204" pitchFamily="34" charset="0"/>
              </a:rPr>
              <a:t>2</a:t>
            </a:r>
            <a:r>
              <a:rPr lang="sl-SI" sz="1600" dirty="0">
                <a:latin typeface="Calibri" panose="020F0502020204030204" pitchFamily="34" charset="0"/>
              </a:rPr>
              <a:t>]</a:t>
            </a:r>
          </a:p>
          <a:p>
            <a:pPr marL="742950" lvl="1" indent="-285750" algn="just">
              <a:buFont typeface="Arial" panose="020B0604020202020204" pitchFamily="34" charset="0"/>
              <a:buChar char="•"/>
            </a:pPr>
            <a:r>
              <a:rPr lang="sl-SI" sz="1600" dirty="0">
                <a:latin typeface="Calibri" panose="020F0502020204030204" pitchFamily="34" charset="0"/>
              </a:rPr>
              <a:t>Globalno obsevanje [W/m</a:t>
            </a:r>
            <a:r>
              <a:rPr lang="sl-SI" sz="1600" baseline="30000" dirty="0">
                <a:latin typeface="Calibri" panose="020F0502020204030204" pitchFamily="34" charset="0"/>
              </a:rPr>
              <a:t>2</a:t>
            </a:r>
            <a:r>
              <a:rPr lang="sl-SI" sz="1600" dirty="0">
                <a:latin typeface="Calibri" panose="020F0502020204030204" pitchFamily="34" charset="0"/>
              </a:rPr>
              <a:t>]</a:t>
            </a:r>
          </a:p>
          <a:p>
            <a:pPr marL="742950" lvl="1" indent="-285750" algn="just">
              <a:buFont typeface="Arial" panose="020B0604020202020204" pitchFamily="34" charset="0"/>
              <a:buChar char="•"/>
            </a:pPr>
            <a:endParaRPr lang="sl-SI" sz="1600"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Ciljne vrednosti so bile izmerjene vrednosti izhodne moči:</a:t>
            </a:r>
          </a:p>
          <a:p>
            <a:pPr marL="742950" lvl="1" indent="-285750" algn="just">
              <a:buFont typeface="Arial" panose="020B0604020202020204" pitchFamily="34" charset="0"/>
              <a:buChar char="•"/>
            </a:pPr>
            <a:r>
              <a:rPr lang="sl-SI" sz="1600" dirty="0">
                <a:latin typeface="Calibri" panose="020F0502020204030204" pitchFamily="34" charset="0"/>
              </a:rPr>
              <a:t>Moč elektrarne [kW]</a:t>
            </a:r>
          </a:p>
          <a:p>
            <a:pPr marL="742950" lvl="1" indent="-285750" algn="just">
              <a:buFont typeface="Arial" panose="020B0604020202020204" pitchFamily="34" charset="0"/>
              <a:buChar char="•"/>
            </a:pPr>
            <a:endParaRPr lang="sl-SI" sz="1600"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Učni podatki in ciljne vrednosti so bile predhodno verificirane</a:t>
            </a:r>
          </a:p>
        </p:txBody>
      </p:sp>
    </p:spTree>
    <p:extLst>
      <p:ext uri="{BB962C8B-B14F-4D97-AF65-F5344CB8AC3E}">
        <p14:creationId xmlns:p14="http://schemas.microsoft.com/office/powerpoint/2010/main" val="226390116"/>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Slika 13"/>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136216"/>
            <a:ext cx="5579745" cy="2677160"/>
          </a:xfrm>
          <a:prstGeom prst="rect">
            <a:avLst/>
          </a:prstGeom>
          <a:noFill/>
          <a:ln>
            <a:noFill/>
          </a:ln>
        </p:spPr>
      </p:pic>
      <p:pic>
        <p:nvPicPr>
          <p:cNvPr id="13" name="Slika 12"/>
          <p:cNvPicPr/>
          <p:nvPr/>
        </p:nvPicPr>
        <p:blipFill>
          <a:blip r:embed="rId3">
            <a:extLst>
              <a:ext uri="{28A0092B-C50C-407E-A947-70E740481C1C}">
                <a14:useLocalDpi xmlns:a14="http://schemas.microsoft.com/office/drawing/2010/main" val="0"/>
              </a:ext>
            </a:extLst>
          </a:blip>
          <a:srcRect/>
          <a:stretch>
            <a:fillRect/>
          </a:stretch>
        </p:blipFill>
        <p:spPr bwMode="auto">
          <a:xfrm>
            <a:off x="35496" y="1628800"/>
            <a:ext cx="5579745" cy="2677160"/>
          </a:xfrm>
          <a:prstGeom prst="rect">
            <a:avLst/>
          </a:prstGeom>
          <a:noFill/>
          <a:ln>
            <a:noFill/>
          </a:ln>
        </p:spPr>
      </p:pic>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12</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707886"/>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Z UČNIMI PODATKI VEČ TESTNIH POLJ  </a:t>
            </a:r>
          </a:p>
        </p:txBody>
      </p:sp>
      <p:sp>
        <p:nvSpPr>
          <p:cNvPr id="12" name="PoljeZBesedilom 11"/>
          <p:cNvSpPr txBox="1"/>
          <p:nvPr/>
        </p:nvSpPr>
        <p:spPr>
          <a:xfrm>
            <a:off x="539552" y="1290246"/>
            <a:ext cx="7927032" cy="338554"/>
          </a:xfrm>
          <a:prstGeom prst="rect">
            <a:avLst/>
          </a:prstGeom>
          <a:noFill/>
        </p:spPr>
        <p:txBody>
          <a:bodyPr wrap="square" rtlCol="0">
            <a:spAutoFit/>
          </a:bodyPr>
          <a:lstStyle/>
          <a:p>
            <a:pPr algn="just"/>
            <a:r>
              <a:rPr lang="sl-SI" sz="1600" b="1" dirty="0">
                <a:latin typeface="Calibri" panose="020F0502020204030204" pitchFamily="34" charset="0"/>
              </a:rPr>
              <a:t>PREIZKUS NEVRONSKEGA OMREŽJA NA RAZLIČNIH FN TESTNIH POLJIH</a:t>
            </a:r>
          </a:p>
        </p:txBody>
      </p:sp>
      <p:sp>
        <p:nvSpPr>
          <p:cNvPr id="16" name="PoljeZBesedilom 15"/>
          <p:cNvSpPr txBox="1"/>
          <p:nvPr/>
        </p:nvSpPr>
        <p:spPr>
          <a:xfrm>
            <a:off x="511478" y="6002124"/>
            <a:ext cx="3312368" cy="523220"/>
          </a:xfrm>
          <a:prstGeom prst="rect">
            <a:avLst/>
          </a:prstGeom>
          <a:noFill/>
        </p:spPr>
        <p:txBody>
          <a:bodyPr wrap="square" rtlCol="0">
            <a:spAutoFit/>
          </a:bodyPr>
          <a:lstStyle/>
          <a:p>
            <a:r>
              <a:rPr lang="sl-SI" sz="1400" dirty="0">
                <a:latin typeface="Calibri" panose="020F0502020204030204" pitchFamily="34" charset="0"/>
              </a:rPr>
              <a:t>Slika 4: Prikaz izračunanih in izmerjenih vrednosti moči za FN polje 25° - detajl</a:t>
            </a:r>
          </a:p>
        </p:txBody>
      </p:sp>
      <p:sp>
        <p:nvSpPr>
          <p:cNvPr id="15" name="PoljeZBesedilom 14"/>
          <p:cNvSpPr txBox="1"/>
          <p:nvPr/>
        </p:nvSpPr>
        <p:spPr>
          <a:xfrm>
            <a:off x="5299819" y="1736522"/>
            <a:ext cx="3312368" cy="523220"/>
          </a:xfrm>
          <a:prstGeom prst="rect">
            <a:avLst/>
          </a:prstGeom>
          <a:noFill/>
        </p:spPr>
        <p:txBody>
          <a:bodyPr wrap="square" rtlCol="0">
            <a:spAutoFit/>
          </a:bodyPr>
          <a:lstStyle/>
          <a:p>
            <a:r>
              <a:rPr lang="sl-SI" sz="1400" dirty="0">
                <a:latin typeface="Calibri" panose="020F0502020204030204" pitchFamily="34" charset="0"/>
              </a:rPr>
              <a:t>Slika 3: Prikaz izračunanih in izmerjenih vrednosti moči za FN polje 25°</a:t>
            </a:r>
          </a:p>
        </p:txBody>
      </p:sp>
    </p:spTree>
    <p:extLst>
      <p:ext uri="{BB962C8B-B14F-4D97-AF65-F5344CB8AC3E}">
        <p14:creationId xmlns:p14="http://schemas.microsoft.com/office/powerpoint/2010/main" val="2547491705"/>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13</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707886"/>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Z UČNIMI PODATKI OPAZOVANEGA FN TESTNEGA POLJA  </a:t>
            </a:r>
          </a:p>
        </p:txBody>
      </p:sp>
      <p:sp>
        <p:nvSpPr>
          <p:cNvPr id="9" name="PoljeZBesedilom 8"/>
          <p:cNvSpPr txBox="1"/>
          <p:nvPr/>
        </p:nvSpPr>
        <p:spPr>
          <a:xfrm>
            <a:off x="533400" y="2028904"/>
            <a:ext cx="7927032" cy="3416320"/>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V prejšnjem poglavju smo obravnavali izračun napovedane moči elektrarne s pomočjo nevronskih omrežij, katerih učni podatki so bili arhiv polletnih meritev za FN polja z </a:t>
            </a:r>
            <a:r>
              <a:rPr lang="sl-SI" b="1" dirty="0">
                <a:latin typeface="Calibri" panose="020F0502020204030204" pitchFamily="34" charset="0"/>
              </a:rPr>
              <a:t>različnimi nakloni</a:t>
            </a:r>
            <a:r>
              <a:rPr lang="sl-SI" dirty="0">
                <a:latin typeface="Calibri" panose="020F0502020204030204" pitchFamily="34" charset="0"/>
              </a:rPr>
              <a:t>. </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Takšno nevronsko omrežje je do neke mere univerzalno, saj ga lahko uporabimo na sončnih elektrarnah z različnimi nakloni.</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V nadaljevanju si bomo ogledali še nekaj primerov, ko je izračun napovedane moči prav tako izveden s pomočjo nevronskih omrežij, učni podatki nevronskega omrežja pa so pridobljenih z meritvami samo za </a:t>
            </a:r>
            <a:r>
              <a:rPr lang="sl-SI" b="1" dirty="0">
                <a:latin typeface="Calibri" panose="020F0502020204030204" pitchFamily="34" charset="0"/>
              </a:rPr>
              <a:t>opazovano FN polje</a:t>
            </a:r>
            <a:r>
              <a:rPr lang="sl-SI" dirty="0">
                <a:latin typeface="Calibri" panose="020F0502020204030204" pitchFamily="34" charset="0"/>
              </a:rPr>
              <a:t> in ne za več polj.</a:t>
            </a:r>
          </a:p>
          <a:p>
            <a:pPr marL="285750" indent="-285750" algn="just">
              <a:buFont typeface="Arial" panose="020B0604020202020204" pitchFamily="34" charset="0"/>
              <a:buChar char="•"/>
            </a:pPr>
            <a:endParaRPr lang="sl-SI" dirty="0">
              <a:latin typeface="Calibri" panose="020F0502020204030204" pitchFamily="34" charset="0"/>
            </a:endParaRPr>
          </a:p>
        </p:txBody>
      </p:sp>
    </p:spTree>
    <p:extLst>
      <p:ext uri="{BB962C8B-B14F-4D97-AF65-F5344CB8AC3E}">
        <p14:creationId xmlns:p14="http://schemas.microsoft.com/office/powerpoint/2010/main" val="4099070247"/>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14</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707886"/>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Z UČNIMI PODATKI OPAZOVANEGA FN TESTNEGA POLJA  </a:t>
            </a:r>
          </a:p>
        </p:txBody>
      </p:sp>
      <p:pic>
        <p:nvPicPr>
          <p:cNvPr id="15" name="Slika 14"/>
          <p:cNvPicPr/>
          <p:nvPr/>
        </p:nvPicPr>
        <p:blipFill>
          <a:blip r:embed="rId2">
            <a:extLst>
              <a:ext uri="{28A0092B-C50C-407E-A947-70E740481C1C}">
                <a14:useLocalDpi xmlns:a14="http://schemas.microsoft.com/office/drawing/2010/main" val="0"/>
              </a:ext>
            </a:extLst>
          </a:blip>
          <a:srcRect/>
          <a:stretch>
            <a:fillRect/>
          </a:stretch>
        </p:blipFill>
        <p:spPr bwMode="auto">
          <a:xfrm>
            <a:off x="35496" y="1556792"/>
            <a:ext cx="5579745" cy="2678430"/>
          </a:xfrm>
          <a:prstGeom prst="rect">
            <a:avLst/>
          </a:prstGeom>
          <a:noFill/>
          <a:ln>
            <a:noFill/>
          </a:ln>
        </p:spPr>
      </p:pic>
      <p:sp>
        <p:nvSpPr>
          <p:cNvPr id="12" name="PoljeZBesedilom 11"/>
          <p:cNvSpPr txBox="1"/>
          <p:nvPr/>
        </p:nvSpPr>
        <p:spPr>
          <a:xfrm>
            <a:off x="5299819" y="1736522"/>
            <a:ext cx="3312368" cy="523220"/>
          </a:xfrm>
          <a:prstGeom prst="rect">
            <a:avLst/>
          </a:prstGeom>
          <a:noFill/>
        </p:spPr>
        <p:txBody>
          <a:bodyPr wrap="square" rtlCol="0">
            <a:spAutoFit/>
          </a:bodyPr>
          <a:lstStyle/>
          <a:p>
            <a:r>
              <a:rPr lang="sl-SI" sz="1400" dirty="0">
                <a:latin typeface="Calibri" panose="020F0502020204030204" pitchFamily="34" charset="0"/>
              </a:rPr>
              <a:t>Slika 5: Prikaz izračunanih in izmerjenih vrednosti moči za FN polje 34°</a:t>
            </a:r>
          </a:p>
        </p:txBody>
      </p:sp>
      <p:pic>
        <p:nvPicPr>
          <p:cNvPr id="16" name="Slika 15"/>
          <p:cNvPicPr/>
          <p:nvPr/>
        </p:nvPicPr>
        <p:blipFill>
          <a:blip r:embed="rId3">
            <a:extLst>
              <a:ext uri="{28A0092B-C50C-407E-A947-70E740481C1C}">
                <a14:useLocalDpi xmlns:a14="http://schemas.microsoft.com/office/drawing/2010/main" val="0"/>
              </a:ext>
            </a:extLst>
          </a:blip>
          <a:srcRect/>
          <a:stretch>
            <a:fillRect/>
          </a:stretch>
        </p:blipFill>
        <p:spPr bwMode="auto">
          <a:xfrm>
            <a:off x="3131840" y="4134946"/>
            <a:ext cx="5579745" cy="2678430"/>
          </a:xfrm>
          <a:prstGeom prst="rect">
            <a:avLst/>
          </a:prstGeom>
          <a:noFill/>
          <a:ln>
            <a:noFill/>
          </a:ln>
        </p:spPr>
      </p:pic>
      <p:sp>
        <p:nvSpPr>
          <p:cNvPr id="11" name="PoljeZBesedilom 10"/>
          <p:cNvSpPr txBox="1"/>
          <p:nvPr/>
        </p:nvSpPr>
        <p:spPr>
          <a:xfrm>
            <a:off x="511478" y="6002124"/>
            <a:ext cx="3312368" cy="523220"/>
          </a:xfrm>
          <a:prstGeom prst="rect">
            <a:avLst/>
          </a:prstGeom>
          <a:noFill/>
        </p:spPr>
        <p:txBody>
          <a:bodyPr wrap="square" rtlCol="0">
            <a:spAutoFit/>
          </a:bodyPr>
          <a:lstStyle/>
          <a:p>
            <a:r>
              <a:rPr lang="sl-SI" sz="1400" dirty="0">
                <a:latin typeface="Calibri" panose="020F0502020204030204" pitchFamily="34" charset="0"/>
              </a:rPr>
              <a:t>Slika 6: Prikaz izračunanih in izmerjenih vrednosti moči za FN polje 34° - detajl</a:t>
            </a:r>
          </a:p>
        </p:txBody>
      </p:sp>
      <p:sp>
        <p:nvSpPr>
          <p:cNvPr id="6" name="PoljeZBesedilom 5"/>
          <p:cNvSpPr txBox="1"/>
          <p:nvPr/>
        </p:nvSpPr>
        <p:spPr>
          <a:xfrm>
            <a:off x="539552" y="1340768"/>
            <a:ext cx="7927032" cy="338554"/>
          </a:xfrm>
          <a:prstGeom prst="rect">
            <a:avLst/>
          </a:prstGeom>
          <a:noFill/>
        </p:spPr>
        <p:txBody>
          <a:bodyPr wrap="square" rtlCol="0">
            <a:spAutoFit/>
          </a:bodyPr>
          <a:lstStyle/>
          <a:p>
            <a:pPr algn="just"/>
            <a:r>
              <a:rPr lang="sl-SI" sz="1600" b="1" dirty="0">
                <a:latin typeface="Calibri" panose="020F0502020204030204" pitchFamily="34" charset="0"/>
              </a:rPr>
              <a:t>PREIZKUS NEVRONSKEGA OMREŽJA NA RAZLIČNIH FN TESTNIH POLJIH</a:t>
            </a:r>
          </a:p>
        </p:txBody>
      </p:sp>
    </p:spTree>
    <p:extLst>
      <p:ext uri="{BB962C8B-B14F-4D97-AF65-F5344CB8AC3E}">
        <p14:creationId xmlns:p14="http://schemas.microsoft.com/office/powerpoint/2010/main" val="2031540793"/>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15</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620688"/>
            <a:ext cx="7927032" cy="523220"/>
          </a:xfrm>
          <a:prstGeom prst="rect">
            <a:avLst/>
          </a:prstGeom>
          <a:noFill/>
        </p:spPr>
        <p:txBody>
          <a:bodyPr wrap="square" rtlCol="0">
            <a:spAutoFit/>
          </a:bodyPr>
          <a:lstStyle/>
          <a:p>
            <a:pPr algn="just"/>
            <a:r>
              <a:rPr lang="sl-SI" sz="2800" b="1" dirty="0">
                <a:latin typeface="Calibri" panose="020F0502020204030204" pitchFamily="34" charset="0"/>
              </a:rPr>
              <a:t>POVZETEK</a:t>
            </a:r>
            <a:endParaRPr lang="sl-SI" sz="2000" b="1" dirty="0">
              <a:latin typeface="Calibri" panose="020F0502020204030204" pitchFamily="34" charset="0"/>
            </a:endParaRPr>
          </a:p>
        </p:txBody>
      </p:sp>
      <p:sp>
        <p:nvSpPr>
          <p:cNvPr id="15" name="PoljeZBesedilom 14"/>
          <p:cNvSpPr txBox="1"/>
          <p:nvPr/>
        </p:nvSpPr>
        <p:spPr>
          <a:xfrm>
            <a:off x="533400" y="1236816"/>
            <a:ext cx="7927032" cy="5355312"/>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Algoritem za izračunavanje napovedane izhodne moči elektrarne na podlagi meritev </a:t>
            </a:r>
            <a:r>
              <a:rPr lang="sl-SI" dirty="0" err="1">
                <a:latin typeface="Calibri" panose="020F0502020204030204" pitchFamily="34" charset="0"/>
              </a:rPr>
              <a:t>okoljskih</a:t>
            </a:r>
            <a:r>
              <a:rPr lang="sl-SI" dirty="0">
                <a:latin typeface="Calibri" panose="020F0502020204030204" pitchFamily="34" charset="0"/>
              </a:rPr>
              <a:t> parametrov je osnova za diagnosticiranje sprememb pri delovanju elektrarne</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Napovedano moč lahko izračunamo na dva načina:</a:t>
            </a:r>
          </a:p>
          <a:p>
            <a:pPr marL="742950" lvl="1" indent="-285750" algn="just">
              <a:buSzPct val="60000"/>
              <a:buFont typeface="Wingdings" panose="05000000000000000000" pitchFamily="2" charset="2"/>
              <a:buChar char="§"/>
            </a:pPr>
            <a:r>
              <a:rPr lang="sl-SI" dirty="0">
                <a:latin typeface="Calibri" panose="020F0502020204030204" pitchFamily="34" charset="0"/>
              </a:rPr>
              <a:t>Z analitičnim modelom</a:t>
            </a:r>
          </a:p>
          <a:p>
            <a:pPr marL="742950" lvl="1" indent="-285750" algn="just">
              <a:buSzPct val="60000"/>
              <a:buFont typeface="Wingdings" panose="05000000000000000000" pitchFamily="2" charset="2"/>
              <a:buChar char="§"/>
            </a:pPr>
            <a:r>
              <a:rPr lang="sl-SI" dirty="0">
                <a:latin typeface="Calibri" panose="020F0502020204030204" pitchFamily="34" charset="0"/>
              </a:rPr>
              <a:t>S pomočjo nevronskih omrežij</a:t>
            </a:r>
          </a:p>
          <a:p>
            <a:pPr marL="742950" lvl="1" indent="-285750" algn="just">
              <a:buFont typeface="Wingdings" panose="05000000000000000000" pitchFamily="2" charset="2"/>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Predlagan način napovedi izhodne moči s pomočjo umetnega nevronskega omrežja omogoča bolj točno napoved.</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Pri tem se lahko nevronsko omrežje tudi sproti uči in se tako dinamično prilagaja spreminjanju obratovalnih pogojev in staranju posameznih elementov elektrarne. </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Omejitve:</a:t>
            </a:r>
          </a:p>
          <a:p>
            <a:pPr marL="742950" lvl="1" indent="-285750" algn="just">
              <a:buSzPct val="60000"/>
              <a:buFont typeface="Wingdings" panose="05000000000000000000" pitchFamily="2" charset="2"/>
              <a:buChar char="§"/>
            </a:pPr>
            <a:r>
              <a:rPr lang="sl-SI" dirty="0">
                <a:latin typeface="Calibri" panose="020F0502020204030204" pitchFamily="34" charset="0"/>
              </a:rPr>
              <a:t>zmogljivost strojne in programske opreme nadzornega sistema</a:t>
            </a:r>
          </a:p>
          <a:p>
            <a:pPr marL="742950" lvl="1" indent="-285750" algn="just">
              <a:buSzPct val="60000"/>
              <a:buFont typeface="Wingdings" panose="05000000000000000000" pitchFamily="2" charset="2"/>
              <a:buChar char="§"/>
            </a:pPr>
            <a:r>
              <a:rPr lang="sl-SI" dirty="0">
                <a:latin typeface="Calibri" panose="020F0502020204030204" pitchFamily="34" charset="0"/>
              </a:rPr>
              <a:t>podatke za učenje nevronskega omrežja je potrebno pred uporabo verificirati</a:t>
            </a:r>
          </a:p>
        </p:txBody>
      </p:sp>
    </p:spTree>
    <p:extLst>
      <p:ext uri="{BB962C8B-B14F-4D97-AF65-F5344CB8AC3E}">
        <p14:creationId xmlns:p14="http://schemas.microsoft.com/office/powerpoint/2010/main" val="3668219751"/>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16</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pic>
        <p:nvPicPr>
          <p:cNvPr id="6" name="Slika 5"/>
          <p:cNvPicPr/>
          <p:nvPr/>
        </p:nvPicPr>
        <p:blipFill rotWithShape="1">
          <a:blip r:embed="rId2" cstate="print">
            <a:extLst>
              <a:ext uri="{28A0092B-C50C-407E-A947-70E740481C1C}">
                <a14:useLocalDpi xmlns:a14="http://schemas.microsoft.com/office/drawing/2010/main" val="0"/>
              </a:ext>
            </a:extLst>
          </a:blip>
          <a:srcRect b="21652"/>
          <a:stretch/>
        </p:blipFill>
        <p:spPr bwMode="auto">
          <a:xfrm>
            <a:off x="683568" y="836712"/>
            <a:ext cx="3888432" cy="2664296"/>
          </a:xfrm>
          <a:prstGeom prst="rect">
            <a:avLst/>
          </a:prstGeom>
          <a:ln>
            <a:noFill/>
          </a:ln>
          <a:extLst>
            <a:ext uri="{53640926-AAD7-44D8-BBD7-CCE9431645EC}">
              <a14:shadowObscured xmlns:a14="http://schemas.microsoft.com/office/drawing/2010/main"/>
            </a:ext>
          </a:extLst>
        </p:spPr>
      </p:pic>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3666542"/>
            <a:ext cx="3856856" cy="2570770"/>
          </a:xfrm>
          <a:prstGeom prst="rect">
            <a:avLst/>
          </a:prstGeom>
        </p:spPr>
      </p:pic>
      <p:sp>
        <p:nvSpPr>
          <p:cNvPr id="7" name="PoljeZBesedilom 6"/>
          <p:cNvSpPr txBox="1"/>
          <p:nvPr/>
        </p:nvSpPr>
        <p:spPr>
          <a:xfrm>
            <a:off x="5436096" y="1830306"/>
            <a:ext cx="2952328" cy="338554"/>
          </a:xfrm>
          <a:prstGeom prst="rect">
            <a:avLst/>
          </a:prstGeom>
          <a:noFill/>
        </p:spPr>
        <p:txBody>
          <a:bodyPr wrap="square" rtlCol="0">
            <a:spAutoFit/>
          </a:bodyPr>
          <a:lstStyle/>
          <a:p>
            <a:pPr algn="just"/>
            <a:r>
              <a:rPr lang="sl-SI" sz="1600" b="1" dirty="0">
                <a:latin typeface="Calibri" panose="020F0502020204030204" pitchFamily="34" charset="0"/>
              </a:rPr>
              <a:t>HVALA ZA VAŠO POZORNOST</a:t>
            </a:r>
          </a:p>
        </p:txBody>
      </p:sp>
      <p:sp>
        <p:nvSpPr>
          <p:cNvPr id="8" name="PoljeZBesedilom 7"/>
          <p:cNvSpPr txBox="1"/>
          <p:nvPr/>
        </p:nvSpPr>
        <p:spPr>
          <a:xfrm>
            <a:off x="1763688" y="4659539"/>
            <a:ext cx="2085074" cy="584775"/>
          </a:xfrm>
          <a:prstGeom prst="rect">
            <a:avLst/>
          </a:prstGeom>
          <a:noFill/>
        </p:spPr>
        <p:txBody>
          <a:bodyPr wrap="square" rtlCol="0">
            <a:spAutoFit/>
          </a:bodyPr>
          <a:lstStyle/>
          <a:p>
            <a:pPr algn="just"/>
            <a:r>
              <a:rPr lang="sl-SI" sz="1600" b="1" dirty="0">
                <a:latin typeface="Calibri" panose="020F0502020204030204" pitchFamily="34" charset="0"/>
              </a:rPr>
              <a:t>Mihael Skornšek</a:t>
            </a:r>
          </a:p>
          <a:p>
            <a:pPr algn="just"/>
            <a:r>
              <a:rPr lang="sl-SI" sz="1600" b="1" dirty="0">
                <a:latin typeface="Calibri" panose="020F0502020204030204" pitchFamily="34" charset="0"/>
              </a:rPr>
              <a:t>Gorazd Štumberger</a:t>
            </a:r>
          </a:p>
        </p:txBody>
      </p:sp>
    </p:spTree>
    <p:extLst>
      <p:ext uri="{BB962C8B-B14F-4D97-AF65-F5344CB8AC3E}">
        <p14:creationId xmlns:p14="http://schemas.microsoft.com/office/powerpoint/2010/main" val="1073693142"/>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a:xfrm>
            <a:off x="539552" y="468313"/>
            <a:ext cx="8153400" cy="1047750"/>
          </a:xfrm>
        </p:spPr>
        <p:txBody>
          <a:bodyPr/>
          <a:lstStyle/>
          <a:p>
            <a:pPr eaLnBrk="1" hangingPunct="1"/>
            <a:r>
              <a:rPr lang="sl-SI" altLang="sl-SI" sz="3600" dirty="0"/>
              <a:t>VSEBINA</a:t>
            </a:r>
          </a:p>
        </p:txBody>
      </p:sp>
      <p:sp>
        <p:nvSpPr>
          <p:cNvPr id="7172" name="Footer Placeholder 3"/>
          <p:cNvSpPr>
            <a:spLocks noGrp="1"/>
          </p:cNvSpPr>
          <p:nvPr>
            <p:ph type="ftr" sz="quarter" idx="11"/>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D5DF85-3424-49F9-8E4A-8546CF9AA93B}" type="slidenum">
              <a:rPr lang="en-US" altLang="sl-SI" sz="1600">
                <a:solidFill>
                  <a:srgbClr val="006A8E"/>
                </a:solidFill>
                <a:latin typeface="Calibri" panose="020F0502020204030204" pitchFamily="34" charset="0"/>
              </a:rPr>
              <a:pPr eaLnBrk="1" hangingPunct="1"/>
              <a:t>2</a:t>
            </a:fld>
            <a:endParaRPr lang="en-US" altLang="sl-SI" sz="1600">
              <a:solidFill>
                <a:srgbClr val="006A8E"/>
              </a:solidFill>
              <a:latin typeface="Calibri" panose="020F0502020204030204" pitchFamily="34" charset="0"/>
            </a:endParaRPr>
          </a:p>
        </p:txBody>
      </p:sp>
      <p:sp>
        <p:nvSpPr>
          <p:cNvPr id="2" name="PoljeZBesedilom 1"/>
          <p:cNvSpPr txBox="1"/>
          <p:nvPr/>
        </p:nvSpPr>
        <p:spPr>
          <a:xfrm>
            <a:off x="755576" y="1436578"/>
            <a:ext cx="7632848" cy="4708981"/>
          </a:xfrm>
          <a:prstGeom prst="rect">
            <a:avLst/>
          </a:prstGeom>
          <a:noFill/>
        </p:spPr>
        <p:txBody>
          <a:bodyPr wrap="square" rtlCol="0">
            <a:spAutoFit/>
          </a:bodyPr>
          <a:lstStyle/>
          <a:p>
            <a:pPr marL="285750" indent="-285750" algn="just">
              <a:buFont typeface="Arial" panose="020B0604020202020204" pitchFamily="34" charset="0"/>
              <a:buChar char="•"/>
            </a:pPr>
            <a:r>
              <a:rPr lang="sl-SI" sz="2000" dirty="0">
                <a:latin typeface="Calibri" panose="020F0502020204030204" pitchFamily="34" charset="0"/>
              </a:rPr>
              <a:t>Obratovanje sončnih elektrarn in nadzorni sistemi</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Načini za diagnosticiranje napak v delovanju</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Fotonapetostna (FN) testna polja</a:t>
            </a:r>
          </a:p>
          <a:p>
            <a:pPr algn="just"/>
            <a:endParaRPr lang="sl-SI" sz="2000" dirty="0">
              <a:latin typeface="Calibri" panose="020F0502020204030204" pitchFamily="34" charset="0"/>
            </a:endParaRPr>
          </a:p>
          <a:p>
            <a:pPr algn="just"/>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Napovedana moč elektrarne glede na </a:t>
            </a:r>
            <a:r>
              <a:rPr lang="sl-SI" sz="2000" dirty="0" err="1">
                <a:latin typeface="Calibri" panose="020F0502020204030204" pitchFamily="34" charset="0"/>
              </a:rPr>
              <a:t>okoljske</a:t>
            </a:r>
            <a:r>
              <a:rPr lang="sl-SI" sz="2000" dirty="0">
                <a:latin typeface="Calibri" panose="020F0502020204030204" pitchFamily="34" charset="0"/>
              </a:rPr>
              <a:t> parametre</a:t>
            </a:r>
          </a:p>
          <a:p>
            <a:pPr marL="285750" indent="-285750" algn="just">
              <a:buFont typeface="Arial" panose="020B0604020202020204" pitchFamily="34" charset="0"/>
              <a:buChar char="•"/>
            </a:pPr>
            <a:endParaRPr lang="sl-SI" sz="1100" dirty="0">
              <a:latin typeface="Calibri" panose="020F0502020204030204" pitchFamily="34" charset="0"/>
            </a:endParaRPr>
          </a:p>
          <a:p>
            <a:pPr marL="1257300" lvl="2" indent="-342900" algn="just">
              <a:buFont typeface="Courier New" panose="02070309020205020404" pitchFamily="49" charset="0"/>
              <a:buChar char="o"/>
            </a:pPr>
            <a:r>
              <a:rPr lang="sl-SI" sz="2000" dirty="0">
                <a:latin typeface="Calibri" panose="020F0502020204030204" pitchFamily="34" charset="0"/>
              </a:rPr>
              <a:t>S pomočjo analitičnega izračuna</a:t>
            </a:r>
          </a:p>
          <a:p>
            <a:pPr marL="1257300" lvl="2" indent="-342900" algn="just">
              <a:buFont typeface="Courier New" panose="02070309020205020404" pitchFamily="49" charset="0"/>
              <a:buChar char="o"/>
            </a:pPr>
            <a:r>
              <a:rPr lang="sl-SI" sz="2000" dirty="0">
                <a:latin typeface="Calibri" panose="020F0502020204030204" pitchFamily="34" charset="0"/>
              </a:rPr>
              <a:t>S pomočjo nevronskih omrežij</a:t>
            </a:r>
          </a:p>
          <a:p>
            <a:pPr marL="285750" indent="-285750" algn="just">
              <a:buFont typeface="Arial" panose="020B0604020202020204" pitchFamily="34" charset="0"/>
              <a:buChar char="•"/>
            </a:pPr>
            <a:endParaRPr lang="sl-SI" sz="2000" dirty="0">
              <a:latin typeface="Calibri" panose="020F0502020204030204" pitchFamily="34" charset="0"/>
            </a:endParaRPr>
          </a:p>
          <a:p>
            <a:pPr algn="just"/>
            <a:endParaRPr lang="sl-SI" sz="2000" dirty="0">
              <a:latin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a:xfrm>
            <a:off x="539552" y="468313"/>
            <a:ext cx="8153400" cy="1047750"/>
          </a:xfrm>
        </p:spPr>
        <p:txBody>
          <a:bodyPr/>
          <a:lstStyle/>
          <a:p>
            <a:pPr eaLnBrk="1" hangingPunct="1"/>
            <a:r>
              <a:rPr lang="sl-SI" altLang="sl-SI" sz="3600" dirty="0"/>
              <a:t>UVOD</a:t>
            </a:r>
          </a:p>
        </p:txBody>
      </p:sp>
      <p:sp>
        <p:nvSpPr>
          <p:cNvPr id="7172" name="Footer Placeholder 3"/>
          <p:cNvSpPr>
            <a:spLocks noGrp="1"/>
          </p:cNvSpPr>
          <p:nvPr>
            <p:ph type="ftr" sz="quarter" idx="11"/>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D5DF85-3424-49F9-8E4A-8546CF9AA93B}" type="slidenum">
              <a:rPr lang="en-US" altLang="sl-SI" sz="1600">
                <a:solidFill>
                  <a:srgbClr val="006A8E"/>
                </a:solidFill>
                <a:latin typeface="Calibri" panose="020F0502020204030204" pitchFamily="34" charset="0"/>
              </a:rPr>
              <a:pPr eaLnBrk="1" hangingPunct="1"/>
              <a:t>3</a:t>
            </a:fld>
            <a:endParaRPr lang="en-US" altLang="sl-SI" sz="1600">
              <a:solidFill>
                <a:srgbClr val="006A8E"/>
              </a:solidFill>
              <a:latin typeface="Calibri" panose="020F0502020204030204" pitchFamily="34" charset="0"/>
            </a:endParaRPr>
          </a:p>
        </p:txBody>
      </p:sp>
      <p:sp>
        <p:nvSpPr>
          <p:cNvPr id="2" name="PoljeZBesedilom 1"/>
          <p:cNvSpPr txBox="1"/>
          <p:nvPr/>
        </p:nvSpPr>
        <p:spPr>
          <a:xfrm>
            <a:off x="755576" y="1628800"/>
            <a:ext cx="7632848" cy="4401205"/>
          </a:xfrm>
          <a:prstGeom prst="rect">
            <a:avLst/>
          </a:prstGeom>
          <a:noFill/>
        </p:spPr>
        <p:txBody>
          <a:bodyPr wrap="square" rtlCol="0">
            <a:spAutoFit/>
          </a:bodyPr>
          <a:lstStyle/>
          <a:p>
            <a:pPr marL="285750" indent="-285750" algn="just">
              <a:buFont typeface="Arial" panose="020B0604020202020204" pitchFamily="34" charset="0"/>
              <a:buChar char="•"/>
            </a:pPr>
            <a:r>
              <a:rPr lang="sl-SI" sz="2000" dirty="0">
                <a:latin typeface="Calibri" panose="020F0502020204030204" pitchFamily="34" charset="0"/>
              </a:rPr>
              <a:t>Večina sončnih elektrarn, katerih ključne komponente so </a:t>
            </a:r>
            <a:r>
              <a:rPr lang="sl-SI" sz="2000" dirty="0" err="1">
                <a:latin typeface="Calibri" panose="020F0502020204030204" pitchFamily="34" charset="0"/>
              </a:rPr>
              <a:t>fotonapetostni</a:t>
            </a:r>
            <a:r>
              <a:rPr lang="sl-SI" sz="2000" dirty="0">
                <a:latin typeface="Calibri" panose="020F0502020204030204" pitchFamily="34" charset="0"/>
              </a:rPr>
              <a:t> moduli in razsmerniki, je omrežnega tipa</a:t>
            </a:r>
          </a:p>
          <a:p>
            <a:pPr algn="just"/>
            <a:endParaRPr lang="sl-SI" sz="2000" dirty="0">
              <a:latin typeface="Calibri" panose="020F0502020204030204" pitchFamily="34" charset="0"/>
            </a:endParaRPr>
          </a:p>
          <a:p>
            <a:pPr algn="just"/>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Najpogosteje uporabljene vrste razsmernikov so razsmerniki za nize, centralni razsmerniki in mikrorazsmerniki </a:t>
            </a:r>
          </a:p>
          <a:p>
            <a:pPr algn="just"/>
            <a:endParaRPr lang="sl-SI" sz="2000" dirty="0">
              <a:latin typeface="Calibri" panose="020F0502020204030204" pitchFamily="34" charset="0"/>
            </a:endParaRPr>
          </a:p>
          <a:p>
            <a:pPr algn="just"/>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Sončne elektrarne, predvsem večje, potrebujejo kakovosten nadzorni sistem, ki je sposoben samodejno zaznavati napake in jih tudi javljati</a:t>
            </a:r>
          </a:p>
          <a:p>
            <a:pPr algn="just"/>
            <a:endParaRPr lang="sl-SI" sz="2000" dirty="0">
              <a:latin typeface="Calibri" panose="020F0502020204030204" pitchFamily="34" charset="0"/>
            </a:endParaRPr>
          </a:p>
          <a:p>
            <a:pPr algn="just"/>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Obstajajo univerzalni ali pa lastni nadzorni sistemi elektrarn</a:t>
            </a:r>
          </a:p>
          <a:p>
            <a:pPr marL="285750" indent="-285750" algn="just">
              <a:buFont typeface="Arial" panose="020B0604020202020204" pitchFamily="34" charset="0"/>
              <a:buChar char="•"/>
            </a:pPr>
            <a:endParaRPr lang="sl-SI" sz="2000" dirty="0">
              <a:latin typeface="Calibri" panose="020F0502020204030204" pitchFamily="34" charset="0"/>
            </a:endParaRPr>
          </a:p>
        </p:txBody>
      </p:sp>
    </p:spTree>
    <p:extLst>
      <p:ext uri="{BB962C8B-B14F-4D97-AF65-F5344CB8AC3E}">
        <p14:creationId xmlns:p14="http://schemas.microsoft.com/office/powerpoint/2010/main" val="2996939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a:xfrm>
            <a:off x="539552" y="468313"/>
            <a:ext cx="8153400" cy="1047750"/>
          </a:xfrm>
        </p:spPr>
        <p:txBody>
          <a:bodyPr/>
          <a:lstStyle/>
          <a:p>
            <a:pPr eaLnBrk="1" hangingPunct="1"/>
            <a:r>
              <a:rPr lang="sl-SI" altLang="sl-SI" sz="3600" dirty="0"/>
              <a:t>OBRATOVANJE SONČNIH ELEKTRARN</a:t>
            </a:r>
          </a:p>
        </p:txBody>
      </p:sp>
      <p:sp>
        <p:nvSpPr>
          <p:cNvPr id="7172" name="Footer Placeholder 3"/>
          <p:cNvSpPr>
            <a:spLocks noGrp="1"/>
          </p:cNvSpPr>
          <p:nvPr>
            <p:ph type="ftr" sz="quarter" idx="11"/>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D5DF85-3424-49F9-8E4A-8546CF9AA93B}" type="slidenum">
              <a:rPr lang="en-US" altLang="sl-SI" sz="1600">
                <a:solidFill>
                  <a:srgbClr val="006A8E"/>
                </a:solidFill>
                <a:latin typeface="Calibri" panose="020F0502020204030204" pitchFamily="34" charset="0"/>
              </a:rPr>
              <a:pPr eaLnBrk="1" hangingPunct="1"/>
              <a:t>4</a:t>
            </a:fld>
            <a:endParaRPr lang="en-US" altLang="sl-SI" sz="1600" dirty="0">
              <a:solidFill>
                <a:srgbClr val="006A8E"/>
              </a:solidFill>
              <a:latin typeface="Calibri" panose="020F0502020204030204" pitchFamily="34" charset="0"/>
            </a:endParaRPr>
          </a:p>
        </p:txBody>
      </p:sp>
      <p:sp>
        <p:nvSpPr>
          <p:cNvPr id="2" name="PoljeZBesedilom 1"/>
          <p:cNvSpPr txBox="1"/>
          <p:nvPr/>
        </p:nvSpPr>
        <p:spPr>
          <a:xfrm>
            <a:off x="755576" y="1412776"/>
            <a:ext cx="7488832" cy="5324535"/>
          </a:xfrm>
          <a:prstGeom prst="rect">
            <a:avLst/>
          </a:prstGeom>
          <a:noFill/>
        </p:spPr>
        <p:txBody>
          <a:bodyPr wrap="square" rtlCol="0">
            <a:spAutoFit/>
          </a:bodyPr>
          <a:lstStyle/>
          <a:p>
            <a:pPr marL="285750" indent="-285750" algn="just">
              <a:buFont typeface="Arial" panose="020B0604020202020204" pitchFamily="34" charset="0"/>
              <a:buChar char="•"/>
            </a:pPr>
            <a:r>
              <a:rPr lang="sl-SI" sz="2000" dirty="0">
                <a:latin typeface="Calibri" panose="020F0502020204030204" pitchFamily="34" charset="0"/>
              </a:rPr>
              <a:t>Med obratovanjem sončne elektrarne lahko prihaja do odstopanj v doseženi moči oz. proizvedeni el. energiji glede na pričakovano</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Nekatera odstopanja so normalna (npr. zaradi neugodne orientacije modulov, manjšega izkoristka razsmernika,…)</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Druga odstopanja kažejo na nenormalno obratovalno stanje (okvare, senčenja,…)</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Večje okvare oz. odstopanja je lažje diagnosticirati</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Težave nam predstavljajo manjša odstopanja, ki na dolgi rok prinašajo večji izpad proizvodnje energije oz. dobička</a:t>
            </a:r>
          </a:p>
          <a:p>
            <a:pPr marL="285750" indent="-285750" algn="just">
              <a:buFont typeface="Arial" panose="020B0604020202020204" pitchFamily="34" charset="0"/>
              <a:buChar char="•"/>
            </a:pPr>
            <a:endParaRPr lang="sl-SI" sz="2000" dirty="0">
              <a:latin typeface="Calibri" panose="020F0502020204030204" pitchFamily="34" charset="0"/>
            </a:endParaRPr>
          </a:p>
          <a:p>
            <a:pPr marL="285750" indent="-285750" algn="just">
              <a:buFont typeface="Arial" panose="020B0604020202020204" pitchFamily="34" charset="0"/>
              <a:buChar char="•"/>
            </a:pPr>
            <a:r>
              <a:rPr lang="sl-SI" sz="2000" dirty="0">
                <a:latin typeface="Calibri" panose="020F0502020204030204" pitchFamily="34" charset="0"/>
              </a:rPr>
              <a:t>Manjša odstopanja so lahko razlog za ne javljanje, prepozno ali pa lažno javljanje </a:t>
            </a:r>
          </a:p>
          <a:p>
            <a:pPr marL="285750" indent="-285750" algn="just">
              <a:buFont typeface="Arial" panose="020B0604020202020204" pitchFamily="34" charset="0"/>
              <a:buChar char="•"/>
            </a:pPr>
            <a:endParaRPr lang="sl-SI" sz="2000" dirty="0">
              <a:latin typeface="Calibri" panose="020F0502020204030204" pitchFamily="34" charset="0"/>
            </a:endParaRPr>
          </a:p>
        </p:txBody>
      </p:sp>
    </p:spTree>
    <p:extLst>
      <p:ext uri="{BB962C8B-B14F-4D97-AF65-F5344CB8AC3E}">
        <p14:creationId xmlns:p14="http://schemas.microsoft.com/office/powerpoint/2010/main" val="3533012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a:xfrm>
            <a:off x="539552" y="468313"/>
            <a:ext cx="8153400" cy="1047750"/>
          </a:xfrm>
        </p:spPr>
        <p:txBody>
          <a:bodyPr/>
          <a:lstStyle/>
          <a:p>
            <a:pPr eaLnBrk="1" hangingPunct="1"/>
            <a:r>
              <a:rPr lang="sl-SI" altLang="sl-SI" sz="3600" dirty="0"/>
              <a:t>REŠITEV</a:t>
            </a:r>
          </a:p>
        </p:txBody>
      </p:sp>
      <p:sp>
        <p:nvSpPr>
          <p:cNvPr id="7172" name="Footer Placeholder 3"/>
          <p:cNvSpPr>
            <a:spLocks noGrp="1"/>
          </p:cNvSpPr>
          <p:nvPr>
            <p:ph type="ftr" sz="quarter" idx="11"/>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D5DF85-3424-49F9-8E4A-8546CF9AA93B}" type="slidenum">
              <a:rPr lang="en-US" altLang="sl-SI" sz="1600">
                <a:solidFill>
                  <a:srgbClr val="006A8E"/>
                </a:solidFill>
                <a:latin typeface="Calibri" panose="020F0502020204030204" pitchFamily="34" charset="0"/>
              </a:rPr>
              <a:pPr eaLnBrk="1" hangingPunct="1"/>
              <a:t>5</a:t>
            </a:fld>
            <a:endParaRPr lang="en-US" altLang="sl-SI" sz="1600">
              <a:solidFill>
                <a:srgbClr val="006A8E"/>
              </a:solidFill>
              <a:latin typeface="Calibri" panose="020F0502020204030204" pitchFamily="34" charset="0"/>
            </a:endParaRPr>
          </a:p>
        </p:txBody>
      </p:sp>
      <p:sp>
        <p:nvSpPr>
          <p:cNvPr id="2" name="PoljeZBesedilom 1"/>
          <p:cNvSpPr txBox="1"/>
          <p:nvPr/>
        </p:nvSpPr>
        <p:spPr>
          <a:xfrm>
            <a:off x="556048" y="1628800"/>
            <a:ext cx="8136904" cy="3970318"/>
          </a:xfrm>
          <a:prstGeom prst="rect">
            <a:avLst/>
          </a:prstGeom>
          <a:noFill/>
        </p:spPr>
        <p:txBody>
          <a:bodyPr wrap="square" rtlCol="0">
            <a:spAutoFit/>
          </a:bodyPr>
          <a:lstStyle/>
          <a:p>
            <a:pPr marL="457200" indent="-457200" algn="just" eaLnBrk="1" hangingPunct="1">
              <a:buFont typeface="Arial" panose="020B0604020202020204" pitchFamily="34" charset="0"/>
              <a:buChar char="•"/>
            </a:pPr>
            <a:r>
              <a:rPr lang="sl-SI" altLang="sl-SI" sz="2200" dirty="0">
                <a:latin typeface="Calibri" panose="020F0502020204030204" pitchFamily="34" charset="0"/>
              </a:rPr>
              <a:t>Analizirati moramo obnašanje različnih elektrarn</a:t>
            </a:r>
          </a:p>
          <a:p>
            <a:pPr lvl="1" algn="just" eaLnBrk="1" hangingPunct="1"/>
            <a:endParaRPr lang="sl-SI" altLang="sl-SI" sz="1600" dirty="0">
              <a:latin typeface="Calibri" panose="020F0502020204030204" pitchFamily="34" charset="0"/>
            </a:endParaRPr>
          </a:p>
          <a:p>
            <a:pPr lvl="1" algn="just" eaLnBrk="1" hangingPunct="1"/>
            <a:endParaRPr lang="sl-SI" altLang="sl-SI" sz="2200" dirty="0">
              <a:latin typeface="Calibri" panose="020F0502020204030204" pitchFamily="34" charset="0"/>
            </a:endParaRPr>
          </a:p>
          <a:p>
            <a:pPr marL="457200" indent="-457200" algn="just" eaLnBrk="1" hangingPunct="1">
              <a:buFont typeface="Arial" panose="020B0604020202020204" pitchFamily="34" charset="0"/>
              <a:buChar char="•"/>
            </a:pPr>
            <a:r>
              <a:rPr lang="sl-SI" altLang="sl-SI" sz="2200" dirty="0">
                <a:latin typeface="Calibri" panose="020F0502020204030204" pitchFamily="34" charset="0"/>
              </a:rPr>
              <a:t>Vzpostaviti nadzorni sistem z naborom merilnih naprav, ki bodo služile kot reference za primerjave delovanja</a:t>
            </a:r>
          </a:p>
          <a:p>
            <a:pPr marL="457200" indent="-457200" algn="just" eaLnBrk="1" hangingPunct="1">
              <a:buFont typeface="Arial" panose="020B0604020202020204" pitchFamily="34" charset="0"/>
              <a:buChar char="•"/>
            </a:pPr>
            <a:endParaRPr lang="sl-SI" altLang="sl-SI" sz="1600" dirty="0">
              <a:latin typeface="Calibri" panose="020F0502020204030204" pitchFamily="34" charset="0"/>
            </a:endParaRPr>
          </a:p>
          <a:p>
            <a:pPr marL="457200" indent="-457200" algn="just" eaLnBrk="1" hangingPunct="1">
              <a:buFont typeface="Arial" panose="020B0604020202020204" pitchFamily="34" charset="0"/>
              <a:buChar char="•"/>
            </a:pPr>
            <a:endParaRPr lang="sl-SI" altLang="sl-SI" sz="2200" dirty="0">
              <a:latin typeface="Calibri" panose="020F0502020204030204" pitchFamily="34" charset="0"/>
            </a:endParaRPr>
          </a:p>
          <a:p>
            <a:pPr marL="457200" indent="-457200" algn="just" eaLnBrk="1" hangingPunct="1">
              <a:buFont typeface="Arial" panose="020B0604020202020204" pitchFamily="34" charset="0"/>
              <a:buChar char="•"/>
            </a:pPr>
            <a:r>
              <a:rPr lang="sl-SI" altLang="sl-SI" sz="2200" dirty="0">
                <a:latin typeface="Calibri" panose="020F0502020204030204" pitchFamily="34" charset="0"/>
              </a:rPr>
              <a:t>Poiskati algoritem za izračun napovedanih vrednosti moči na osnovi referenčnih izmerjenih podatkih</a:t>
            </a:r>
          </a:p>
          <a:p>
            <a:pPr marL="457200" indent="-457200" algn="just" eaLnBrk="1" hangingPunct="1">
              <a:buFont typeface="Arial" panose="020B0604020202020204" pitchFamily="34" charset="0"/>
              <a:buChar char="•"/>
            </a:pPr>
            <a:endParaRPr lang="sl-SI" altLang="sl-SI" sz="1400" dirty="0">
              <a:latin typeface="Calibri" panose="020F0502020204030204" pitchFamily="34" charset="0"/>
            </a:endParaRPr>
          </a:p>
          <a:p>
            <a:pPr marL="800100" lvl="1" indent="-342900" algn="just" eaLnBrk="1" hangingPunct="1">
              <a:buFont typeface="Arial" panose="020B0604020202020204" pitchFamily="34" charset="0"/>
              <a:buChar char="•"/>
            </a:pPr>
            <a:r>
              <a:rPr lang="sl-SI" altLang="sl-SI" sz="2200" dirty="0">
                <a:latin typeface="Calibri" panose="020F0502020204030204" pitchFamily="34" charset="0"/>
              </a:rPr>
              <a:t>S pomočjo analitičnega modela </a:t>
            </a:r>
          </a:p>
          <a:p>
            <a:pPr marL="800100" lvl="1" indent="-342900" algn="just" eaLnBrk="1" hangingPunct="1">
              <a:buFont typeface="Arial" panose="020B0604020202020204" pitchFamily="34" charset="0"/>
              <a:buChar char="•"/>
            </a:pPr>
            <a:r>
              <a:rPr lang="sl-SI" altLang="sl-SI" sz="2200" dirty="0">
                <a:latin typeface="Calibri" panose="020F0502020204030204" pitchFamily="34" charset="0"/>
              </a:rPr>
              <a:t>S pomočjo nevronskih omrežij</a:t>
            </a:r>
          </a:p>
        </p:txBody>
      </p:sp>
    </p:spTree>
    <p:extLst>
      <p:ext uri="{BB962C8B-B14F-4D97-AF65-F5344CB8AC3E}">
        <p14:creationId xmlns:p14="http://schemas.microsoft.com/office/powerpoint/2010/main" val="368472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a:xfrm>
            <a:off x="539552" y="468313"/>
            <a:ext cx="8153400" cy="592148"/>
          </a:xfrm>
        </p:spPr>
        <p:txBody>
          <a:bodyPr/>
          <a:lstStyle/>
          <a:p>
            <a:pPr eaLnBrk="1" hangingPunct="1"/>
            <a:r>
              <a:rPr lang="sl-SI" altLang="sl-SI" sz="3200" dirty="0"/>
              <a:t>FOTONAPETOSTNA (FN) TESTNA POLJA</a:t>
            </a:r>
          </a:p>
        </p:txBody>
      </p:sp>
      <p:sp>
        <p:nvSpPr>
          <p:cNvPr id="7172" name="Footer Placeholder 3"/>
          <p:cNvSpPr>
            <a:spLocks noGrp="1"/>
          </p:cNvSpPr>
          <p:nvPr>
            <p:ph type="ftr" sz="quarter" idx="11"/>
          </p:nvPr>
        </p:nvSpPr>
        <p:spPr bwMode="auto">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D5DF85-3424-49F9-8E4A-8546CF9AA93B}" type="slidenum">
              <a:rPr lang="en-US" altLang="sl-SI" sz="1600">
                <a:solidFill>
                  <a:srgbClr val="006A8E"/>
                </a:solidFill>
                <a:latin typeface="Calibri" panose="020F0502020204030204" pitchFamily="34" charset="0"/>
              </a:rPr>
              <a:pPr eaLnBrk="1" hangingPunct="1"/>
              <a:t>6</a:t>
            </a:fld>
            <a:endParaRPr lang="en-US" altLang="sl-SI" sz="1600">
              <a:solidFill>
                <a:srgbClr val="006A8E"/>
              </a:solidFill>
              <a:latin typeface="Calibri" panose="020F0502020204030204" pitchFamily="34" charset="0"/>
            </a:endParaRPr>
          </a:p>
        </p:txBody>
      </p:sp>
      <p:pic>
        <p:nvPicPr>
          <p:cNvPr id="9" name="Slika 8"/>
          <p:cNvPicPr/>
          <p:nvPr/>
        </p:nvPicPr>
        <p:blipFill rotWithShape="1">
          <a:blip r:embed="rId2" cstate="print">
            <a:extLst>
              <a:ext uri="{28A0092B-C50C-407E-A947-70E740481C1C}">
                <a14:useLocalDpi xmlns:a14="http://schemas.microsoft.com/office/drawing/2010/main" val="0"/>
              </a:ext>
            </a:extLst>
          </a:blip>
          <a:srcRect b="21652"/>
          <a:stretch/>
        </p:blipFill>
        <p:spPr bwMode="auto">
          <a:xfrm>
            <a:off x="683567" y="1052736"/>
            <a:ext cx="5046099" cy="3168352"/>
          </a:xfrm>
          <a:prstGeom prst="rect">
            <a:avLst/>
          </a:prstGeom>
          <a:ln>
            <a:noFill/>
          </a:ln>
          <a:extLst>
            <a:ext uri="{53640926-AAD7-44D8-BBD7-CCE9431645EC}">
              <a14:shadowObscured xmlns:a14="http://schemas.microsoft.com/office/drawing/2010/main"/>
            </a:ext>
          </a:extLst>
        </p:spPr>
      </p:pic>
      <p:sp>
        <p:nvSpPr>
          <p:cNvPr id="10" name="PoljeZBesedilom 9"/>
          <p:cNvSpPr txBox="1"/>
          <p:nvPr/>
        </p:nvSpPr>
        <p:spPr>
          <a:xfrm>
            <a:off x="5793936" y="4005064"/>
            <a:ext cx="2588209" cy="307777"/>
          </a:xfrm>
          <a:prstGeom prst="rect">
            <a:avLst/>
          </a:prstGeom>
          <a:noFill/>
        </p:spPr>
        <p:txBody>
          <a:bodyPr wrap="none" rtlCol="0">
            <a:spAutoFit/>
          </a:bodyPr>
          <a:lstStyle/>
          <a:p>
            <a:r>
              <a:rPr lang="sl-SI" sz="1400" dirty="0">
                <a:latin typeface="Calibri" panose="020F0502020204030204" pitchFamily="34" charset="0"/>
              </a:rPr>
              <a:t>Slika 1: Pogled na FN testna polja</a:t>
            </a:r>
          </a:p>
        </p:txBody>
      </p:sp>
      <p:sp>
        <p:nvSpPr>
          <p:cNvPr id="12" name="Pravokotnik 11"/>
          <p:cNvSpPr/>
          <p:nvPr/>
        </p:nvSpPr>
        <p:spPr>
          <a:xfrm>
            <a:off x="4939779" y="4391247"/>
            <a:ext cx="3672408" cy="1354217"/>
          </a:xfrm>
          <a:prstGeom prst="rect">
            <a:avLst/>
          </a:prstGeom>
        </p:spPr>
        <p:txBody>
          <a:bodyPr wrap="square">
            <a:spAutoFit/>
          </a:bodyPr>
          <a:lstStyle/>
          <a:p>
            <a:r>
              <a:rPr lang="sl-SI" sz="1600" b="1" dirty="0">
                <a:latin typeface="Calibri" panose="020F0502020204030204" pitchFamily="34" charset="0"/>
              </a:rPr>
              <a:t>Meritve za vsako FN testno polje:</a:t>
            </a:r>
            <a:endParaRPr lang="sl-SI" sz="1600" dirty="0">
              <a:latin typeface="Calibri" panose="020F0502020204030204" pitchFamily="34" charset="0"/>
            </a:endParaRPr>
          </a:p>
          <a:p>
            <a:pPr marL="285750" lvl="0" indent="-285750">
              <a:buFont typeface="Arial" panose="020B0604020202020204" pitchFamily="34" charset="0"/>
              <a:buChar char="•"/>
            </a:pPr>
            <a:r>
              <a:rPr lang="sl-SI" sz="1600" dirty="0">
                <a:latin typeface="Calibri" panose="020F0502020204030204" pitchFamily="34" charset="0"/>
              </a:rPr>
              <a:t>Trenutna moč</a:t>
            </a:r>
          </a:p>
          <a:p>
            <a:pPr marL="285750" lvl="0" indent="-285750">
              <a:buFont typeface="Arial" panose="020B0604020202020204" pitchFamily="34" charset="0"/>
              <a:buChar char="•"/>
            </a:pPr>
            <a:r>
              <a:rPr lang="sl-SI" sz="1600" dirty="0">
                <a:latin typeface="Calibri" panose="020F0502020204030204" pitchFamily="34" charset="0"/>
              </a:rPr>
              <a:t>Dnevna proizvedena energija</a:t>
            </a:r>
          </a:p>
          <a:p>
            <a:pPr marL="285750" lvl="0" indent="-285750">
              <a:buFont typeface="Arial" panose="020B0604020202020204" pitchFamily="34" charset="0"/>
              <a:buChar char="•"/>
            </a:pPr>
            <a:r>
              <a:rPr lang="sl-SI" sz="1600" dirty="0">
                <a:latin typeface="Calibri" panose="020F0502020204030204" pitchFamily="34" charset="0"/>
              </a:rPr>
              <a:t>Sončno obsevanje na ravnino FN polja</a:t>
            </a:r>
          </a:p>
          <a:p>
            <a:pPr marL="285750" lvl="0" indent="-285750">
              <a:buFont typeface="Arial" panose="020B0604020202020204" pitchFamily="34" charset="0"/>
              <a:buChar char="•"/>
            </a:pPr>
            <a:r>
              <a:rPr lang="sl-SI" sz="1600" dirty="0">
                <a:latin typeface="Calibri" panose="020F0502020204030204" pitchFamily="34" charset="0"/>
              </a:rPr>
              <a:t>Temperatura celic FN modulov</a:t>
            </a:r>
          </a:p>
        </p:txBody>
      </p:sp>
      <p:sp>
        <p:nvSpPr>
          <p:cNvPr id="13" name="Pravokotnik 12"/>
          <p:cNvSpPr/>
          <p:nvPr/>
        </p:nvSpPr>
        <p:spPr>
          <a:xfrm>
            <a:off x="611560" y="4365104"/>
            <a:ext cx="4104456" cy="1815882"/>
          </a:xfrm>
          <a:prstGeom prst="rect">
            <a:avLst/>
          </a:prstGeom>
        </p:spPr>
        <p:txBody>
          <a:bodyPr wrap="square">
            <a:spAutoFit/>
          </a:bodyPr>
          <a:lstStyle/>
          <a:p>
            <a:r>
              <a:rPr lang="sl-SI" sz="1600" b="1" dirty="0">
                <a:latin typeface="Calibri" panose="020F0502020204030204" pitchFamily="34" charset="0"/>
              </a:rPr>
              <a:t>Meritve </a:t>
            </a:r>
            <a:r>
              <a:rPr lang="sl-SI" sz="1600" b="1" dirty="0" err="1">
                <a:latin typeface="Calibri" panose="020F0502020204030204" pitchFamily="34" charset="0"/>
              </a:rPr>
              <a:t>okoljskih</a:t>
            </a:r>
            <a:r>
              <a:rPr lang="sl-SI" sz="1600" b="1" dirty="0">
                <a:latin typeface="Calibri" panose="020F0502020204030204" pitchFamily="34" charset="0"/>
              </a:rPr>
              <a:t> parametrov:</a:t>
            </a:r>
            <a:endParaRPr lang="sl-SI" sz="1600" dirty="0">
              <a:latin typeface="Calibri" panose="020F0502020204030204" pitchFamily="34" charset="0"/>
            </a:endParaRPr>
          </a:p>
          <a:p>
            <a:pPr marL="285750" lvl="0" indent="-285750">
              <a:buFont typeface="Arial" panose="020B0604020202020204" pitchFamily="34" charset="0"/>
              <a:buChar char="•"/>
            </a:pPr>
            <a:r>
              <a:rPr lang="sl-SI" sz="1600" dirty="0">
                <a:latin typeface="Calibri" panose="020F0502020204030204" pitchFamily="34" charset="0"/>
              </a:rPr>
              <a:t>Temperatura okolice</a:t>
            </a:r>
          </a:p>
          <a:p>
            <a:pPr marL="285750" lvl="0" indent="-285750">
              <a:buFont typeface="Arial" panose="020B0604020202020204" pitchFamily="34" charset="0"/>
              <a:buChar char="•"/>
            </a:pPr>
            <a:r>
              <a:rPr lang="sl-SI" sz="1600" dirty="0">
                <a:latin typeface="Calibri" panose="020F0502020204030204" pitchFamily="34" charset="0"/>
              </a:rPr>
              <a:t>Hitrost vetra</a:t>
            </a:r>
          </a:p>
          <a:p>
            <a:pPr marL="285750" lvl="0" indent="-285750">
              <a:buFont typeface="Arial" panose="020B0604020202020204" pitchFamily="34" charset="0"/>
              <a:buChar char="•"/>
            </a:pPr>
            <a:r>
              <a:rPr lang="sl-SI" sz="1600" dirty="0">
                <a:latin typeface="Calibri" panose="020F0502020204030204" pitchFamily="34" charset="0"/>
              </a:rPr>
              <a:t>Smer vetra </a:t>
            </a:r>
          </a:p>
          <a:p>
            <a:pPr marL="285750" lvl="0" indent="-285750">
              <a:buFont typeface="Arial" panose="020B0604020202020204" pitchFamily="34" charset="0"/>
              <a:buChar char="•"/>
            </a:pPr>
            <a:r>
              <a:rPr lang="sl-SI" sz="1600" dirty="0">
                <a:latin typeface="Calibri" panose="020F0502020204030204" pitchFamily="34" charset="0"/>
              </a:rPr>
              <a:t>Količina padavin</a:t>
            </a:r>
          </a:p>
          <a:p>
            <a:pPr marL="285750" lvl="0" indent="-285750">
              <a:buFont typeface="Arial" panose="020B0604020202020204" pitchFamily="34" charset="0"/>
              <a:buChar char="•"/>
            </a:pPr>
            <a:r>
              <a:rPr lang="sl-SI" sz="1600" dirty="0">
                <a:latin typeface="Calibri" panose="020F0502020204030204" pitchFamily="34" charset="0"/>
              </a:rPr>
              <a:t>Obsevanje na horizontalno ploskev</a:t>
            </a:r>
          </a:p>
          <a:p>
            <a:pPr marL="285750" lvl="0" indent="-285750">
              <a:buFont typeface="Arial" panose="020B0604020202020204" pitchFamily="34" charset="0"/>
              <a:buChar char="•"/>
            </a:pPr>
            <a:r>
              <a:rPr lang="sl-SI" sz="1600" dirty="0">
                <a:latin typeface="Calibri" panose="020F0502020204030204" pitchFamily="34" charset="0"/>
              </a:rPr>
              <a:t>Globalno obsevanje – </a:t>
            </a:r>
            <a:r>
              <a:rPr lang="sl-SI" sz="1600" dirty="0" err="1">
                <a:latin typeface="Calibri" panose="020F0502020204030204" pitchFamily="34" charset="0"/>
              </a:rPr>
              <a:t>piranometer</a:t>
            </a:r>
            <a:endParaRPr lang="sl-SI" sz="1600" dirty="0">
              <a:latin typeface="Calibri" panose="020F0502020204030204" pitchFamily="34" charset="0"/>
            </a:endParaRPr>
          </a:p>
        </p:txBody>
      </p:sp>
    </p:spTree>
    <p:extLst>
      <p:ext uri="{BB962C8B-B14F-4D97-AF65-F5344CB8AC3E}">
        <p14:creationId xmlns:p14="http://schemas.microsoft.com/office/powerpoint/2010/main" val="153334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p:cNvSpPr>
            <a:spLocks noGrp="1"/>
          </p:cNvSpPr>
          <p:nvPr>
            <p:ph type="title"/>
          </p:nvPr>
        </p:nvSpPr>
        <p:spPr/>
        <p:txBody>
          <a:bodyPr/>
          <a:lstStyle/>
          <a:p>
            <a:pPr eaLnBrk="1" hangingPunct="1"/>
            <a:r>
              <a:rPr lang="sl-SI" altLang="sl-SI" sz="2800" dirty="0"/>
              <a:t>NAPOVEDANA MOČ SONČNE ELEKTRARNE GLEDE NA OKOLJSKE PARAMETRE</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7</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1844824"/>
            <a:ext cx="7927032" cy="3970318"/>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Obratovalni pogoji sončne elektrarne se tekom daljšega obratovanja spreminjajo</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Vzroki za to so lahko staranje celic fotonapetostnih modulov, trdovratnejša umazanija na njih, okvare na električnih napeljavah ali drugih elementih, spremembe na razsmernikih, itn. </a:t>
            </a:r>
          </a:p>
          <a:p>
            <a:pPr algn="just"/>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Naprednejši nadzorni sistemi vključujejo tudi senzor direktnega obsevanja na ravnino modulov, na podlagi katerega se izvede primerjava med </a:t>
            </a:r>
            <a:r>
              <a:rPr lang="sl-SI" b="1" dirty="0">
                <a:latin typeface="Calibri" panose="020F0502020204030204" pitchFamily="34" charset="0"/>
              </a:rPr>
              <a:t>trenutno močjo</a:t>
            </a:r>
            <a:r>
              <a:rPr lang="sl-SI" dirty="0">
                <a:latin typeface="Calibri" panose="020F0502020204030204" pitchFamily="34" charset="0"/>
              </a:rPr>
              <a:t>, odčitano iz razsmernika ter </a:t>
            </a:r>
            <a:r>
              <a:rPr lang="sl-SI" b="1" dirty="0">
                <a:latin typeface="Calibri" panose="020F0502020204030204" pitchFamily="34" charset="0"/>
              </a:rPr>
              <a:t>napovedano močjo</a:t>
            </a:r>
            <a:r>
              <a:rPr lang="sl-SI" dirty="0">
                <a:latin typeface="Calibri" panose="020F0502020204030204" pitchFamily="34" charset="0"/>
              </a:rPr>
              <a:t>, izračunano na podlagi obsevanja in temperature celice</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Osnova za analizo delovanja nadzornega sistema bodo realno izmerjeni obratovalni parametri za FN testna polja z različnimi nakloni</a:t>
            </a:r>
          </a:p>
          <a:p>
            <a:pPr algn="just"/>
            <a:endParaRPr lang="sl-SI" dirty="0">
              <a:latin typeface="Calibri" panose="020F0502020204030204" pitchFamily="34" charset="0"/>
            </a:endParaRPr>
          </a:p>
        </p:txBody>
      </p:sp>
    </p:spTree>
    <p:extLst>
      <p:ext uri="{BB962C8B-B14F-4D97-AF65-F5344CB8AC3E}">
        <p14:creationId xmlns:p14="http://schemas.microsoft.com/office/powerpoint/2010/main" val="3621615688"/>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p:cNvSpPr>
            <a:spLocks noGrp="1"/>
          </p:cNvSpPr>
          <p:nvPr>
            <p:ph type="title"/>
          </p:nvPr>
        </p:nvSpPr>
        <p:spPr/>
        <p:txBody>
          <a:bodyPr/>
          <a:lstStyle/>
          <a:p>
            <a:pPr eaLnBrk="1" hangingPunct="1"/>
            <a:r>
              <a:rPr lang="sl-SI" altLang="sl-SI" sz="2800" dirty="0"/>
              <a:t>NAPOVEDANA MOČ SONČNE ELEKTRARNE GLEDE NA OKOLJSKE PARAMETRE</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8</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1556792"/>
            <a:ext cx="7927032" cy="400110"/>
          </a:xfrm>
          <a:prstGeom prst="rect">
            <a:avLst/>
          </a:prstGeom>
          <a:noFill/>
        </p:spPr>
        <p:txBody>
          <a:bodyPr wrap="square" rtlCol="0">
            <a:spAutoFit/>
          </a:bodyPr>
          <a:lstStyle/>
          <a:p>
            <a:pPr algn="just"/>
            <a:r>
              <a:rPr lang="sl-SI" sz="2000" b="1" dirty="0">
                <a:latin typeface="Calibri" panose="020F0502020204030204" pitchFamily="34" charset="0"/>
              </a:rPr>
              <a:t>ANALITIČNI IZRAČUN NAPOVEDANE MOČI FN POLJA </a:t>
            </a:r>
          </a:p>
        </p:txBody>
      </p:sp>
      <p:sp>
        <p:nvSpPr>
          <p:cNvPr id="9" name="PoljeZBesedilom 8"/>
          <p:cNvSpPr txBox="1"/>
          <p:nvPr/>
        </p:nvSpPr>
        <p:spPr>
          <a:xfrm>
            <a:off x="533400" y="2103279"/>
            <a:ext cx="7927032" cy="1477328"/>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Na podlagi parametrov modulov, vrednosti obsevanja in temperature celice, lahko izračunamo trenutno napovedano moč elektrarne</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Za izračun z izmerjeno temperaturo uporabimo prvi izraz, z izračunano temperaturo pa drugi:</a:t>
            </a:r>
          </a:p>
        </p:txBody>
      </p:sp>
      <mc:AlternateContent xmlns:mc="http://schemas.openxmlformats.org/markup-compatibility/2006" xmlns:a14="http://schemas.microsoft.com/office/drawing/2010/main">
        <mc:Choice Requires="a14">
          <p:sp>
            <p:nvSpPr>
              <p:cNvPr id="5" name="PoljeZBesedilom 4"/>
              <p:cNvSpPr txBox="1"/>
              <p:nvPr/>
            </p:nvSpPr>
            <p:spPr>
              <a:xfrm>
                <a:off x="4727426" y="3897630"/>
                <a:ext cx="3959374" cy="2123658"/>
              </a:xfrm>
              <a:prstGeom prst="rect">
                <a:avLst/>
              </a:prstGeom>
              <a:noFill/>
            </p:spPr>
            <p:txBody>
              <a:bodyPr wrap="square" rtlCol="0">
                <a:spAutoFit/>
              </a:bodyPr>
              <a:lstStyle/>
              <a:p>
                <a:r>
                  <a:rPr lang="sl-SI" sz="1200" i="1" dirty="0" err="1">
                    <a:latin typeface="Calibri" panose="020F0502020204030204" pitchFamily="34" charset="0"/>
                  </a:rPr>
                  <a:t>P</a:t>
                </a:r>
                <a:r>
                  <a:rPr lang="sl-SI" sz="1200" baseline="-25000" dirty="0" err="1">
                    <a:latin typeface="Calibri" panose="020F0502020204030204" pitchFamily="34" charset="0"/>
                  </a:rPr>
                  <a:t>imT</a:t>
                </a:r>
                <a:r>
                  <a:rPr lang="sl-SI" sz="1200" dirty="0">
                    <a:latin typeface="Calibri" panose="020F0502020204030204" pitchFamily="34" charset="0"/>
                  </a:rPr>
                  <a:t>	izračunana trenutna moč elektrarne 	na osnovi izmerjene temperature celice [kW]</a:t>
                </a:r>
              </a:p>
              <a:p>
                <a:r>
                  <a:rPr lang="sl-SI" sz="1200" i="1" dirty="0" err="1">
                    <a:latin typeface="Calibri" panose="020F0502020204030204" pitchFamily="34" charset="0"/>
                  </a:rPr>
                  <a:t>P</a:t>
                </a:r>
                <a:r>
                  <a:rPr lang="sl-SI" sz="1200" baseline="-25000" dirty="0" err="1">
                    <a:latin typeface="Calibri" panose="020F0502020204030204" pitchFamily="34" charset="0"/>
                  </a:rPr>
                  <a:t>iiT</a:t>
                </a:r>
                <a:r>
                  <a:rPr lang="sl-SI" sz="1200" dirty="0">
                    <a:latin typeface="Calibri" panose="020F0502020204030204" pitchFamily="34" charset="0"/>
                  </a:rPr>
                  <a:t>	izračunana trenutna moč elektrarne na 	osnovi izračunane temperature celice [kW]</a:t>
                </a:r>
              </a:p>
              <a:p>
                <a:r>
                  <a:rPr lang="sl-SI" sz="1200" i="1" dirty="0">
                    <a:latin typeface="Calibri" panose="020F0502020204030204" pitchFamily="34" charset="0"/>
                  </a:rPr>
                  <a:t>G</a:t>
                </a:r>
                <a:r>
                  <a:rPr lang="sl-SI" sz="1200" baseline="-25000" dirty="0">
                    <a:latin typeface="Calibri" panose="020F0502020204030204" pitchFamily="34" charset="0"/>
                  </a:rPr>
                  <a:t>a</a:t>
                </a:r>
                <a:r>
                  <a:rPr lang="sl-SI" sz="1200" dirty="0">
                    <a:latin typeface="Calibri" panose="020F0502020204030204" pitchFamily="34" charset="0"/>
                  </a:rPr>
                  <a:t>	trenutno obsevanje [W/m</a:t>
                </a:r>
                <a:r>
                  <a:rPr lang="sl-SI" sz="1200" baseline="30000" dirty="0">
                    <a:latin typeface="Calibri" panose="020F0502020204030204" pitchFamily="34" charset="0"/>
                  </a:rPr>
                  <a:t>2</a:t>
                </a:r>
                <a:r>
                  <a:rPr lang="sl-SI" sz="1200" dirty="0">
                    <a:latin typeface="Calibri" panose="020F0502020204030204" pitchFamily="34" charset="0"/>
                  </a:rPr>
                  <a:t>]</a:t>
                </a:r>
              </a:p>
              <a:p>
                <a:r>
                  <a:rPr lang="sl-SI" sz="1200" i="1" dirty="0" err="1">
                    <a:latin typeface="Calibri" panose="020F0502020204030204" pitchFamily="34" charset="0"/>
                  </a:rPr>
                  <a:t>P</a:t>
                </a:r>
                <a:r>
                  <a:rPr lang="sl-SI" sz="1200" baseline="-25000" dirty="0" err="1">
                    <a:latin typeface="Calibri" panose="020F0502020204030204" pitchFamily="34" charset="0"/>
                  </a:rPr>
                  <a:t>inst</a:t>
                </a:r>
                <a:r>
                  <a:rPr lang="sl-SI" sz="1200" dirty="0">
                    <a:latin typeface="Calibri" panose="020F0502020204030204" pitchFamily="34" charset="0"/>
                  </a:rPr>
                  <a:t>	inštalirana moč elektrarne [kW]</a:t>
                </a:r>
              </a:p>
              <a:p>
                <a14:m>
                  <m:oMath xmlns:m="http://schemas.openxmlformats.org/officeDocument/2006/math">
                    <m:r>
                      <a:rPr lang="sl-SI" sz="1200" i="1">
                        <a:latin typeface="Cambria Math" panose="02040503050406030204" pitchFamily="18" charset="0"/>
                      </a:rPr>
                      <m:t>𝛾</m:t>
                    </m:r>
                  </m:oMath>
                </a14:m>
                <a:r>
                  <a:rPr lang="sl-SI" sz="1200" dirty="0">
                    <a:latin typeface="Calibri" panose="020F0502020204030204" pitchFamily="34" charset="0"/>
                  </a:rPr>
                  <a:t>	temperaturni koeficient moči [1/°C]</a:t>
                </a:r>
              </a:p>
              <a:p>
                <a:r>
                  <a:rPr lang="sl-SI" sz="1200" i="1" dirty="0" err="1">
                    <a:latin typeface="Calibri" panose="020F0502020204030204" pitchFamily="34" charset="0"/>
                  </a:rPr>
                  <a:t>T</a:t>
                </a:r>
                <a:r>
                  <a:rPr lang="sl-SI" sz="1200" baseline="-25000" dirty="0" err="1">
                    <a:latin typeface="Calibri" panose="020F0502020204030204" pitchFamily="34" charset="0"/>
                  </a:rPr>
                  <a:t>mT</a:t>
                </a:r>
                <a:r>
                  <a:rPr lang="sl-SI" sz="1200" dirty="0">
                    <a:latin typeface="Calibri" panose="020F0502020204030204" pitchFamily="34" charset="0"/>
                  </a:rPr>
                  <a:t>	izmerjena temperatura modula oz. celice [°C]</a:t>
                </a:r>
              </a:p>
              <a:p>
                <a:r>
                  <a:rPr lang="sl-SI" sz="1200" i="1" dirty="0" err="1">
                    <a:latin typeface="Calibri" panose="020F0502020204030204" pitchFamily="34" charset="0"/>
                  </a:rPr>
                  <a:t>T</a:t>
                </a:r>
                <a:r>
                  <a:rPr lang="sl-SI" sz="1200" baseline="-25000" dirty="0" err="1">
                    <a:latin typeface="Calibri" panose="020F0502020204030204" pitchFamily="34" charset="0"/>
                  </a:rPr>
                  <a:t>iT</a:t>
                </a:r>
                <a:r>
                  <a:rPr lang="sl-SI" sz="1200" dirty="0">
                    <a:latin typeface="Calibri" panose="020F0502020204030204" pitchFamily="34" charset="0"/>
                  </a:rPr>
                  <a:t>	izračunana temperatura modula oz. 	celice [°C]</a:t>
                </a:r>
              </a:p>
              <a:p>
                <a:r>
                  <a:rPr lang="sl-SI" sz="1200" i="1" dirty="0">
                    <a:latin typeface="Calibri" panose="020F0502020204030204" pitchFamily="34" charset="0"/>
                  </a:rPr>
                  <a:t>T</a:t>
                </a:r>
                <a:r>
                  <a:rPr lang="sl-SI" sz="1200" baseline="-25000" dirty="0">
                    <a:latin typeface="Calibri" panose="020F0502020204030204" pitchFamily="34" charset="0"/>
                  </a:rPr>
                  <a:t>STC</a:t>
                </a:r>
                <a:r>
                  <a:rPr lang="sl-SI" sz="1200" dirty="0">
                    <a:latin typeface="Calibri" panose="020F0502020204030204" pitchFamily="34" charset="0"/>
                  </a:rPr>
                  <a:t>	temperatura modula oz. celice pri STC [°C]</a:t>
                </a:r>
              </a:p>
            </p:txBody>
          </p:sp>
        </mc:Choice>
        <mc:Fallback xmlns="">
          <p:sp>
            <p:nvSpPr>
              <p:cNvPr id="5" name="PoljeZBesedilom 4"/>
              <p:cNvSpPr txBox="1">
                <a:spLocks noRot="1" noChangeAspect="1" noMove="1" noResize="1" noEditPoints="1" noAdjustHandles="1" noChangeArrowheads="1" noChangeShapeType="1" noTextEdit="1"/>
              </p:cNvSpPr>
              <p:nvPr/>
            </p:nvSpPr>
            <p:spPr>
              <a:xfrm>
                <a:off x="4727426" y="3897630"/>
                <a:ext cx="3959374" cy="2123658"/>
              </a:xfrm>
              <a:prstGeom prst="rect">
                <a:avLst/>
              </a:prstGeom>
              <a:blipFill rotWithShape="0">
                <a:blip r:embed="rId2"/>
                <a:stretch>
                  <a:fillRect b="-1433"/>
                </a:stretch>
              </a:blipFill>
            </p:spPr>
            <p:txBody>
              <a:bodyPr/>
              <a:lstStyle/>
              <a:p>
                <a:r>
                  <a:rPr lang="sl-SI">
                    <a:noFill/>
                  </a:rPr>
                  <a:t> </a:t>
                </a:r>
              </a:p>
            </p:txBody>
          </p:sp>
        </mc:Fallback>
      </mc:AlternateContent>
      <p:pic>
        <p:nvPicPr>
          <p:cNvPr id="7" name="Slika 6"/>
          <p:cNvPicPr>
            <a:picLocks noChangeAspect="1"/>
          </p:cNvPicPr>
          <p:nvPr/>
        </p:nvPicPr>
        <p:blipFill>
          <a:blip r:embed="rId3"/>
          <a:stretch>
            <a:fillRect/>
          </a:stretch>
        </p:blipFill>
        <p:spPr>
          <a:xfrm>
            <a:off x="478576" y="4005064"/>
            <a:ext cx="3877400" cy="1911680"/>
          </a:xfrm>
          <a:prstGeom prst="rect">
            <a:avLst/>
          </a:prstGeom>
        </p:spPr>
      </p:pic>
    </p:spTree>
    <p:extLst>
      <p:ext uri="{BB962C8B-B14F-4D97-AF65-F5344CB8AC3E}">
        <p14:creationId xmlns:p14="http://schemas.microsoft.com/office/powerpoint/2010/main" val="2975487752"/>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p:cNvSpPr>
            <a:spLocks noGrp="1"/>
          </p:cNvSpPr>
          <p:nvPr>
            <p:ph type="title"/>
          </p:nvPr>
        </p:nvSpPr>
        <p:spPr/>
        <p:txBody>
          <a:bodyPr/>
          <a:lstStyle/>
          <a:p>
            <a:pPr eaLnBrk="1" hangingPunct="1"/>
            <a:r>
              <a:rPr lang="sl-SI" altLang="sl-SI" sz="2800" dirty="0"/>
              <a:t>NAPOVEDANA MOČ SONČNE ELEKTRARNE GLEDE NA OKOLJSKE PARAMETRE</a:t>
            </a:r>
          </a:p>
        </p:txBody>
      </p:sp>
      <p:sp>
        <p:nvSpPr>
          <p:cNvPr id="7173" name="Slide Number Placeholder 4"/>
          <p:cNvSpPr>
            <a:spLocks noGrp="1"/>
          </p:cNvSpPr>
          <p:nvPr>
            <p:ph type="sldNum" sz="quarter" idx="10"/>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D68CCF-5A7C-40BF-BB93-BCBF4DA14261}" type="slidenum">
              <a:rPr lang="en-US" altLang="sl-SI" sz="1600">
                <a:solidFill>
                  <a:srgbClr val="006A8E"/>
                </a:solidFill>
                <a:latin typeface="Calibri" panose="020F0502020204030204" pitchFamily="34" charset="0"/>
              </a:rPr>
              <a:pPr eaLnBrk="1" hangingPunct="1"/>
              <a:t>9</a:t>
            </a:fld>
            <a:endParaRPr lang="en-US" altLang="sl-SI" sz="1600" dirty="0">
              <a:solidFill>
                <a:srgbClr val="006A8E"/>
              </a:solidFill>
              <a:latin typeface="Calibri" panose="020F0502020204030204" pitchFamily="34" charset="0"/>
            </a:endParaRPr>
          </a:p>
        </p:txBody>
      </p:sp>
      <p:sp>
        <p:nvSpPr>
          <p:cNvPr id="10" name="Footer Placeholder 3"/>
          <p:cNvSpPr>
            <a:spLocks noGrp="1"/>
          </p:cNvSpPr>
          <p:nvPr>
            <p:ph type="ftr" sz="quarter" idx="11"/>
          </p:nvPr>
        </p:nvSpPr>
        <p:spPr bwMode="auto">
          <a:xfrm>
            <a:off x="0" y="0"/>
            <a:ext cx="6804025" cy="468313"/>
          </a:xfrm>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sl-SI" altLang="sl-SI" sz="1200" dirty="0">
                <a:solidFill>
                  <a:schemeClr val="bg1"/>
                </a:solidFill>
              </a:rPr>
              <a:t>ALGORITEM ZA IZRAČUN NAPOVEDI TRENUTNE MOČI SONČNE ELEKTRARNE S POMOČJO NEVRONSKIH OMREŽIJ</a:t>
            </a:r>
            <a:endParaRPr lang="en-US" sz="1200" dirty="0">
              <a:solidFill>
                <a:schemeClr val="bg1"/>
              </a:solidFill>
              <a:latin typeface="Calibri" pitchFamily="34" charset="0"/>
            </a:endParaRPr>
          </a:p>
        </p:txBody>
      </p:sp>
      <p:sp>
        <p:nvSpPr>
          <p:cNvPr id="2" name="PoljeZBesedilom 1"/>
          <p:cNvSpPr txBox="1"/>
          <p:nvPr/>
        </p:nvSpPr>
        <p:spPr>
          <a:xfrm>
            <a:off x="533400" y="1556792"/>
            <a:ext cx="7927032" cy="400110"/>
          </a:xfrm>
          <a:prstGeom prst="rect">
            <a:avLst/>
          </a:prstGeom>
          <a:noFill/>
        </p:spPr>
        <p:txBody>
          <a:bodyPr wrap="square" rtlCol="0">
            <a:spAutoFit/>
          </a:bodyPr>
          <a:lstStyle/>
          <a:p>
            <a:pPr algn="just"/>
            <a:r>
              <a:rPr lang="sl-SI" sz="2000" b="1" dirty="0">
                <a:latin typeface="Calibri" panose="020F0502020204030204" pitchFamily="34" charset="0"/>
              </a:rPr>
              <a:t>IZRAČUN NAPOVEDANE MOČI S POMOČJO NEVRONSKEGA OMREŽJA </a:t>
            </a:r>
          </a:p>
        </p:txBody>
      </p:sp>
      <p:sp>
        <p:nvSpPr>
          <p:cNvPr id="9" name="PoljeZBesedilom 8"/>
          <p:cNvSpPr txBox="1"/>
          <p:nvPr/>
        </p:nvSpPr>
        <p:spPr>
          <a:xfrm>
            <a:off x="533400" y="2276872"/>
            <a:ext cx="7927032" cy="3416320"/>
          </a:xfrm>
          <a:prstGeom prst="rect">
            <a:avLst/>
          </a:prstGeom>
          <a:noFill/>
        </p:spPr>
        <p:txBody>
          <a:bodyPr wrap="square" rtlCol="0">
            <a:spAutoFit/>
          </a:bodyPr>
          <a:lstStyle/>
          <a:p>
            <a:pPr marL="285750" indent="-285750" algn="just">
              <a:buFont typeface="Arial" panose="020B0604020202020204" pitchFamily="34" charset="0"/>
              <a:buChar char="•"/>
            </a:pPr>
            <a:r>
              <a:rPr lang="sl-SI" dirty="0">
                <a:latin typeface="Calibri" panose="020F0502020204030204" pitchFamily="34" charset="0"/>
              </a:rPr>
              <a:t>Metoda računanja pričakovane moči, oziroma napoved moči na podlagi sončnega obsevanja in temperature celice ne daje dovolj dobrega rezultata za različne konfiguracije sončnih elektrarn in skozi celo leto, ne glede na to, ali smo temperaturo celice merili ali izračunali.</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V kolikor imamo na voljo dovolj veliko bazo izmerjenih vrednosti obratovalnih parametrov sončnih elektrarn, lahko algoritem za izračun napovedane moči izvedemo s pomočjo </a:t>
            </a:r>
            <a:r>
              <a:rPr lang="sl-SI" b="1" dirty="0">
                <a:latin typeface="Calibri" panose="020F0502020204030204" pitchFamily="34" charset="0"/>
              </a:rPr>
              <a:t>umetnega nevronskega omrežja</a:t>
            </a:r>
          </a:p>
          <a:p>
            <a:pPr marL="285750" indent="-285750" algn="just">
              <a:buFont typeface="Arial" panose="020B0604020202020204" pitchFamily="34" charset="0"/>
              <a:buChar char="•"/>
            </a:pPr>
            <a:endParaRPr lang="sl-SI" dirty="0">
              <a:latin typeface="Calibri" panose="020F0502020204030204" pitchFamily="34" charset="0"/>
            </a:endParaRPr>
          </a:p>
          <a:p>
            <a:pPr marL="285750" indent="-285750" algn="just">
              <a:buFont typeface="Arial" panose="020B0604020202020204" pitchFamily="34" charset="0"/>
              <a:buChar char="•"/>
            </a:pPr>
            <a:r>
              <a:rPr lang="sl-SI" dirty="0">
                <a:latin typeface="Calibri" panose="020F0502020204030204" pitchFamily="34" charset="0"/>
              </a:rPr>
              <a:t>Osnove delovanja umetnih nevronskih omrežij izhajajo iz modela aktivnosti človeških možganov. Človekova obdelava informacij poteka preko vzbujanj med nevroni.</a:t>
            </a:r>
          </a:p>
        </p:txBody>
      </p:sp>
    </p:spTree>
    <p:extLst>
      <p:ext uri="{BB962C8B-B14F-4D97-AF65-F5344CB8AC3E}">
        <p14:creationId xmlns:p14="http://schemas.microsoft.com/office/powerpoint/2010/main" val="3778691060"/>
      </p:ext>
    </p:extLst>
  </p:cSld>
  <p:clrMapOvr>
    <a:masterClrMapping/>
  </p:clrMapOvr>
  <p:transition spd="slow">
    <p:fade/>
  </p:transition>
</p:sld>
</file>

<file path=ppt/theme/theme1.xml><?xml version="1.0" encoding="utf-8"?>
<a:theme xmlns:a="http://schemas.openxmlformats.org/drawingml/2006/main" name="UM.SI">
  <a:themeElements>
    <a:clrScheme name="F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G">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FG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G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G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LongProperties xmlns="http://schemas.microsoft.com/office/2006/metadata/long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kument" ma:contentTypeID="0x0101003FF2E6FB299C0E43BB4D7A395762AA5A" ma:contentTypeVersion="1" ma:contentTypeDescription="Ustvari nov dokument." ma:contentTypeScope="" ma:versionID="5598c905d0afef617b243e7f590b3a1f">
  <xsd:schema xmlns:xsd="http://www.w3.org/2001/XMLSchema" xmlns:xs="http://www.w3.org/2001/XMLSchema" xmlns:p="http://schemas.microsoft.com/office/2006/metadata/properties" xmlns:ns1="http://schemas.microsoft.com/sharepoint/v3" xmlns:ns2="c414fd7f-21c6-4d94-90e3-68400e5795fc" targetNamespace="http://schemas.microsoft.com/office/2006/metadata/properties" ma:root="true" ma:fieldsID="988354801c0f265fa3c5dd21ba8ddade" ns1:_="" ns2:_="">
    <xsd:import namespace="http://schemas.microsoft.com/sharepoint/v3"/>
    <xsd:import namespace="c414fd7f-21c6-4d94-90e3-68400e5795fc"/>
    <xsd:element name="properties">
      <xsd:complexType>
        <xsd:sequence>
          <xsd:element name="documentManagement">
            <xsd:complexType>
              <xsd:all>
                <xsd:element ref="ns2:_dlc_DocId" minOccurs="0"/>
                <xsd:element ref="ns2:_dlc_DocIdUrl" minOccurs="0"/>
                <xsd:element ref="ns2:_dlc_DocIdPersist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1" nillable="true" ma:displayName="Razporejanje začetnega datuma" ma:description="" ma:hidden="true" ma:internalName="PublishingStartDate">
      <xsd:simpleType>
        <xsd:restriction base="dms:Unknown"/>
      </xsd:simpleType>
    </xsd:element>
    <xsd:element name="PublishingExpirationDate" ma:index="12" nillable="true" ma:displayName="Razporejanje končnega datuma"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414fd7f-21c6-4d94-90e3-68400e5795fc" elementFormDefault="qualified">
    <xsd:import namespace="http://schemas.microsoft.com/office/2006/documentManagement/types"/>
    <xsd:import namespace="http://schemas.microsoft.com/office/infopath/2007/PartnerControls"/>
    <xsd:element name="_dlc_DocId" ma:index="8" nillable="true" ma:displayName="Vrednost ID-ja dokumenta" ma:description="Vrednost ID-ja dokumenta, dodeljenega temu elementu." ma:internalName="_dlc_DocId" ma:readOnly="true">
      <xsd:simpleType>
        <xsd:restriction base="dms:Text"/>
      </xsd:simpleType>
    </xsd:element>
    <xsd:element name="_dlc_DocIdUrl" ma:index="9" nillable="true" ma:displayName="ID dokumenta" ma:description="Trajna povezava do tega dokumenta."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B8ACA53F-76B2-4BE7-9AD7-9BC02E8414D5}">
  <ds:schemaRefs>
    <ds:schemaRef ds:uri="http://schemas.microsoft.com/office/2006/metadata/longProperties"/>
  </ds:schemaRefs>
</ds:datastoreItem>
</file>

<file path=customXml/itemProps2.xml><?xml version="1.0" encoding="utf-8"?>
<ds:datastoreItem xmlns:ds="http://schemas.openxmlformats.org/officeDocument/2006/customXml" ds:itemID="{6953C9BE-D332-49EF-A10A-160F9A496AAF}">
  <ds:schemaRefs>
    <ds:schemaRef ds:uri="http://schemas.microsoft.com/sharepoint/events"/>
  </ds:schemaRefs>
</ds:datastoreItem>
</file>

<file path=customXml/itemProps3.xml><?xml version="1.0" encoding="utf-8"?>
<ds:datastoreItem xmlns:ds="http://schemas.openxmlformats.org/officeDocument/2006/customXml" ds:itemID="{483A962D-DBDE-4A25-948D-F85A619785FC}">
  <ds:schemaRefs>
    <ds:schemaRef ds:uri="http://schemas.microsoft.com/sharepoint/v3/contenttype/forms"/>
  </ds:schemaRefs>
</ds:datastoreItem>
</file>

<file path=customXml/itemProps4.xml><?xml version="1.0" encoding="utf-8"?>
<ds:datastoreItem xmlns:ds="http://schemas.openxmlformats.org/officeDocument/2006/customXml" ds:itemID="{5C9134B5-1028-45A0-98F5-C177F3A514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414fd7f-21c6-4d94-90e3-68400e5795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C847F8AF-269F-4EF6-A2F1-7B64DD32BA50}">
  <ds:schemaRefs>
    <ds:schemaRef ds:uri="http://schemas.microsoft.com/office/2006/documentManagement/types"/>
    <ds:schemaRef ds:uri="c414fd7f-21c6-4d94-90e3-68400e5795fc"/>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5522</TotalTime>
  <Words>1252</Words>
  <Application>Microsoft Office PowerPoint</Application>
  <PresentationFormat>Diaprojekcija na zaslonu (4:3)</PresentationFormat>
  <Paragraphs>184</Paragraphs>
  <Slides>16</Slides>
  <Notes>0</Notes>
  <HiddenSlides>0</HiddenSlides>
  <MMClips>0</MMClips>
  <ScaleCrop>false</ScaleCrop>
  <HeadingPairs>
    <vt:vector size="6" baseType="variant">
      <vt:variant>
        <vt:lpstr>Uporabljene pisave</vt:lpstr>
      </vt:variant>
      <vt:variant>
        <vt:i4>6</vt:i4>
      </vt:variant>
      <vt:variant>
        <vt:lpstr>Tema</vt:lpstr>
      </vt:variant>
      <vt:variant>
        <vt:i4>1</vt:i4>
      </vt:variant>
      <vt:variant>
        <vt:lpstr>Naslovi diapozitivov</vt:lpstr>
      </vt:variant>
      <vt:variant>
        <vt:i4>16</vt:i4>
      </vt:variant>
    </vt:vector>
  </HeadingPairs>
  <TitlesOfParts>
    <vt:vector size="23" baseType="lpstr">
      <vt:lpstr>Arial</vt:lpstr>
      <vt:lpstr>Calibri</vt:lpstr>
      <vt:lpstr>Cambria Math</vt:lpstr>
      <vt:lpstr>Courier New</vt:lpstr>
      <vt:lpstr>Tahoma</vt:lpstr>
      <vt:lpstr>Wingdings</vt:lpstr>
      <vt:lpstr>UM.SI</vt:lpstr>
      <vt:lpstr>ALGORITEM ZA IZRAČUN NAPOVEDI TRENUTNE MOČI SONČNE ELEKTRARNE S POMOČJO NEVRONSKIH OMREŽIJ</vt:lpstr>
      <vt:lpstr>VSEBINA</vt:lpstr>
      <vt:lpstr>UVOD</vt:lpstr>
      <vt:lpstr>OBRATOVANJE SONČNIH ELEKTRARN</vt:lpstr>
      <vt:lpstr>REŠITEV</vt:lpstr>
      <vt:lpstr>FOTONAPETOSTNA (FN) TESTNA POLJA</vt:lpstr>
      <vt:lpstr>NAPOVEDANA MOČ SONČNE ELEKTRARNE GLEDE NA OKOLJSKE PARAMETRE</vt:lpstr>
      <vt:lpstr>NAPOVEDANA MOČ SONČNE ELEKTRARNE GLEDE NA OKOLJSKE PARAMETRE</vt:lpstr>
      <vt:lpstr>NAPOVEDANA MOČ SONČNE ELEKTRARNE GLEDE NA OKOLJSKE PARAMETRE</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 1</dc:title>
  <dc:creator>Tina</dc:creator>
  <cp:lastModifiedBy>Miha Skornsek</cp:lastModifiedBy>
  <cp:revision>258</cp:revision>
  <dcterms:created xsi:type="dcterms:W3CDTF">2009-04-07T08:45:27Z</dcterms:created>
  <dcterms:modified xsi:type="dcterms:W3CDTF">2017-05-04T19:36:20Z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K67AKCNZ6W6Y-280-9</vt:lpwstr>
  </property>
  <property fmtid="{D5CDD505-2E9C-101B-9397-08002B2CF9AE}" pid="3" name="_dlc_DocIdItemGuid">
    <vt:lpwstr>e8ebe43a-8e84-4628-9fca-7966df3f0774</vt:lpwstr>
  </property>
  <property fmtid="{D5CDD505-2E9C-101B-9397-08002B2CF9AE}" pid="4" name="_dlc_DocIdUrl">
    <vt:lpwstr>http://www.um.si/CGP/FERI/_layouts/DocIdRedir.aspx?ID=K67AKCNZ6W6Y-280-9, K67AKCNZ6W6Y-280-9</vt:lpwstr>
  </property>
</Properties>
</file>