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76" r:id="rId5"/>
    <p:sldId id="258" r:id="rId6"/>
    <p:sldId id="264" r:id="rId7"/>
    <p:sldId id="267" r:id="rId8"/>
    <p:sldId id="268" r:id="rId9"/>
    <p:sldId id="269" r:id="rId10"/>
    <p:sldId id="270" r:id="rId11"/>
    <p:sldId id="271" r:id="rId12"/>
    <p:sldId id="273" r:id="rId13"/>
    <p:sldId id="272" r:id="rId14"/>
    <p:sldId id="259" r:id="rId15"/>
    <p:sldId id="260" r:id="rId16"/>
    <p:sldId id="261" r:id="rId17"/>
    <p:sldId id="274" r:id="rId18"/>
    <p:sldId id="275" r:id="rId19"/>
  </p:sldIdLst>
  <p:sldSz cx="9144000" cy="6858000" type="screen4x3"/>
  <p:notesSz cx="6735763" cy="98663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C0780-3C76-407F-B239-E027B782C1C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709190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9A467-80EA-4986-810F-6495A8F0D18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75508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9A467-80EA-4986-810F-6495A8F0D182}" type="slidenum">
              <a:rPr lang="it-IT" smtClean="0"/>
              <a:pPr/>
              <a:t>1</a:t>
            </a:fld>
            <a:endParaRPr lang="it-IT" dirty="0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43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9A467-80EA-4986-810F-6495A8F0D182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120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9A467-80EA-4986-810F-6495A8F0D182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9832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5302-E14F-490D-BA72-515F97D71A0C}" type="datetimeFigureOut">
              <a:rPr lang="it-IT" smtClean="0"/>
              <a:pPr/>
              <a:t>14/05/2014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152C-85DE-41F9-BD45-6D6BF1E5317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 della presen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388424" y="6492875"/>
            <a:ext cx="62143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Uredite slog naslova matrice</a:t>
            </a:r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GB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B3951-DCA2-41D9-91D7-E1379C5E3C67}" type="datetimeFigureOut">
              <a:rPr lang="en-GB" smtClean="0"/>
              <a:t>14/05/2014</a:t>
            </a:fld>
            <a:endParaRPr lang="en-GB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CFCA-610C-4CA0-A688-DFCFCE9473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43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B5302-E14F-490D-BA72-515F97D71A0C}" type="datetimeFigureOut">
              <a:rPr lang="it-IT" smtClean="0"/>
              <a:pPr/>
              <a:t>14/05/2014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9152C-85DE-41F9-BD45-6D6BF1E5317B}" type="slidenum">
              <a:rPr lang="it-IT" smtClean="0"/>
              <a:pPr/>
              <a:t>‹#›</a:t>
            </a:fld>
            <a:endParaRPr lang="it-IT"/>
          </a:p>
        </p:txBody>
      </p:sp>
      <p:pic>
        <p:nvPicPr>
          <p:cNvPr id="7" name="Immagine 6" descr="pp_iliana_1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0560" cy="6858000"/>
          </a:xfrm>
          <a:prstGeom prst="rect">
            <a:avLst/>
          </a:prstGeom>
        </p:spPr>
      </p:pic>
      <p:sp>
        <p:nvSpPr>
          <p:cNvPr id="9" name="CasellaDiTesto 8"/>
          <p:cNvSpPr txBox="1"/>
          <p:nvPr userDrawn="1"/>
        </p:nvSpPr>
        <p:spPr>
          <a:xfrm>
            <a:off x="4167384" y="1484784"/>
            <a:ext cx="46085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  <a:latin typeface="+mj-lt"/>
                <a:ea typeface="Tahoma" pitchFamily="34" charset="0"/>
                <a:cs typeface="Tahoma" pitchFamily="34" charset="0"/>
              </a:rPr>
              <a:t>Green Partnerships </a:t>
            </a:r>
          </a:p>
          <a:p>
            <a:pPr algn="ctr"/>
            <a:r>
              <a:rPr lang="en-US" sz="1600" dirty="0" smtClean="0">
                <a:solidFill>
                  <a:srgbClr val="0070C0"/>
                </a:solidFill>
                <a:latin typeface="+mj-lt"/>
                <a:ea typeface="Tahoma" pitchFamily="34" charset="0"/>
                <a:cs typeface="Tahoma" pitchFamily="34" charset="0"/>
              </a:rPr>
              <a:t>Local Partnerships for Greener Cities and Regions </a:t>
            </a:r>
          </a:p>
          <a:p>
            <a:endParaRPr lang="it-IT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1" name="Immagine 9" descr="appo_Layout 1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" y="6128728"/>
            <a:ext cx="4176000" cy="72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1" descr="GP_off_sfondoBianco.png"/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092280" y="260648"/>
            <a:ext cx="1456561" cy="1008112"/>
          </a:xfrm>
          <a:prstGeom prst="rect">
            <a:avLst/>
          </a:prstGeom>
        </p:spPr>
      </p:pic>
      <p:pic>
        <p:nvPicPr>
          <p:cNvPr id="14" name="Immagine 13" descr="combined logo MED - reduced version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499992" y="188640"/>
            <a:ext cx="1584176" cy="9842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0EEF1-5A7D-452B-88DD-C6B552FECE15}" type="slidenum">
              <a:rPr lang="it-IT" smtClean="0"/>
              <a:pPr/>
              <a:t>‹#›</a:t>
            </a:fld>
            <a:endParaRPr lang="it-IT"/>
          </a:p>
        </p:txBody>
      </p:sp>
      <p:pic>
        <p:nvPicPr>
          <p:cNvPr id="7" name="Immagine 6" descr="pp_iliana_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50560" cy="6858000"/>
          </a:xfrm>
          <a:prstGeom prst="rect">
            <a:avLst/>
          </a:prstGeom>
        </p:spPr>
      </p:pic>
      <p:sp>
        <p:nvSpPr>
          <p:cNvPr id="11" name="Segnaposto numero diapositiva 5"/>
          <p:cNvSpPr txBox="1">
            <a:spLocks/>
          </p:cNvSpPr>
          <p:nvPr userDrawn="1"/>
        </p:nvSpPr>
        <p:spPr>
          <a:xfrm>
            <a:off x="8388424" y="6492875"/>
            <a:ext cx="621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401CE9-50F5-43DF-BBA0-D62F75BB5016}" type="slidenum">
              <a:rPr kumimoji="0" 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Immagine 8" descr="GP_off_sfondoBianco.png"/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956376" y="188640"/>
            <a:ext cx="1024513" cy="720080"/>
          </a:xfrm>
          <a:prstGeom prst="rect">
            <a:avLst/>
          </a:prstGeom>
        </p:spPr>
      </p:pic>
      <p:pic>
        <p:nvPicPr>
          <p:cNvPr id="13" name="Immagine 12" descr="combined logo MED - reduced version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79512" y="188640"/>
            <a:ext cx="1152128" cy="7157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si/url?sa=i&amp;rct=j&amp;q=&amp;esrc=s&amp;frm=1&amp;source=images&amp;cd=&amp;cad=rja&amp;docid=7nYjx5uWpeLyxM&amp;tbnid=YwjJ-t_5xI2whM:&amp;ved=0CAUQjRw&amp;url=http://www.borzalesa.com/ads/odpadni-les-in-zagovina-podarimo/&amp;ei=fn-oUsGgKcfDtAblyYCwDQ&amp;bvm=bv.57799294,d.bGQ&amp;psig=AFQjCNE_dqoBOPt0qn2BskjZfFoRaVRhzA&amp;ust=138686069175501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8.jpeg"/><Relationship Id="rId4" Type="http://schemas.openxmlformats.org/officeDocument/2006/relationships/hyperlink" Target="http://www.google.si/url?sa=i&amp;rct=j&amp;q=&amp;esrc=s&amp;frm=1&amp;source=images&amp;cd=&amp;cad=rja&amp;docid=xxX9eKX1Z5_5BM&amp;tbnid=nZwftOIjPK9dpM:&amp;ved=0CAUQjRw&amp;url=http://www.ekokam.si/?p%3D277&amp;ei=V3-oUt_SJ8rYsgbDxIGYCg&amp;bvm=bv.57799294,d.bGQ&amp;psig=AFQjCNE_dqoBOPt0qn2BskjZfFoRaVRhzA&amp;ust=1386860691755019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107504" y="764704"/>
            <a:ext cx="3888432" cy="1470025"/>
          </a:xfrm>
        </p:spPr>
        <p:txBody>
          <a:bodyPr>
            <a:normAutofit/>
          </a:bodyPr>
          <a:lstStyle/>
          <a:p>
            <a:r>
              <a:rPr lang="sl-SI" sz="30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Trajnostna izraba lesne biomase</a:t>
            </a:r>
            <a:endParaRPr lang="it-IT" sz="3000" b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683568" y="2924944"/>
            <a:ext cx="3096344" cy="112697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l-SI" sz="1600" b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lang="sl-SI" sz="1600" b="1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sl-SI" sz="1600" b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Vlasta Krmelj</a:t>
            </a:r>
          </a:p>
          <a:p>
            <a:pPr algn="ctr"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ENERGETSKA AGENCIJA ZA PODRAVJE</a:t>
            </a:r>
            <a:endParaRPr lang="it-IT" sz="1600" b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sl-SI" sz="1600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Mednarodno posvetovanje Komunalna energetika 2014</a:t>
            </a:r>
          </a:p>
          <a:p>
            <a:pPr algn="ctr">
              <a:buNone/>
            </a:pPr>
            <a:endParaRPr lang="sl-SI" sz="1600" b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Maribor, 14.5.2014</a:t>
            </a:r>
          </a:p>
        </p:txBody>
      </p:sp>
      <p:pic>
        <p:nvPicPr>
          <p:cNvPr id="1026" name="Picture 2" descr="ENERGAP - glava za dopis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62" y="5445224"/>
            <a:ext cx="16414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345" y="209798"/>
            <a:ext cx="6445589" cy="623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jeZBesedilom 5"/>
          <p:cNvSpPr txBox="1"/>
          <p:nvPr/>
        </p:nvSpPr>
        <p:spPr>
          <a:xfrm>
            <a:off x="1493986" y="6119336"/>
            <a:ext cx="228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Vir: dr. F. Pohleven</a:t>
            </a:r>
            <a:endParaRPr lang="en-GB" dirty="0"/>
          </a:p>
        </p:txBody>
      </p:sp>
      <p:pic>
        <p:nvPicPr>
          <p:cNvPr id="7" name="Picture 2" descr="ENERGAP - glava za dopis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8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19075"/>
            <a:ext cx="8524875" cy="641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1493986" y="6119336"/>
            <a:ext cx="228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Vir: dr. F. Pohleven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477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9" y="949060"/>
            <a:ext cx="6894338" cy="55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ENERGAP - glava za dopis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jeZBesedilom 5"/>
          <p:cNvSpPr txBox="1"/>
          <p:nvPr/>
        </p:nvSpPr>
        <p:spPr>
          <a:xfrm>
            <a:off x="1493986" y="6119336"/>
            <a:ext cx="228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Vir: dr. F. Pohleven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84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971600" y="1412776"/>
            <a:ext cx="7024744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LES KOT ENERGETSKI VIR!</a:t>
            </a:r>
            <a:endParaRPr lang="sl-SI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Ograda vsebine 2"/>
          <p:cNvSpPr txBox="1">
            <a:spLocks/>
          </p:cNvSpPr>
          <p:nvPr/>
        </p:nvSpPr>
        <p:spPr>
          <a:xfrm>
            <a:off x="1049218" y="2348880"/>
            <a:ext cx="6777317" cy="350897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Odpadni les in lesni ostanki!</a:t>
            </a:r>
          </a:p>
          <a:p>
            <a:r>
              <a:rPr lang="sl-SI" dirty="0" smtClean="0"/>
              <a:t>Poraba blizu proizvodnje!</a:t>
            </a:r>
            <a:endParaRPr lang="sl-SI" dirty="0"/>
          </a:p>
        </p:txBody>
      </p:sp>
      <p:pic>
        <p:nvPicPr>
          <p:cNvPr id="6" name="Picture 4" descr="http://www.borzalesa.com/wp-content/uploads/2012/08/384751-500x28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3970333" cy="222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ekokam.si/wp-content/uploads/2011/11/2011_11_7-kuriv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54525"/>
            <a:ext cx="3374579" cy="252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ljeZBesedilom 7"/>
          <p:cNvSpPr txBox="1"/>
          <p:nvPr/>
        </p:nvSpPr>
        <p:spPr>
          <a:xfrm>
            <a:off x="52450" y="6053818"/>
            <a:ext cx="208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Vir: dr. F. Pohleven</a:t>
            </a:r>
            <a:endParaRPr lang="en-GB" dirty="0"/>
          </a:p>
        </p:txBody>
      </p:sp>
      <p:pic>
        <p:nvPicPr>
          <p:cNvPr id="9" name="Picture 2" descr="ENERGAP - glava za dopise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41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1619672" y="188640"/>
            <a:ext cx="6120680" cy="578495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sl-SI" sz="32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Primeri </a:t>
            </a:r>
            <a:r>
              <a:rPr lang="sl-SI" sz="3200" b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dobre prakse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l-SI" dirty="0"/>
          </a:p>
        </p:txBody>
      </p:sp>
      <p:sp>
        <p:nvSpPr>
          <p:cNvPr id="6" name="Ograda vsebine 2"/>
          <p:cNvSpPr txBox="1">
            <a:spLocks/>
          </p:cNvSpPr>
          <p:nvPr/>
        </p:nvSpPr>
        <p:spPr>
          <a:xfrm>
            <a:off x="1043490" y="1772816"/>
            <a:ext cx="3096460" cy="350897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mtClean="0"/>
              <a:t>Gimnazija Ruše</a:t>
            </a:r>
          </a:p>
          <a:p>
            <a:r>
              <a:rPr lang="sl-SI" smtClean="0"/>
              <a:t>Vrtec Otona Župančiča Maribor</a:t>
            </a:r>
          </a:p>
          <a:p>
            <a:r>
              <a:rPr lang="sl-SI" smtClean="0"/>
              <a:t>Številne individualne hiše</a:t>
            </a:r>
          </a:p>
          <a:p>
            <a:pPr marL="68580" indent="0">
              <a:buFont typeface="Arial" pitchFamily="34" charset="0"/>
              <a:buNone/>
            </a:pPr>
            <a:endParaRPr lang="sl-SI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4725144" cy="3974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ENERGAP - glava za dopis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9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pic>
        <p:nvPicPr>
          <p:cNvPr id="4" name="Picture 2" descr="ENERGAP - glava za dopis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lika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224" y="1461"/>
            <a:ext cx="3023776" cy="3888432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179512" y="1268760"/>
            <a:ext cx="41044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4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LOKALNA PARTNERSTVA</a:t>
            </a:r>
            <a:endParaRPr lang="sl-SI" sz="44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179512" y="3068960"/>
            <a:ext cx="67687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800" dirty="0" smtClean="0"/>
              <a:t>lokalno gospodarstvo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800" dirty="0" smtClean="0"/>
              <a:t>nižji stroški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800" dirty="0" smtClean="0"/>
              <a:t>nižje emisije zaradi transporta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800" dirty="0"/>
              <a:t>m</a:t>
            </a:r>
            <a:r>
              <a:rPr lang="sl-SI" sz="2800" dirty="0" smtClean="0"/>
              <a:t>edsebojno povezovanje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800" dirty="0" smtClean="0"/>
              <a:t>Primer: lokalni dobavitelj, dobra kakovost sekancev, dobava v nedeljo, razvoj dejavnosti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100360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pic>
        <p:nvPicPr>
          <p:cNvPr id="4" name="Picture 2" descr="ENERGAP - glava za dopis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179512" y="1268760"/>
            <a:ext cx="9145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4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LOKALNA PARTNERSTVA - OŠ</a:t>
            </a:r>
            <a:endParaRPr lang="sl-SI" sz="44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465" y="2276872"/>
            <a:ext cx="5572125" cy="3686175"/>
          </a:xfrm>
          <a:prstGeom prst="rect">
            <a:avLst/>
          </a:prstGeom>
        </p:spPr>
      </p:pic>
      <p:sp>
        <p:nvSpPr>
          <p:cNvPr id="8" name="PoljeZBesedilom 7"/>
          <p:cNvSpPr txBox="1"/>
          <p:nvPr/>
        </p:nvSpPr>
        <p:spPr>
          <a:xfrm>
            <a:off x="35496" y="2420888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Lokalna dobava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Lokalno financiranje po sistemu pogodbenega zagotavljana dobave energije in garantiranih prihrankov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2347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pic>
        <p:nvPicPr>
          <p:cNvPr id="4" name="Picture 2" descr="ENERGAP - glava za dopis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lika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224" y="1461"/>
            <a:ext cx="3023776" cy="3888432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179512" y="126876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4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ZAKLJUČEK </a:t>
            </a:r>
            <a:endParaRPr lang="sl-SI" sz="44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179512" y="306896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sz="2800" dirty="0"/>
          </a:p>
        </p:txBody>
      </p:sp>
      <p:sp>
        <p:nvSpPr>
          <p:cNvPr id="7" name="Ograda vsebine 2"/>
          <p:cNvSpPr txBox="1">
            <a:spLocks/>
          </p:cNvSpPr>
          <p:nvPr/>
        </p:nvSpPr>
        <p:spPr>
          <a:xfrm>
            <a:off x="208369" y="3218783"/>
            <a:ext cx="6777317" cy="28083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altLang="en-US" b="1" dirty="0" smtClean="0"/>
              <a:t>konkurenčnost gospodarstva</a:t>
            </a:r>
          </a:p>
          <a:p>
            <a:endParaRPr lang="sl-SI" altLang="en-US" sz="1000" b="1" dirty="0" smtClean="0"/>
          </a:p>
          <a:p>
            <a:r>
              <a:rPr lang="sl-SI" altLang="en-US" b="1" dirty="0" smtClean="0"/>
              <a:t>odpiranje novih delovnih mest</a:t>
            </a:r>
          </a:p>
          <a:p>
            <a:endParaRPr lang="sl-SI" altLang="en-US" sz="1000" b="1" dirty="0" smtClean="0"/>
          </a:p>
          <a:p>
            <a:r>
              <a:rPr lang="sl-SI" altLang="en-US" b="1" dirty="0" smtClean="0"/>
              <a:t>pospeševanje regionalnega razvoja</a:t>
            </a:r>
          </a:p>
          <a:p>
            <a:endParaRPr lang="sl-SI" altLang="en-US" sz="1000" b="1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61977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1619672" y="188640"/>
            <a:ext cx="6120680" cy="5784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Akcijski načrt</a:t>
            </a:r>
            <a:r>
              <a:rPr kumimoji="0" lang="sl-SI" sz="26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za OVE 2010-2020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pic>
        <p:nvPicPr>
          <p:cNvPr id="7" name="Picture 2" descr="ENERGAP - glava za dopis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395536" y="1700808"/>
            <a:ext cx="820891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/>
              <a:t>Pravna podlaga:</a:t>
            </a:r>
          </a:p>
          <a:p>
            <a:r>
              <a:rPr lang="sl-SI" sz="2000" b="1" dirty="0"/>
              <a:t>DIREKTIVA 2009/28/ES </a:t>
            </a:r>
            <a:r>
              <a:rPr lang="sl-SI" sz="2000" b="1" dirty="0" smtClean="0"/>
              <a:t> o spodbujanju uporabe energije iz obnovljivih virov</a:t>
            </a:r>
          </a:p>
          <a:p>
            <a:endParaRPr lang="sl-SI" sz="2400" b="1" dirty="0" smtClean="0"/>
          </a:p>
          <a:p>
            <a:endParaRPr lang="sl-SI" sz="2400" b="1" dirty="0"/>
          </a:p>
          <a:p>
            <a:r>
              <a:rPr lang="sl-SI" sz="2400" b="1" dirty="0" smtClean="0"/>
              <a:t>Slovenija: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l-SI" sz="2400" dirty="0"/>
              <a:t>Znižanje emisij toplogrednih plinov (TGP)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l-SI" sz="2400" dirty="0"/>
              <a:t>Povišanje deleža OVE v končni rabi na 25%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l-SI" sz="2400" dirty="0"/>
              <a:t>Povečanje </a:t>
            </a:r>
            <a:r>
              <a:rPr lang="sl-SI" sz="2400" dirty="0" smtClean="0"/>
              <a:t>URE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l-SI" sz="2400" dirty="0" smtClean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sl-SI" sz="2800" b="1" dirty="0" smtClean="0"/>
              <a:t>Uporaba fosilnih goriv  =  onesnaževanje okolja </a:t>
            </a:r>
            <a:endParaRPr lang="sl-SI" sz="2800" b="1" dirty="0"/>
          </a:p>
          <a:p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50909" y="332656"/>
            <a:ext cx="7024744" cy="1143000"/>
          </a:xfrm>
        </p:spPr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Slovenija</a:t>
            </a: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75656" y="1434929"/>
            <a:ext cx="6777317" cy="3508977"/>
          </a:xfrm>
        </p:spPr>
        <p:txBody>
          <a:bodyPr/>
          <a:lstStyle/>
          <a:p>
            <a:r>
              <a:rPr lang="sl-SI" dirty="0" smtClean="0"/>
              <a:t>Slovenija je v zadnjih dveh letih uvozila letno za  2 milijardi evrov energentov (7 % BDP).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01008"/>
            <a:ext cx="4359027" cy="2885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849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1619672" y="188640"/>
            <a:ext cx="6120680" cy="5784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Lesna biomasa</a:t>
            </a: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395536" y="1331476"/>
            <a:ext cx="813690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Velik potencial lesne biomase v Sloveniji  </a:t>
            </a:r>
          </a:p>
          <a:p>
            <a:pPr algn="ctr"/>
            <a:r>
              <a:rPr lang="sl-SI" sz="3200" b="1" dirty="0" smtClean="0"/>
              <a:t> </a:t>
            </a:r>
            <a:r>
              <a:rPr lang="sl-SI" sz="3200" b="1" dirty="0" smtClean="0">
                <a:sym typeface="Wingdings" panose="05000000000000000000" pitchFamily="2" charset="2"/>
              </a:rPr>
              <a:t> 58,4 % ozemlja pokriva gozd</a:t>
            </a:r>
          </a:p>
          <a:p>
            <a:pPr algn="ctr"/>
            <a:endParaRPr lang="sl-SI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l-SI" sz="3200" dirty="0" smtClean="0">
                <a:sym typeface="Wingdings" panose="05000000000000000000" pitchFamily="2" charset="2"/>
              </a:rPr>
              <a:t>Oživljanje aktivnosti na kmetijah in na podeželju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l-SI" sz="3200" dirty="0" smtClean="0">
                <a:sym typeface="Wingdings" panose="05000000000000000000" pitchFamily="2" charset="2"/>
              </a:rPr>
              <a:t>Nova delovna mesta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l-SI" sz="3200" dirty="0" smtClean="0">
                <a:sym typeface="Wingdings" panose="05000000000000000000" pitchFamily="2" charset="2"/>
              </a:rPr>
              <a:t>Zmanjšanje emisij TGP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l-SI" sz="3200" dirty="0" smtClean="0">
                <a:sym typeface="Wingdings" panose="05000000000000000000" pitchFamily="2" charset="2"/>
              </a:rPr>
              <a:t>Večja energetska samooskrba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l-SI" sz="3200" dirty="0" smtClean="0">
                <a:sym typeface="Wingdings" panose="05000000000000000000" pitchFamily="2" charset="2"/>
              </a:rPr>
              <a:t>Boljše gospodarjenje z gozdovi</a:t>
            </a:r>
            <a:endParaRPr lang="sl-SI" sz="3200" dirty="0"/>
          </a:p>
        </p:txBody>
      </p:sp>
      <p:pic>
        <p:nvPicPr>
          <p:cNvPr id="7" name="Picture 2" descr="ENERGAP - glava za dopis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38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1619672" y="188640"/>
            <a:ext cx="6120680" cy="5784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286496" cy="525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ENERGAP - glava za dopis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33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1619672" y="188640"/>
            <a:ext cx="6120680" cy="5784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Emisije – vpliv na okolje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611560" y="1558478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400" b="1" dirty="0" smtClean="0"/>
              <a:t>Lesna biomasa je najbolj trajnostna oblika goriva</a:t>
            </a:r>
            <a:endParaRPr lang="sl-SI" sz="2400" b="1" dirty="0"/>
          </a:p>
        </p:txBody>
      </p:sp>
      <p:pic>
        <p:nvPicPr>
          <p:cNvPr id="2050" name="Slika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05" y="2231491"/>
            <a:ext cx="7984356" cy="35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jeZBesedilom 4"/>
          <p:cNvSpPr txBox="1"/>
          <p:nvPr/>
        </p:nvSpPr>
        <p:spPr>
          <a:xfrm>
            <a:off x="435805" y="5661248"/>
            <a:ext cx="7890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i="1" dirty="0" smtClean="0"/>
              <a:t>Slika 2: Neto emisija oz. absorpcija </a:t>
            </a:r>
            <a:r>
              <a:rPr lang="sl-SI" i="1" dirty="0"/>
              <a:t>CO</a:t>
            </a:r>
            <a:r>
              <a:rPr lang="sl-SI" i="1" baseline="-25000" dirty="0"/>
              <a:t>2 </a:t>
            </a:r>
            <a:r>
              <a:rPr lang="sl-SI" i="1" dirty="0"/>
              <a:t>pri proizvodnji 1m</a:t>
            </a:r>
            <a:r>
              <a:rPr lang="sl-SI" i="1" baseline="30000" dirty="0"/>
              <a:t>3  </a:t>
            </a:r>
            <a:r>
              <a:rPr lang="sl-SI" i="1" dirty="0"/>
              <a:t>gradiva </a:t>
            </a:r>
            <a:endParaRPr lang="sl-SI" i="1" dirty="0" smtClean="0"/>
          </a:p>
          <a:p>
            <a:r>
              <a:rPr lang="sl-SI" i="1" dirty="0" smtClean="0"/>
              <a:t>Figure 2: </a:t>
            </a:r>
            <a:r>
              <a:rPr lang="sl-SI" i="1" dirty="0"/>
              <a:t>E</a:t>
            </a:r>
            <a:r>
              <a:rPr lang="en-US" i="1" dirty="0" smtClean="0"/>
              <a:t>mission </a:t>
            </a:r>
            <a:r>
              <a:rPr lang="en-US" i="1" dirty="0"/>
              <a:t>/ absorption of </a:t>
            </a:r>
            <a:r>
              <a:rPr lang="sl-SI" i="1" dirty="0"/>
              <a:t>CO</a:t>
            </a:r>
            <a:r>
              <a:rPr lang="sl-SI" i="1" baseline="-25000" dirty="0"/>
              <a:t>2 </a:t>
            </a:r>
            <a:r>
              <a:rPr lang="en-US" i="1" dirty="0" smtClean="0"/>
              <a:t>during </a:t>
            </a:r>
            <a:r>
              <a:rPr lang="en-US" i="1" dirty="0"/>
              <a:t>the production of </a:t>
            </a:r>
            <a:r>
              <a:rPr lang="en-US" i="1" dirty="0" smtClean="0"/>
              <a:t>1</a:t>
            </a:r>
            <a:r>
              <a:rPr lang="sl-SI" i="1" dirty="0" smtClean="0"/>
              <a:t>m</a:t>
            </a:r>
            <a:r>
              <a:rPr lang="sl-SI" i="1" baseline="30000" dirty="0" smtClean="0"/>
              <a:t>3 </a:t>
            </a:r>
            <a:r>
              <a:rPr lang="sl-SI" i="1" dirty="0"/>
              <a:t> </a:t>
            </a:r>
            <a:r>
              <a:rPr lang="sl-SI" i="1" dirty="0" err="1" smtClean="0"/>
              <a:t>of</a:t>
            </a:r>
            <a:r>
              <a:rPr lang="sl-SI" i="1" dirty="0" smtClean="0"/>
              <a:t> m</a:t>
            </a:r>
            <a:r>
              <a:rPr lang="en-US" i="1" dirty="0" err="1" smtClean="0"/>
              <a:t>aterial</a:t>
            </a:r>
            <a:endParaRPr lang="sl-SI" i="1" dirty="0"/>
          </a:p>
        </p:txBody>
      </p:sp>
      <p:pic>
        <p:nvPicPr>
          <p:cNvPr id="7" name="Picture 2" descr="ENERGAP - glava za dopis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oljeZBesedilom 7"/>
          <p:cNvSpPr txBox="1"/>
          <p:nvPr/>
        </p:nvSpPr>
        <p:spPr>
          <a:xfrm>
            <a:off x="6597389" y="5378047"/>
            <a:ext cx="228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Vir: dr. F. Pohleven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4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1619672" y="188640"/>
            <a:ext cx="6120680" cy="5784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1475656" y="37206"/>
            <a:ext cx="61206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600" b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m3 lesnih izdelkov = 2 toni manj CO2 v ozračju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1240863"/>
            <a:ext cx="8352927" cy="503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jeZBesedilom 5"/>
          <p:cNvSpPr txBox="1"/>
          <p:nvPr/>
        </p:nvSpPr>
        <p:spPr>
          <a:xfrm>
            <a:off x="431540" y="59110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Vir: dr. F. Pohleven</a:t>
            </a:r>
            <a:endParaRPr lang="en-GB" dirty="0"/>
          </a:p>
        </p:txBody>
      </p:sp>
      <p:pic>
        <p:nvPicPr>
          <p:cNvPr id="7" name="Picture 2" descr="ENERGAP - glava za dopis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537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1619672" y="188640"/>
            <a:ext cx="6120680" cy="5784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89" y="884294"/>
            <a:ext cx="7954466" cy="59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jeZBesedilom 4"/>
          <p:cNvSpPr txBox="1"/>
          <p:nvPr/>
        </p:nvSpPr>
        <p:spPr>
          <a:xfrm>
            <a:off x="1691680" y="328195"/>
            <a:ext cx="59766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600" b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Slovenski gozdni fondi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50561"/>
              </p:ext>
            </p:extLst>
          </p:nvPr>
        </p:nvGraphicFramePr>
        <p:xfrm>
          <a:off x="1907704" y="3284984"/>
          <a:ext cx="6096000" cy="2179673"/>
        </p:xfrm>
        <a:graphic>
          <a:graphicData uri="http://schemas.openxmlformats.org/drawingml/2006/table">
            <a:tbl>
              <a:tblPr firstRow="1" bandRow="1">
                <a:solidFill>
                  <a:schemeClr val="bg2">
                    <a:lumMod val="75000"/>
                  </a:schemeClr>
                </a:solidFill>
                <a:tableStyleId>{5C22544A-7EE6-4342-B048-85BDC9FD1C3A}</a:tableStyleId>
              </a:tblPr>
              <a:tblGrid>
                <a:gridCol w="3048000"/>
                <a:gridCol w="3048000"/>
              </a:tblGrid>
              <a:tr h="427073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Površina</a:t>
                      </a:r>
                      <a:r>
                        <a:rPr lang="en-US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gozdov</a:t>
                      </a:r>
                      <a:r>
                        <a:rPr lang="en-US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RS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1.185.232 ha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Lesna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zaloga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327.275.671 m</a:t>
                      </a:r>
                      <a:r>
                        <a:rPr lang="en-US" sz="1800" kern="120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Letni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prirastek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(4m</a:t>
                      </a:r>
                      <a:r>
                        <a:rPr lang="en-US" sz="1800" kern="120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preb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leto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7.978.063 m</a:t>
                      </a:r>
                      <a:r>
                        <a:rPr lang="en-US" sz="1800" kern="120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Možne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sečnje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5.122.797 m</a:t>
                      </a:r>
                      <a:r>
                        <a:rPr lang="en-US" sz="1800" kern="120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Realizacija</a:t>
                      </a:r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sečenj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3.331.722 m</a:t>
                      </a:r>
                      <a:r>
                        <a:rPr lang="en-US" sz="1800" kern="120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sl-SI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4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17951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Maribor, 14.5.2014</a:t>
            </a:r>
            <a:endParaRPr lang="it-IT" dirty="0"/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397130" y="1103388"/>
            <a:ext cx="7024744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l-SI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„Slovenska nafta“ </a:t>
            </a:r>
            <a:endParaRPr lang="sl-SI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6653336" y="1213223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 smtClean="0">
                <a:solidFill>
                  <a:srgbClr val="C00000"/>
                </a:solidFill>
              </a:rPr>
              <a:t>+700 EUR na leto na prebivalca Slovenije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" name="Ograda vsebine 2"/>
          <p:cNvSpPr txBox="1">
            <a:spLocks/>
          </p:cNvSpPr>
          <p:nvPr/>
        </p:nvSpPr>
        <p:spPr>
          <a:xfrm>
            <a:off x="963035" y="1832050"/>
            <a:ext cx="6777317" cy="350897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2400" dirty="0" smtClean="0">
                <a:latin typeface="Century Gothic" panose="020B0502020202020204" pitchFamily="34" charset="0"/>
              </a:rPr>
              <a:t>Lesna biomasa: surovina, polizdelek, izdelek, visoka dodana vrednost naravne in kulturne dediščine – lesni ostanek in odpad v energijo!</a:t>
            </a:r>
            <a:endParaRPr lang="sl-SI" sz="2400" dirty="0">
              <a:latin typeface="Century Gothic" panose="020B0502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59858"/>
            <a:ext cx="6210721" cy="312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ENERGAP - glava za dopis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670" y="6412072"/>
            <a:ext cx="633363" cy="4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42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402</Words>
  <Application>Microsoft Office PowerPoint</Application>
  <PresentationFormat>Diaprojekcija na zaslonu (4:3)</PresentationFormat>
  <Paragraphs>97</Paragraphs>
  <Slides>17</Slides>
  <Notes>3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Tahoma</vt:lpstr>
      <vt:lpstr>Wingdings</vt:lpstr>
      <vt:lpstr>Tema di Office</vt:lpstr>
      <vt:lpstr>Personalizza struttura</vt:lpstr>
      <vt:lpstr>Trajnostna izraba lesne biomase</vt:lpstr>
      <vt:lpstr>PowerPointova predstavitev</vt:lpstr>
      <vt:lpstr>Slovenija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ipinardi</dc:creator>
  <cp:lastModifiedBy>Energap Energap</cp:lastModifiedBy>
  <cp:revision>63</cp:revision>
  <cp:lastPrinted>2014-05-14T09:43:16Z</cp:lastPrinted>
  <dcterms:created xsi:type="dcterms:W3CDTF">2013-03-18T13:21:08Z</dcterms:created>
  <dcterms:modified xsi:type="dcterms:W3CDTF">2014-05-14T09:43:52Z</dcterms:modified>
</cp:coreProperties>
</file>