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  <p:sldMasterId id="2147483697" r:id="rId2"/>
    <p:sldMasterId id="2147483710" r:id="rId3"/>
  </p:sldMasterIdLst>
  <p:notesMasterIdLst>
    <p:notesMasterId r:id="rId24"/>
  </p:notesMasterIdLst>
  <p:sldIdLst>
    <p:sldId id="279" r:id="rId4"/>
    <p:sldId id="283" r:id="rId5"/>
    <p:sldId id="262" r:id="rId6"/>
    <p:sldId id="285" r:id="rId7"/>
    <p:sldId id="263" r:id="rId8"/>
    <p:sldId id="267" r:id="rId9"/>
    <p:sldId id="287" r:id="rId10"/>
    <p:sldId id="286" r:id="rId11"/>
    <p:sldId id="284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d9VoFo6I3Mvuw9017jiGDg==" hashData="hcwkncKkrOIbNTrkRFyNMW10Y9I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lo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rednji slog 2 – poudarek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rednji slog 2 – poudarek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rednji slog 2 – poudarek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rednji slog 2 – poudarek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Svetel slo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vetel slog 1 – poudarek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Svetel slog 1 – poudarek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Svetel slog 1 – poudarek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Svetel slog 1 – poudarek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CAF9ED-07DC-4A11-8D7F-57B35C25682E}" styleName="Srednji slog 1 – poudarek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61" autoAdjust="0"/>
    <p:restoredTop sz="99877" autoAdjust="0"/>
  </p:normalViewPr>
  <p:slideViewPr>
    <p:cSldViewPr>
      <p:cViewPr>
        <p:scale>
          <a:sx n="100" d="100"/>
          <a:sy n="100" d="100"/>
        </p:scale>
        <p:origin x="-1404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EB2F65-26DB-41E3-B51A-0897F4E81C30}" type="datetimeFigureOut">
              <a:rPr lang="sl-SI" smtClean="0"/>
              <a:t>11.5.2015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DC34D-1D11-4E6E-B12B-288224C89C6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90232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5D2B4DB-74D5-4C61-9690-098AE4E64701}" type="slidenum">
              <a:rPr lang="sl-SI" altLang="sl-SI"/>
              <a:pPr eaLnBrk="1" hangingPunct="1"/>
              <a:t>1</a:t>
            </a:fld>
            <a:endParaRPr lang="sl-SI" altLang="sl-SI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l-SI" altLang="sl-SI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3857433-D5FB-4162-A40E-59054059E339}" type="slidenum">
              <a:rPr lang="sl-SI" altLang="sl-SI">
                <a:solidFill>
                  <a:prstClr val="black"/>
                </a:solidFill>
              </a:rPr>
              <a:pPr eaLnBrk="1" hangingPunct="1"/>
              <a:t>2</a:t>
            </a:fld>
            <a:endParaRPr lang="sl-SI" altLang="sl-SI">
              <a:solidFill>
                <a:prstClr val="black"/>
              </a:solidFill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l-SI" altLang="sl-SI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3857433-D5FB-4162-A40E-59054059E339}" type="slidenum">
              <a:rPr lang="sl-SI" altLang="sl-SI">
                <a:solidFill>
                  <a:prstClr val="black"/>
                </a:solidFill>
              </a:rPr>
              <a:pPr eaLnBrk="1" hangingPunct="1"/>
              <a:t>4</a:t>
            </a:fld>
            <a:endParaRPr lang="sl-SI" altLang="sl-SI">
              <a:solidFill>
                <a:prstClr val="black"/>
              </a:solidFill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l-SI" altLang="sl-SI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3857433-D5FB-4162-A40E-59054059E339}" type="slidenum">
              <a:rPr lang="sl-SI" altLang="sl-SI">
                <a:solidFill>
                  <a:prstClr val="black"/>
                </a:solidFill>
              </a:rPr>
              <a:pPr eaLnBrk="1" hangingPunct="1"/>
              <a:t>9</a:t>
            </a:fld>
            <a:endParaRPr lang="sl-SI" altLang="sl-SI">
              <a:solidFill>
                <a:prstClr val="black"/>
              </a:solidFill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l-SI" altLang="sl-SI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naslov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4594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63787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013450" y="836613"/>
            <a:ext cx="1871663" cy="4824412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395288" y="836613"/>
            <a:ext cx="5465762" cy="4824412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51572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l-SI" smtClean="0"/>
              <a:t>Uredite slog podnaslova matrice</a:t>
            </a:r>
            <a:endParaRPr kumimoji="0" lang="en-US"/>
          </a:p>
        </p:txBody>
      </p:sp>
      <p:sp>
        <p:nvSpPr>
          <p:cNvPr id="28" name="Naslov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cxnSp>
        <p:nvCxnSpPr>
          <p:cNvPr id="8" name="Raven konek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ven konek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a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grada datum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7C0B-9958-4984-A1C6-44A901AB8E63}" type="datetimeFigureOut">
              <a:rPr lang="sl-SI" smtClean="0"/>
              <a:pPr/>
              <a:t>11.5.2015</a:t>
            </a:fld>
            <a:endParaRPr lang="sl-SI"/>
          </a:p>
        </p:txBody>
      </p:sp>
      <p:sp>
        <p:nvSpPr>
          <p:cNvPr id="16" name="Ograda številke diapozitiva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CA6057-EA17-4054-9CB2-CCFC953E469B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7" name="Ograda nog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l-SI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grada vsebine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14" name="Ograda datum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097C0B-9958-4984-A1C6-44A901AB8E63}" type="datetimeFigureOut">
              <a:rPr lang="sl-SI" smtClean="0"/>
              <a:pPr/>
              <a:t>11.5.2015</a:t>
            </a:fld>
            <a:endParaRPr lang="sl-SI"/>
          </a:p>
        </p:txBody>
      </p:sp>
      <p:sp>
        <p:nvSpPr>
          <p:cNvPr id="15" name="Ograda številke diapozitiva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CCA6057-EA17-4054-9CB2-CCFC953E469B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6" name="Ograda noge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17" name="Naslov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7C0B-9958-4984-A1C6-44A901AB8E63}" type="datetimeFigureOut">
              <a:rPr lang="sl-SI" smtClean="0"/>
              <a:pPr/>
              <a:t>11.5.2015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057-EA17-4054-9CB2-CCFC953E469B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cxnSp>
        <p:nvCxnSpPr>
          <p:cNvPr id="7" name="Raven konek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7C0B-9958-4984-A1C6-44A901AB8E63}" type="datetimeFigureOut">
              <a:rPr lang="sl-SI" smtClean="0"/>
              <a:pPr/>
              <a:t>11.5.2015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057-EA17-4054-9CB2-CCFC953E469B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11" name="Ograda vsebine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13" name="Ograda vsebine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057-EA17-4054-9CB2-CCFC953E469B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7C0B-9958-4984-A1C6-44A901AB8E63}" type="datetimeFigureOut">
              <a:rPr lang="sl-SI" smtClean="0"/>
              <a:pPr/>
              <a:t>11.5.2015</a:t>
            </a:fld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32" name="Ograda vsebine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34" name="Ograda vsebine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12" name="Ograda besedila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cxnSp>
        <p:nvCxnSpPr>
          <p:cNvPr id="10" name="Raven konek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aven konek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7C0B-9958-4984-A1C6-44A901AB8E63}" type="datetimeFigureOut">
              <a:rPr lang="sl-SI" smtClean="0"/>
              <a:pPr/>
              <a:t>11.5.2015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057-EA17-4054-9CB2-CCFC953E469B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7C0B-9958-4984-A1C6-44A901AB8E63}" type="datetimeFigureOut">
              <a:rPr lang="sl-SI" smtClean="0"/>
              <a:pPr/>
              <a:t>11.5.2015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057-EA17-4054-9CB2-CCFC953E469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grada vsebine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31" name="Naslov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8" name="Ograda datum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097C0B-9958-4984-A1C6-44A901AB8E63}" type="datetimeFigureOut">
              <a:rPr lang="sl-SI" smtClean="0"/>
              <a:pPr/>
              <a:t>11.5.2015</a:t>
            </a:fld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CCA6057-EA17-4054-9CB2-CCFC953E469B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0" name="Ograda noge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Uredite slog naslova matrice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04490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sl-SI" smtClean="0"/>
              <a:t>Kliknite ikono, če želite dodati sliko</a:t>
            </a:r>
            <a:endParaRPr kumimoji="0" lang="en-US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8" name="Ograda datum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7C0B-9958-4984-A1C6-44A901AB8E63}" type="datetimeFigureOut">
              <a:rPr lang="sl-SI" smtClean="0"/>
              <a:pPr/>
              <a:t>11.5.2015</a:t>
            </a:fld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CA6057-EA17-4054-9CB2-CCFC953E469B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0" name="Ograda no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l-SI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7C0B-9958-4984-A1C6-44A901AB8E63}" type="datetimeFigureOut">
              <a:rPr lang="sl-SI" smtClean="0"/>
              <a:pPr/>
              <a:t>11.5.2015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057-EA17-4054-9CB2-CCFC953E469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7C0B-9958-4984-A1C6-44A901AB8E63}" type="datetimeFigureOut">
              <a:rPr lang="sl-SI" smtClean="0"/>
              <a:pPr/>
              <a:t>11.5.2015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057-EA17-4054-9CB2-CCFC953E469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naslov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29603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naslov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45942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044904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2937033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2276475"/>
            <a:ext cx="3636963" cy="3384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246563" y="2276475"/>
            <a:ext cx="3638550" cy="3384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505034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469608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59980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2937033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117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15979880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4597018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637878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013450" y="836613"/>
            <a:ext cx="1871663" cy="4824412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395288" y="836613"/>
            <a:ext cx="5465762" cy="4824412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51572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2276475"/>
            <a:ext cx="3636963" cy="3384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246563" y="2276475"/>
            <a:ext cx="3638550" cy="3384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50503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4696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59980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117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159798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459701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nadaljevalna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836613"/>
            <a:ext cx="3816350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Naslov, ki je lahko tudi daljši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76475"/>
            <a:ext cx="7427913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Kliknite, če želite urediti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br>
              <a:rPr lang="sl-SI" altLang="sl-SI" smtClean="0"/>
            </a:br>
            <a:endParaRPr lang="sl-SI" altLang="sl-SI" smtClean="0"/>
          </a:p>
        </p:txBody>
      </p:sp>
    </p:spTree>
    <p:extLst>
      <p:ext uri="{BB962C8B-B14F-4D97-AF65-F5344CB8AC3E}">
        <p14:creationId xmlns:p14="http://schemas.microsoft.com/office/powerpoint/2010/main" val="164837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79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-"/>
        <a:defRPr sz="2200">
          <a:solidFill>
            <a:schemeClr val="bg2"/>
          </a:solidFill>
          <a:latin typeface="+mn-lt"/>
          <a:cs typeface="+mn-cs"/>
        </a:defRPr>
      </a:lvl2pPr>
      <a:lvl3pPr marL="542925" indent="-179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-"/>
        <a:defRPr sz="2200">
          <a:solidFill>
            <a:schemeClr val="bg2"/>
          </a:solidFill>
          <a:latin typeface="+mn-lt"/>
          <a:cs typeface="+mn-cs"/>
        </a:defRPr>
      </a:lvl3pPr>
      <a:lvl4pPr marL="733425" indent="-18891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-"/>
        <a:defRPr sz="2200">
          <a:solidFill>
            <a:schemeClr val="bg2"/>
          </a:solidFill>
          <a:latin typeface="+mn-lt"/>
          <a:cs typeface="+mn-cs"/>
        </a:defRPr>
      </a:lvl4pPr>
      <a:lvl5pPr marL="904875" indent="-16986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-"/>
        <a:defRPr sz="2200">
          <a:solidFill>
            <a:schemeClr val="bg2"/>
          </a:solidFill>
          <a:latin typeface="+mn-lt"/>
          <a:cs typeface="+mn-cs"/>
        </a:defRPr>
      </a:lvl5pPr>
      <a:lvl6pPr marL="1362075" indent="-169863" algn="l" rtl="0" fontAlgn="base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6pPr>
      <a:lvl7pPr marL="1819275" indent="-169863" algn="l" rtl="0" fontAlgn="base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7pPr>
      <a:lvl8pPr marL="2276475" indent="-169863" algn="l" rtl="0" fontAlgn="base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8pPr>
      <a:lvl9pPr marL="2733675" indent="-169863" algn="l" rtl="0" fontAlgn="base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grada besedila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  <a:p>
            <a:pPr lvl="1" eaLnBrk="1" latinLnBrk="0" hangingPunct="1"/>
            <a:r>
              <a:rPr kumimoji="0" lang="sl-SI" smtClean="0"/>
              <a:t>Druga raven</a:t>
            </a:r>
          </a:p>
          <a:p>
            <a:pPr lvl="2" eaLnBrk="1" latinLnBrk="0" hangingPunct="1"/>
            <a:r>
              <a:rPr kumimoji="0" lang="sl-SI" smtClean="0"/>
              <a:t>Tretja raven</a:t>
            </a:r>
          </a:p>
          <a:p>
            <a:pPr lvl="3" eaLnBrk="1" latinLnBrk="0" hangingPunct="1"/>
            <a:r>
              <a:rPr kumimoji="0" lang="sl-SI" smtClean="0"/>
              <a:t>Četrta raven</a:t>
            </a:r>
          </a:p>
          <a:p>
            <a:pPr lvl="4" eaLnBrk="1" latinLnBrk="0" hangingPunct="1"/>
            <a:r>
              <a:rPr kumimoji="0" lang="sl-SI" smtClean="0"/>
              <a:t>Peta raven</a:t>
            </a:r>
            <a:endParaRPr kumimoji="0" lang="en-US"/>
          </a:p>
        </p:txBody>
      </p:sp>
      <p:sp>
        <p:nvSpPr>
          <p:cNvPr id="24" name="Ograda datuma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C097C0B-9958-4984-A1C6-44A901AB8E63}" type="datetimeFigureOut">
              <a:rPr lang="sl-SI" smtClean="0"/>
              <a:pPr/>
              <a:t>11.5.2015</a:t>
            </a:fld>
            <a:endParaRPr lang="sl-SI"/>
          </a:p>
        </p:txBody>
      </p:sp>
      <p:sp>
        <p:nvSpPr>
          <p:cNvPr id="10" name="Ograda noge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sl-SI"/>
          </a:p>
        </p:txBody>
      </p:sp>
      <p:sp>
        <p:nvSpPr>
          <p:cNvPr id="22" name="Ograda številke diapozitiva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CCA6057-EA17-4054-9CB2-CCFC953E469B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5" name="Ograda naslova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nadaljevalna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836613"/>
            <a:ext cx="3816350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Naslov, ki je lahko tudi daljši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76475"/>
            <a:ext cx="7427913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Kliknite, če želite urediti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br>
              <a:rPr lang="sl-SI" altLang="sl-SI" smtClean="0"/>
            </a:br>
            <a:endParaRPr lang="sl-SI" altLang="sl-SI" smtClean="0"/>
          </a:p>
        </p:txBody>
      </p:sp>
    </p:spTree>
    <p:extLst>
      <p:ext uri="{BB962C8B-B14F-4D97-AF65-F5344CB8AC3E}">
        <p14:creationId xmlns:p14="http://schemas.microsoft.com/office/powerpoint/2010/main" val="164837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DB0D14"/>
          </a:solidFill>
          <a:latin typeface="Arial" charset="0"/>
          <a:cs typeface="Arial" charset="0"/>
        </a:defRPr>
      </a:lvl9pPr>
    </p:titleStyle>
    <p:bodyStyle>
      <a:lvl1pPr marL="180975" indent="-180975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7938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-"/>
        <a:defRPr sz="2200">
          <a:solidFill>
            <a:schemeClr val="bg2"/>
          </a:solidFill>
          <a:latin typeface="+mn-lt"/>
          <a:cs typeface="+mn-cs"/>
        </a:defRPr>
      </a:lvl2pPr>
      <a:lvl3pPr marL="542925" indent="-17938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-"/>
        <a:defRPr sz="2200">
          <a:solidFill>
            <a:schemeClr val="bg2"/>
          </a:solidFill>
          <a:latin typeface="+mn-lt"/>
          <a:cs typeface="+mn-cs"/>
        </a:defRPr>
      </a:lvl3pPr>
      <a:lvl4pPr marL="733425" indent="-188913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-"/>
        <a:defRPr sz="2200">
          <a:solidFill>
            <a:schemeClr val="bg2"/>
          </a:solidFill>
          <a:latin typeface="+mn-lt"/>
          <a:cs typeface="+mn-cs"/>
        </a:defRPr>
      </a:lvl4pPr>
      <a:lvl5pPr marL="904875" indent="-169863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-"/>
        <a:defRPr sz="2200">
          <a:solidFill>
            <a:schemeClr val="bg2"/>
          </a:solidFill>
          <a:latin typeface="+mn-lt"/>
          <a:cs typeface="+mn-cs"/>
        </a:defRPr>
      </a:lvl5pPr>
      <a:lvl6pPr marL="1362075" indent="-16986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6pPr>
      <a:lvl7pPr marL="1819275" indent="-16986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7pPr>
      <a:lvl8pPr marL="2276475" indent="-16986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8pPr>
      <a:lvl9pPr marL="2733675" indent="-16986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-"/>
        <a:defRPr sz="2200"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395288" y="4797425"/>
            <a:ext cx="83534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sl-SI" sz="2800" dirty="0"/>
              <a:t>Določanje okvarjenega izvoda v RTP</a:t>
            </a:r>
            <a:br>
              <a:rPr lang="sl-SI" sz="2800" dirty="0"/>
            </a:br>
            <a:r>
              <a:rPr lang="sl-SI" sz="2800" dirty="0"/>
              <a:t>ob visoko </a:t>
            </a:r>
            <a:r>
              <a:rPr lang="sl-SI" sz="2800" dirty="0" smtClean="0"/>
              <a:t>ohmskem </a:t>
            </a:r>
            <a:r>
              <a:rPr lang="sl-SI" sz="2800" dirty="0"/>
              <a:t>zemeljskem stiku</a:t>
            </a:r>
            <a:br>
              <a:rPr lang="sl-SI" sz="2800" dirty="0"/>
            </a:br>
            <a:r>
              <a:rPr lang="sl-SI" sz="2800" dirty="0"/>
              <a:t>z uporabo umetne inteligence</a:t>
            </a:r>
            <a:r>
              <a:rPr lang="sl-SI" sz="2800" b="1" cap="small" dirty="0"/>
              <a:t/>
            </a:r>
            <a:br>
              <a:rPr lang="sl-SI" sz="2800" b="1" cap="small" dirty="0"/>
            </a:br>
            <a:endParaRPr lang="sl-SI" altLang="sl-SI" sz="2600" b="1" dirty="0">
              <a:solidFill>
                <a:schemeClr val="bg1"/>
              </a:solidFill>
            </a:endParaRP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5652120" y="5877271"/>
            <a:ext cx="417671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sl-SI" altLang="sl-SI" sz="1600" dirty="0">
                <a:solidFill>
                  <a:schemeClr val="bg1"/>
                </a:solidFill>
              </a:rPr>
              <a:t>Maribor, </a:t>
            </a:r>
            <a:r>
              <a:rPr lang="sl-SI" altLang="sl-SI" sz="1600" dirty="0" smtClean="0">
                <a:solidFill>
                  <a:schemeClr val="bg1"/>
                </a:solidFill>
              </a:rPr>
              <a:t>maj 2015</a:t>
            </a:r>
            <a:endParaRPr lang="sl-SI" altLang="sl-SI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1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1"/>
          <p:cNvSpPr txBox="1">
            <a:spLocks/>
          </p:cNvSpPr>
          <p:nvPr/>
        </p:nvSpPr>
        <p:spPr bwMode="auto">
          <a:xfrm>
            <a:off x="457200" y="152400"/>
            <a:ext cx="8229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l-SI" kern="0" dirty="0" smtClean="0">
                <a:solidFill>
                  <a:schemeClr val="bg1"/>
                </a:solidFill>
              </a:rPr>
              <a:t>Nevron</a:t>
            </a:r>
            <a:br>
              <a:rPr lang="sl-SI" kern="0" dirty="0" smtClean="0">
                <a:solidFill>
                  <a:schemeClr val="bg1"/>
                </a:solidFill>
              </a:rPr>
            </a:br>
            <a:r>
              <a:rPr lang="sl-SI" kern="0" dirty="0" smtClean="0">
                <a:solidFill>
                  <a:schemeClr val="bg1"/>
                </a:solidFill>
              </a:rPr>
              <a:t>Nevronska omrežja</a:t>
            </a:r>
            <a:endParaRPr lang="sl-SI" kern="0" dirty="0">
              <a:solidFill>
                <a:schemeClr val="bg1"/>
              </a:solidFill>
            </a:endParaRPr>
          </a:p>
        </p:txBody>
      </p:sp>
      <p:pic>
        <p:nvPicPr>
          <p:cNvPr id="5" name="Picture 20" descr="D:\Userji\Kotnikovi dnevi 2014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03" y="1196752"/>
            <a:ext cx="3042597" cy="202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ljeZBesedilom 5"/>
          <p:cNvSpPr txBox="1"/>
          <p:nvPr/>
        </p:nvSpPr>
        <p:spPr>
          <a:xfrm>
            <a:off x="615062" y="163592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dirty="0" smtClean="0">
                <a:solidFill>
                  <a:srgbClr val="FF0000"/>
                </a:solidFill>
              </a:rPr>
              <a:t>Nevron</a:t>
            </a:r>
            <a:endParaRPr lang="sl-SI" sz="2400" dirty="0">
              <a:solidFill>
                <a:srgbClr val="FF0000"/>
              </a:solidFill>
            </a:endParaRPr>
          </a:p>
        </p:txBody>
      </p:sp>
      <p:pic>
        <p:nvPicPr>
          <p:cNvPr id="7" name="Slika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6" y="3474141"/>
            <a:ext cx="4992149" cy="2689164"/>
          </a:xfrm>
          <a:prstGeom prst="rect">
            <a:avLst/>
          </a:prstGeom>
        </p:spPr>
      </p:pic>
      <p:grpSp>
        <p:nvGrpSpPr>
          <p:cNvPr id="8" name="Skupina 7"/>
          <p:cNvGrpSpPr/>
          <p:nvPr/>
        </p:nvGrpSpPr>
        <p:grpSpPr>
          <a:xfrm>
            <a:off x="411867" y="4252855"/>
            <a:ext cx="4335519" cy="1249241"/>
            <a:chOff x="-377442" y="0"/>
            <a:chExt cx="4335635" cy="1249433"/>
          </a:xfrm>
        </p:grpSpPr>
        <p:cxnSp>
          <p:nvCxnSpPr>
            <p:cNvPr id="9" name="Raven puščični povezovalnik 8"/>
            <p:cNvCxnSpPr/>
            <p:nvPr/>
          </p:nvCxnSpPr>
          <p:spPr>
            <a:xfrm>
              <a:off x="286603" y="423080"/>
              <a:ext cx="488950" cy="2857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Raven puščični povezovalnik 9"/>
            <p:cNvCxnSpPr/>
            <p:nvPr/>
          </p:nvCxnSpPr>
          <p:spPr>
            <a:xfrm>
              <a:off x="-377442" y="231775"/>
              <a:ext cx="406400" cy="825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Raven puščični povezovalnik 10"/>
            <p:cNvCxnSpPr/>
            <p:nvPr/>
          </p:nvCxnSpPr>
          <p:spPr>
            <a:xfrm flipH="1">
              <a:off x="775553" y="38964"/>
              <a:ext cx="37465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Raven puščični povezovalnik 11"/>
            <p:cNvCxnSpPr/>
            <p:nvPr/>
          </p:nvCxnSpPr>
          <p:spPr>
            <a:xfrm flipV="1">
              <a:off x="-187325" y="675895"/>
              <a:ext cx="374650" cy="2159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Polje z besedilom 2"/>
            <p:cNvSpPr txBox="1">
              <a:spLocks noChangeArrowheads="1"/>
            </p:cNvSpPr>
            <p:nvPr/>
          </p:nvSpPr>
          <p:spPr bwMode="auto">
            <a:xfrm>
              <a:off x="2466733" y="942832"/>
              <a:ext cx="971550" cy="2730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sl-SI" sz="1100" dirty="0">
                  <a:effectLst/>
                  <a:latin typeface="Calibri"/>
                  <a:ea typeface="Times New Roman"/>
                  <a:cs typeface="Times New Roman"/>
                </a:rPr>
                <a:t>Izhod (</a:t>
              </a:r>
              <a:r>
                <a:rPr lang="sl-SI" sz="1100" dirty="0" err="1">
                  <a:effectLst/>
                  <a:latin typeface="Calibri"/>
                  <a:ea typeface="Times New Roman"/>
                  <a:cs typeface="Times New Roman"/>
                </a:rPr>
                <a:t>Axon</a:t>
              </a:r>
              <a:r>
                <a:rPr lang="sl-SI" sz="1100" dirty="0">
                  <a:effectLst/>
                  <a:latin typeface="Calibri"/>
                  <a:ea typeface="Times New Roman"/>
                  <a:cs typeface="Times New Roman"/>
                </a:rPr>
                <a:t>)</a:t>
              </a:r>
            </a:p>
          </p:txBody>
        </p:sp>
        <p:sp>
          <p:nvSpPr>
            <p:cNvPr id="14" name="Polje z besedilom 2"/>
            <p:cNvSpPr txBox="1">
              <a:spLocks noChangeArrowheads="1"/>
            </p:cNvSpPr>
            <p:nvPr/>
          </p:nvSpPr>
          <p:spPr bwMode="auto">
            <a:xfrm>
              <a:off x="1903863" y="0"/>
              <a:ext cx="971550" cy="2730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sl-SI" sz="1100" dirty="0">
                  <a:effectLst/>
                  <a:latin typeface="Calibri"/>
                  <a:ea typeface="Times New Roman"/>
                  <a:cs typeface="Times New Roman"/>
                </a:rPr>
                <a:t>Telo (Soma)</a:t>
              </a:r>
            </a:p>
          </p:txBody>
        </p:sp>
        <p:sp>
          <p:nvSpPr>
            <p:cNvPr id="15" name="Polje z besedilom 2"/>
            <p:cNvSpPr txBox="1">
              <a:spLocks noChangeArrowheads="1"/>
            </p:cNvSpPr>
            <p:nvPr/>
          </p:nvSpPr>
          <p:spPr bwMode="auto">
            <a:xfrm>
              <a:off x="2872343" y="142197"/>
              <a:ext cx="1085850" cy="2730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sl-SI" sz="1100" dirty="0">
                  <a:effectLst/>
                  <a:latin typeface="Calibri"/>
                  <a:ea typeface="Times New Roman"/>
                  <a:cs typeface="Times New Roman"/>
                </a:rPr>
                <a:t>Uteži (sinapse)</a:t>
              </a:r>
            </a:p>
          </p:txBody>
        </p:sp>
        <p:cxnSp>
          <p:nvCxnSpPr>
            <p:cNvPr id="16" name="Raven povezovalnik 15"/>
            <p:cNvCxnSpPr/>
            <p:nvPr/>
          </p:nvCxnSpPr>
          <p:spPr>
            <a:xfrm flipV="1">
              <a:off x="866633" y="177420"/>
              <a:ext cx="1073150" cy="99695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Raven povezovalnik 16"/>
            <p:cNvCxnSpPr/>
            <p:nvPr/>
          </p:nvCxnSpPr>
          <p:spPr>
            <a:xfrm flipH="1" flipV="1">
              <a:off x="3348593" y="341383"/>
              <a:ext cx="133350" cy="90805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Polje z besedilom 2"/>
          <p:cNvSpPr txBox="1">
            <a:spLocks noChangeArrowheads="1"/>
          </p:cNvSpPr>
          <p:nvPr/>
        </p:nvSpPr>
        <p:spPr bwMode="auto">
          <a:xfrm>
            <a:off x="657525" y="3696629"/>
            <a:ext cx="1076325" cy="2730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l-SI" sz="1100" dirty="0">
                <a:effectLst/>
                <a:latin typeface="Calibri"/>
                <a:ea typeface="Times New Roman"/>
                <a:cs typeface="Times New Roman"/>
              </a:rPr>
              <a:t>Vhodi(Dendriti</a:t>
            </a:r>
            <a:r>
              <a:rPr lang="sl-SI" sz="1100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)</a:t>
            </a:r>
          </a:p>
        </p:txBody>
      </p:sp>
      <p:pic>
        <p:nvPicPr>
          <p:cNvPr id="19" name="Picture 22" descr="http://www.neuronexperts.com/pic/(A)-Cortical-neurons-(x20)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851" y="966171"/>
            <a:ext cx="3986348" cy="2979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PoljeZBesedilom 19"/>
          <p:cNvSpPr txBox="1"/>
          <p:nvPr/>
        </p:nvSpPr>
        <p:spPr>
          <a:xfrm>
            <a:off x="5551081" y="4034564"/>
            <a:ext cx="3334118" cy="2769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Povprečni nevron- vsaj 1000</a:t>
            </a:r>
          </a:p>
          <a:p>
            <a:r>
              <a:rPr lang="sl-SI" dirty="0"/>
              <a:t> </a:t>
            </a:r>
            <a:r>
              <a:rPr lang="sl-SI" dirty="0" smtClean="0"/>
              <a:t>    povezav- sinaps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Sprejema </a:t>
            </a:r>
            <a:r>
              <a:rPr lang="sl-SI" dirty="0" err="1" smtClean="0"/>
              <a:t>info.preko</a:t>
            </a:r>
            <a:r>
              <a:rPr lang="sl-SI" dirty="0" smtClean="0"/>
              <a:t> več 1000</a:t>
            </a:r>
            <a:br>
              <a:rPr lang="sl-SI" dirty="0" smtClean="0"/>
            </a:br>
            <a:r>
              <a:rPr lang="sl-SI" dirty="0" smtClean="0"/>
              <a:t>vhodov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Vseh sinaps cca. 10</a:t>
            </a:r>
            <a:r>
              <a:rPr lang="sl-SI" baseline="30000" dirty="0" smtClean="0"/>
              <a:t>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Napetostno odvisni Ionski</a:t>
            </a:r>
            <a:br>
              <a:rPr lang="sl-SI" dirty="0"/>
            </a:br>
            <a:r>
              <a:rPr lang="sl-SI" dirty="0"/>
              <a:t> kanalčki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K</a:t>
            </a:r>
            <a:r>
              <a:rPr lang="sl-SI" baseline="30000" dirty="0"/>
              <a:t>+</a:t>
            </a:r>
            <a:r>
              <a:rPr lang="sl-SI" dirty="0"/>
              <a:t>,Na</a:t>
            </a:r>
            <a:r>
              <a:rPr lang="sl-SI" baseline="30000" dirty="0" smtClean="0"/>
              <a:t>+,</a:t>
            </a:r>
            <a:r>
              <a:rPr lang="sl-SI" dirty="0" smtClean="0"/>
              <a:t> Ca</a:t>
            </a:r>
            <a:r>
              <a:rPr lang="sl-SI" baseline="30000" dirty="0"/>
              <a:t>+</a:t>
            </a:r>
            <a:endParaRPr lang="sl-SI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baseline="30000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756787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vsebine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619328"/>
          </a:xfrm>
        </p:spPr>
        <p:txBody>
          <a:bodyPr/>
          <a:lstStyle/>
          <a:p>
            <a:r>
              <a:rPr lang="sl-SI" sz="1600" dirty="0" smtClean="0">
                <a:solidFill>
                  <a:schemeClr val="tx1"/>
                </a:solidFill>
              </a:rPr>
              <a:t>Raziskave na mišjih možganih</a:t>
            </a:r>
            <a:br>
              <a:rPr lang="sl-SI" sz="1600" dirty="0" smtClean="0">
                <a:solidFill>
                  <a:schemeClr val="tx1"/>
                </a:solidFill>
              </a:rPr>
            </a:br>
            <a:r>
              <a:rPr lang="sl-SI" sz="1600" dirty="0" smtClean="0">
                <a:solidFill>
                  <a:schemeClr val="tx1"/>
                </a:solidFill>
              </a:rPr>
              <a:t> ( 70 milijonov celic, človeški 100 milijard)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Max. Število povezav (enega nevrona)cca. 45 000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Človeški zarodek – ustvarja se 250 000 nevronov na sekundo (zadnji mesec)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80 – 100 milijard teh nevronov se nauči in postane permanentnih ostalih 900 milijard se</a:t>
            </a:r>
            <a:br>
              <a:rPr lang="sl-SI" sz="1600" dirty="0" smtClean="0">
                <a:solidFill>
                  <a:schemeClr val="tx1"/>
                </a:solidFill>
              </a:rPr>
            </a:br>
            <a:r>
              <a:rPr lang="sl-SI" sz="1600" dirty="0" smtClean="0">
                <a:solidFill>
                  <a:schemeClr val="tx1"/>
                </a:solidFill>
              </a:rPr>
              <a:t>kontrolirano uniči ( možganski imunski sistem)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Kasneje se dodaja relativno malo novih nevronov, se pa  dnevno spreminjajo povezave med njimi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Prepričanje da 40 centrov v možganih – veliko več, vsak  z različnimi tipi nevronov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Celotna obdelava informacije-  milisekunda. </a:t>
            </a:r>
            <a:endParaRPr lang="sl-SI" dirty="0" smtClean="0">
              <a:solidFill>
                <a:schemeClr val="tx1"/>
              </a:solidFill>
            </a:endParaRPr>
          </a:p>
          <a:p>
            <a:endParaRPr lang="sl-SI" dirty="0">
              <a:solidFill>
                <a:schemeClr val="tx1"/>
              </a:solidFill>
            </a:endParaRP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645024"/>
            <a:ext cx="5112567" cy="2481393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212976"/>
            <a:ext cx="3096162" cy="268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93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ewtons_cradle_animation_book_2.gif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5576" y="836712"/>
            <a:ext cx="6820701" cy="5115526"/>
          </a:xfrm>
        </p:spPr>
      </p:pic>
    </p:spTree>
    <p:extLst>
      <p:ext uri="{BB962C8B-B14F-4D97-AF65-F5344CB8AC3E}">
        <p14:creationId xmlns:p14="http://schemas.microsoft.com/office/powerpoint/2010/main" val="175633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2"/>
          <p:cNvSpPr txBox="1">
            <a:spLocks/>
          </p:cNvSpPr>
          <p:nvPr/>
        </p:nvSpPr>
        <p:spPr bwMode="auto">
          <a:xfrm>
            <a:off x="457200" y="152400"/>
            <a:ext cx="8229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l-SI" kern="0" dirty="0" smtClean="0">
                <a:solidFill>
                  <a:schemeClr val="bg1"/>
                </a:solidFill>
              </a:rPr>
              <a:t>Umetni nevron</a:t>
            </a:r>
            <a:endParaRPr lang="sl-SI" kern="0" dirty="0">
              <a:solidFill>
                <a:schemeClr val="bg1"/>
              </a:solidFill>
            </a:endParaRPr>
          </a:p>
        </p:txBody>
      </p:sp>
      <p:grpSp>
        <p:nvGrpSpPr>
          <p:cNvPr id="5" name="Skupina 4"/>
          <p:cNvGrpSpPr/>
          <p:nvPr/>
        </p:nvGrpSpPr>
        <p:grpSpPr>
          <a:xfrm>
            <a:off x="1570731" y="2423859"/>
            <a:ext cx="5358130" cy="2355216"/>
            <a:chOff x="0" y="0"/>
            <a:chExt cx="5453296" cy="2343680"/>
          </a:xfrm>
        </p:grpSpPr>
        <p:sp>
          <p:nvSpPr>
            <p:cNvPr id="6" name="Elipsa 5"/>
            <p:cNvSpPr/>
            <p:nvPr/>
          </p:nvSpPr>
          <p:spPr>
            <a:xfrm>
              <a:off x="2337719" y="604083"/>
              <a:ext cx="1144905" cy="1144905"/>
            </a:xfrm>
            <a:prstGeom prst="ellipse">
              <a:avLst/>
            </a:prstGeom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sl-SI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Polje z besedilom 2"/>
                <p:cNvSpPr txBox="1">
                  <a:spLocks noChangeArrowheads="1"/>
                </p:cNvSpPr>
                <p:nvPr/>
              </p:nvSpPr>
              <p:spPr bwMode="auto">
                <a:xfrm>
                  <a:off x="2420470" y="959913"/>
                  <a:ext cx="984250" cy="48704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sl-SI" sz="900" i="1" smtClean="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sl-SI" sz="900" i="1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𝑤</m:t>
                            </m:r>
                          </m:e>
                          <m:sub>
                            <m:r>
                              <a:rPr lang="sl-SI" sz="900" i="1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0</m:t>
                            </m:r>
                          </m:sub>
                        </m:sSub>
                        <m:r>
                          <a:rPr lang="sl-SI" sz="900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+</m:t>
                        </m:r>
                        <m:nary>
                          <m:naryPr>
                            <m:chr m:val="∑"/>
                            <m:limLoc m:val="undOvr"/>
                            <m:ctrlPr>
                              <a:rPr lang="sl-SI" sz="900" i="1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naryPr>
                          <m:sub>
                            <m:r>
                              <a:rPr lang="sl-SI" sz="900" i="1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𝑖</m:t>
                            </m:r>
                            <m:r>
                              <a:rPr lang="sl-SI" sz="900" i="1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=1</m:t>
                            </m:r>
                          </m:sub>
                          <m:sup>
                            <m:r>
                              <a:rPr lang="sl-SI" sz="900" i="1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𝑁</m:t>
                            </m:r>
                          </m:sup>
                          <m:e>
                            <m:sSub>
                              <m:sSubPr>
                                <m:ctrlPr>
                                  <a:rPr lang="sl-SI" sz="9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sl-SI" sz="9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sl-SI" sz="9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sl-SI" sz="900" i="1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sl-SI" sz="9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sl-SI" sz="9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sl-SI" sz="9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𝑖𝑗</m:t>
                                </m:r>
                              </m:sub>
                            </m:sSub>
                          </m:e>
                        </m:nary>
                      </m:oMath>
                    </m:oMathPara>
                  </a14:m>
                  <a:endParaRPr lang="sl-SI" sz="1100">
                    <a:solidFill>
                      <a:schemeClr val="tx1"/>
                    </a:solidFill>
                    <a:effectLst/>
                    <a:latin typeface="Calibri"/>
                    <a:ea typeface="Times New Roman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6" name="Polje z besedilom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420470" y="959913"/>
                  <a:ext cx="984250" cy="487045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b="-2500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sl-SI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Raven puščični povezovalnik 7"/>
            <p:cNvCxnSpPr/>
            <p:nvPr/>
          </p:nvCxnSpPr>
          <p:spPr>
            <a:xfrm>
              <a:off x="2900427" y="41375"/>
              <a:ext cx="0" cy="5626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Elipsa 8"/>
            <p:cNvSpPr/>
            <p:nvPr/>
          </p:nvSpPr>
          <p:spPr>
            <a:xfrm>
              <a:off x="885437" y="388930"/>
              <a:ext cx="470535" cy="491490"/>
            </a:xfrm>
            <a:prstGeom prst="ellips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sl-SI" sz="9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w</a:t>
              </a:r>
              <a:r>
                <a:rPr lang="sl-SI" sz="900" baseline="-250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1</a:t>
              </a:r>
              <a:endParaRPr lang="sl-SI" sz="1100">
                <a:solidFill>
                  <a:schemeClr val="tx1"/>
                </a:solidFill>
                <a:effectLst/>
                <a:ea typeface="Times New Roman"/>
                <a:cs typeface="Times New Roman"/>
              </a:endParaRPr>
            </a:p>
          </p:txBody>
        </p:sp>
        <p:sp>
          <p:nvSpPr>
            <p:cNvPr id="10" name="Elipsa 9"/>
            <p:cNvSpPr/>
            <p:nvPr/>
          </p:nvSpPr>
          <p:spPr>
            <a:xfrm>
              <a:off x="885437" y="955775"/>
              <a:ext cx="470535" cy="491490"/>
            </a:xfrm>
            <a:prstGeom prst="ellips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sl-SI" sz="9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w</a:t>
              </a:r>
              <a:r>
                <a:rPr lang="sl-SI" sz="900" baseline="-250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2</a:t>
              </a:r>
              <a:endParaRPr lang="sl-SI" sz="1100">
                <a:solidFill>
                  <a:schemeClr val="tx1"/>
                </a:solidFill>
                <a:effectLst/>
                <a:ea typeface="Times New Roman"/>
                <a:cs typeface="Times New Roman"/>
              </a:endParaRPr>
            </a:p>
          </p:txBody>
        </p:sp>
        <p:sp>
          <p:nvSpPr>
            <p:cNvPr id="11" name="Elipsa 10"/>
            <p:cNvSpPr/>
            <p:nvPr/>
          </p:nvSpPr>
          <p:spPr>
            <a:xfrm>
              <a:off x="885437" y="1841213"/>
              <a:ext cx="481100" cy="502467"/>
            </a:xfrm>
            <a:prstGeom prst="ellips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sl-SI" sz="9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w</a:t>
              </a:r>
              <a:r>
                <a:rPr lang="sl-SI" sz="900" baseline="-250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N</a:t>
              </a:r>
              <a:endParaRPr lang="sl-SI" sz="1100">
                <a:solidFill>
                  <a:schemeClr val="tx1"/>
                </a:solidFill>
                <a:effectLst/>
                <a:ea typeface="Times New Roman"/>
                <a:cs typeface="Times New Roman"/>
              </a:endParaRPr>
            </a:p>
          </p:txBody>
        </p:sp>
        <p:cxnSp>
          <p:nvCxnSpPr>
            <p:cNvPr id="12" name="Raven puščični povezovalnik 11"/>
            <p:cNvCxnSpPr/>
            <p:nvPr/>
          </p:nvCxnSpPr>
          <p:spPr>
            <a:xfrm>
              <a:off x="405480" y="633046"/>
              <a:ext cx="4876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Raven puščični povezovalnik 12"/>
            <p:cNvCxnSpPr/>
            <p:nvPr/>
          </p:nvCxnSpPr>
          <p:spPr>
            <a:xfrm>
              <a:off x="397205" y="1191616"/>
              <a:ext cx="4876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Raven puščični povezovalnik 13"/>
            <p:cNvCxnSpPr/>
            <p:nvPr/>
          </p:nvCxnSpPr>
          <p:spPr>
            <a:xfrm>
              <a:off x="397205" y="2118429"/>
              <a:ext cx="4876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Raven puščični povezovalnik 14"/>
            <p:cNvCxnSpPr/>
            <p:nvPr/>
          </p:nvCxnSpPr>
          <p:spPr>
            <a:xfrm>
              <a:off x="1365393" y="633046"/>
              <a:ext cx="1006475" cy="3225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Raven puščični povezovalnik 15"/>
            <p:cNvCxnSpPr/>
            <p:nvPr/>
          </p:nvCxnSpPr>
          <p:spPr>
            <a:xfrm>
              <a:off x="1352981" y="1166791"/>
              <a:ext cx="98473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Raven puščični povezovalnik 16"/>
            <p:cNvCxnSpPr/>
            <p:nvPr/>
          </p:nvCxnSpPr>
          <p:spPr>
            <a:xfrm flipV="1">
              <a:off x="1365393" y="1646747"/>
              <a:ext cx="1199515" cy="47117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Raven puščični povezovalnik 17"/>
            <p:cNvCxnSpPr/>
            <p:nvPr/>
          </p:nvCxnSpPr>
          <p:spPr>
            <a:xfrm>
              <a:off x="3479685" y="1166791"/>
              <a:ext cx="4876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Polje z besedilom 358"/>
            <p:cNvSpPr txBox="1"/>
            <p:nvPr/>
          </p:nvSpPr>
          <p:spPr>
            <a:xfrm>
              <a:off x="3967916" y="968188"/>
              <a:ext cx="806824" cy="397206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sl-SI" sz="11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f</a:t>
              </a:r>
              <a:r>
                <a:rPr lang="sl-SI" sz="1100" baseline="-250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prenosna</a:t>
              </a:r>
              <a:endParaRPr lang="sl-SI" sz="1100">
                <a:solidFill>
                  <a:schemeClr val="tx1"/>
                </a:solidFill>
                <a:effectLst/>
                <a:ea typeface="Times New Roman"/>
                <a:cs typeface="Times New Roman"/>
              </a:endParaRPr>
            </a:p>
          </p:txBody>
        </p:sp>
        <p:cxnSp>
          <p:nvCxnSpPr>
            <p:cNvPr id="20" name="Raven puščični povezovalnik 19"/>
            <p:cNvCxnSpPr/>
            <p:nvPr/>
          </p:nvCxnSpPr>
          <p:spPr>
            <a:xfrm>
              <a:off x="4774740" y="1166791"/>
              <a:ext cx="4876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Polje z besedilom 360"/>
            <p:cNvSpPr txBox="1"/>
            <p:nvPr/>
          </p:nvSpPr>
          <p:spPr>
            <a:xfrm>
              <a:off x="2950078" y="0"/>
              <a:ext cx="393067" cy="32272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sl-SI" sz="11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w</a:t>
              </a:r>
              <a:r>
                <a:rPr lang="sl-SI" sz="1100" baseline="-250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0</a:t>
              </a:r>
              <a:endParaRPr lang="sl-SI" sz="1100">
                <a:solidFill>
                  <a:schemeClr val="tx1"/>
                </a:solidFill>
                <a:effectLst/>
                <a:ea typeface="Times New Roman"/>
                <a:cs typeface="Times New Roman"/>
              </a:endParaRPr>
            </a:p>
          </p:txBody>
        </p:sp>
        <p:sp>
          <p:nvSpPr>
            <p:cNvPr id="22" name="Polje z besedilom 361"/>
            <p:cNvSpPr txBox="1"/>
            <p:nvPr/>
          </p:nvSpPr>
          <p:spPr>
            <a:xfrm>
              <a:off x="33100" y="471681"/>
              <a:ext cx="393065" cy="32258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sl-SI" sz="11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x</a:t>
              </a:r>
              <a:r>
                <a:rPr lang="sl-SI" sz="1100" baseline="-250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1j</a:t>
              </a:r>
              <a:endParaRPr lang="sl-SI" sz="1100">
                <a:solidFill>
                  <a:schemeClr val="tx1"/>
                </a:solidFill>
                <a:effectLst/>
                <a:ea typeface="Times New Roman"/>
                <a:cs typeface="Times New Roman"/>
              </a:endParaRPr>
            </a:p>
          </p:txBody>
        </p:sp>
        <p:sp>
          <p:nvSpPr>
            <p:cNvPr id="23" name="Polje z besedilom 362"/>
            <p:cNvSpPr txBox="1"/>
            <p:nvPr/>
          </p:nvSpPr>
          <p:spPr>
            <a:xfrm>
              <a:off x="4137" y="1038527"/>
              <a:ext cx="393065" cy="32258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sl-SI" sz="11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x</a:t>
              </a:r>
              <a:r>
                <a:rPr lang="sl-SI" sz="1100" baseline="-250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2j</a:t>
              </a:r>
              <a:endParaRPr lang="sl-SI" sz="1100">
                <a:solidFill>
                  <a:schemeClr val="tx1"/>
                </a:solidFill>
                <a:effectLst/>
                <a:ea typeface="Times New Roman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sl-SI" sz="11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 </a:t>
              </a:r>
            </a:p>
          </p:txBody>
        </p:sp>
        <p:sp>
          <p:nvSpPr>
            <p:cNvPr id="24" name="Polje z besedilom 363"/>
            <p:cNvSpPr txBox="1"/>
            <p:nvPr/>
          </p:nvSpPr>
          <p:spPr>
            <a:xfrm>
              <a:off x="0" y="1957064"/>
              <a:ext cx="393065" cy="32258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sl-SI" sz="11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x</a:t>
              </a:r>
              <a:r>
                <a:rPr lang="sl-SI" sz="1100" baseline="-250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Nj</a:t>
              </a:r>
              <a:endParaRPr lang="sl-SI" sz="1100">
                <a:solidFill>
                  <a:schemeClr val="tx1"/>
                </a:solidFill>
                <a:effectLst/>
                <a:ea typeface="Times New Roman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sl-SI" sz="11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 </a:t>
              </a:r>
            </a:p>
          </p:txBody>
        </p:sp>
        <p:sp>
          <p:nvSpPr>
            <p:cNvPr id="25" name="Polje z besedilom 364"/>
            <p:cNvSpPr txBox="1"/>
            <p:nvPr/>
          </p:nvSpPr>
          <p:spPr>
            <a:xfrm>
              <a:off x="5060231" y="794411"/>
              <a:ext cx="393065" cy="32258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sl-SI" sz="11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O</a:t>
              </a:r>
              <a:r>
                <a:rPr lang="sl-SI" sz="1100" baseline="-25000">
                  <a:solidFill>
                    <a:schemeClr val="tx1"/>
                  </a:solidFill>
                  <a:effectLst/>
                  <a:ea typeface="Times New Roman"/>
                  <a:cs typeface="Times New Roman"/>
                </a:rPr>
                <a:t>j</a:t>
              </a:r>
              <a:endParaRPr lang="sl-SI" sz="1100">
                <a:solidFill>
                  <a:schemeClr val="tx1"/>
                </a:solidFill>
                <a:effectLst/>
                <a:ea typeface="Times New Roman"/>
                <a:cs typeface="Times New Roman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Pravokotnik 25"/>
              <p:cNvSpPr/>
              <p:nvPr/>
            </p:nvSpPr>
            <p:spPr>
              <a:xfrm>
                <a:off x="2669086" y="4869160"/>
                <a:ext cx="3522439" cy="8443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l-SI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l-SI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sl-SI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sl-SI" i="1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sl-SI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l-SI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sl-SI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𝑝𝑟𝑒𝑛𝑜𝑠𝑛𝑎</m:t>
                          </m:r>
                        </m:sub>
                      </m:sSub>
                      <m:d>
                        <m:dPr>
                          <m:ctrlPr>
                            <a:rPr lang="sl-SI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l-SI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sl-SI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sl-SI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sl-SI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+ 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sl-SI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sl-SI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𝑖</m:t>
                              </m:r>
                              <m:r>
                                <a:rPr lang="sl-SI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sl-SI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sl-SI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sl-SI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sl-SI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sl-SI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sl-SI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sl-SI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sl-SI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𝑖𝑗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</m:oMath>
                  </m:oMathPara>
                </a14:m>
                <a:endParaRPr lang="sl-SI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6" name="Pravokotnik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9086" y="4869160"/>
                <a:ext cx="3522439" cy="8443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Naslov 2"/>
          <p:cNvSpPr>
            <a:spLocks noGrp="1"/>
          </p:cNvSpPr>
          <p:nvPr>
            <p:ph type="title"/>
          </p:nvPr>
        </p:nvSpPr>
        <p:spPr>
          <a:xfrm>
            <a:off x="477009" y="332656"/>
            <a:ext cx="8229600" cy="1219200"/>
          </a:xfrm>
        </p:spPr>
        <p:txBody>
          <a:bodyPr/>
          <a:lstStyle/>
          <a:p>
            <a:r>
              <a:rPr lang="sl-SI" dirty="0" smtClean="0">
                <a:solidFill>
                  <a:srgbClr val="FF0000"/>
                </a:solidFill>
              </a:rPr>
              <a:t>Umetni nevron</a:t>
            </a:r>
            <a:endParaRPr lang="sl-SI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Pravokotnik 27"/>
              <p:cNvSpPr/>
              <p:nvPr/>
            </p:nvSpPr>
            <p:spPr>
              <a:xfrm>
                <a:off x="4748477" y="4880570"/>
                <a:ext cx="3588355" cy="8485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l-SI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l-SI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𝑂</m:t>
                          </m:r>
                        </m:e>
                        <m:sub>
                          <m:r>
                            <a:rPr lang="sl-SI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sl-SI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sl-SI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l-SI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sl-SI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𝑝𝑟𝑒𝑛𝑜𝑠𝑛𝑎</m:t>
                          </m:r>
                        </m:sub>
                      </m:sSub>
                      <m:d>
                        <m:dPr>
                          <m:ctrlPr>
                            <a:rPr lang="sl-SI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l-SI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sl-SI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sl-SI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sl-SI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 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sl-SI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sl-SI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𝑖</m:t>
                              </m:r>
                              <m:r>
                                <a:rPr lang="sl-SI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sl-SI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sl-SI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sl-SI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sl-SI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sl-SI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sl-SI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sl-SI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sl-SI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𝑖𝑗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</m:oMath>
                  </m:oMathPara>
                </a14:m>
                <a:endParaRPr lang="sl-SI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Pravokotnik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8477" y="4880570"/>
                <a:ext cx="3588355" cy="8485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236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jeZBesedilom 5"/>
          <p:cNvSpPr txBox="1"/>
          <p:nvPr/>
        </p:nvSpPr>
        <p:spPr>
          <a:xfrm>
            <a:off x="971600" y="620688"/>
            <a:ext cx="2621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sl-SI" sz="24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Nevronsko omrežje</a:t>
            </a:r>
          </a:p>
        </p:txBody>
      </p:sp>
      <p:pic>
        <p:nvPicPr>
          <p:cNvPr id="7" name="Slika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04864"/>
            <a:ext cx="3312368" cy="3240360"/>
          </a:xfrm>
          <a:prstGeom prst="rect">
            <a:avLst/>
          </a:prstGeom>
        </p:spPr>
      </p:pic>
      <p:pic>
        <p:nvPicPr>
          <p:cNvPr id="8" name="Slika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204864"/>
            <a:ext cx="3744416" cy="3240360"/>
          </a:xfrm>
          <a:prstGeom prst="rect">
            <a:avLst/>
          </a:prstGeom>
        </p:spPr>
      </p:pic>
      <p:sp>
        <p:nvSpPr>
          <p:cNvPr id="10" name="PoljeZBesedilom 9"/>
          <p:cNvSpPr txBox="1"/>
          <p:nvPr/>
        </p:nvSpPr>
        <p:spPr>
          <a:xfrm>
            <a:off x="1115615" y="1636673"/>
            <a:ext cx="221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S povezavami naprej</a:t>
            </a:r>
            <a:endParaRPr lang="sl-SI" dirty="0"/>
          </a:p>
        </p:txBody>
      </p:sp>
      <p:sp>
        <p:nvSpPr>
          <p:cNvPr id="11" name="PoljeZBesedilom 10"/>
          <p:cNvSpPr txBox="1"/>
          <p:nvPr/>
        </p:nvSpPr>
        <p:spPr>
          <a:xfrm>
            <a:off x="5192196" y="1789073"/>
            <a:ext cx="2745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S povratnimi povezavami 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4299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grada vsebine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908720"/>
            <a:ext cx="7272808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grada vsebine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32648"/>
          </a:xfrm>
        </p:spPr>
        <p:txBody>
          <a:bodyPr>
            <a:normAutofit/>
          </a:bodyPr>
          <a:lstStyle/>
          <a:p>
            <a:r>
              <a:rPr lang="sl-SI" dirty="0" smtClean="0"/>
              <a:t>I0		U0	</a:t>
            </a:r>
            <a:r>
              <a:rPr lang="el-GR" dirty="0" smtClean="0"/>
              <a:t>Δφ</a:t>
            </a:r>
            <a:r>
              <a:rPr lang="sl-SI" dirty="0" smtClean="0"/>
              <a:t>				</a:t>
            </a:r>
            <a:r>
              <a:rPr lang="sl-SI" dirty="0" err="1" smtClean="0"/>
              <a:t>ZS	izvod</a:t>
            </a:r>
            <a:endParaRPr lang="sl-SI" dirty="0" smtClean="0"/>
          </a:p>
          <a:p>
            <a:r>
              <a:rPr lang="sl-SI" dirty="0" smtClean="0"/>
              <a:t>0</a:t>
            </a:r>
            <a:r>
              <a:rPr lang="sl-SI" dirty="0"/>
              <a:t>	</a:t>
            </a:r>
            <a:r>
              <a:rPr lang="sl-SI" dirty="0" smtClean="0"/>
              <a:t>	0</a:t>
            </a:r>
            <a:r>
              <a:rPr lang="sl-SI" dirty="0"/>
              <a:t>	0.0517769181532296	</a:t>
            </a:r>
            <a:r>
              <a:rPr lang="sl-SI" dirty="0" smtClean="0"/>
              <a:t>	0</a:t>
            </a:r>
            <a:r>
              <a:rPr lang="sl-SI" dirty="0"/>
              <a:t>	0</a:t>
            </a:r>
          </a:p>
          <a:p>
            <a:r>
              <a:rPr lang="sl-SI" dirty="0"/>
              <a:t>0	</a:t>
            </a:r>
            <a:r>
              <a:rPr lang="sl-SI" dirty="0" smtClean="0"/>
              <a:t>	0</a:t>
            </a:r>
            <a:r>
              <a:rPr lang="sl-SI" dirty="0"/>
              <a:t>	0.259313166170373	</a:t>
            </a:r>
            <a:r>
              <a:rPr lang="sl-SI" dirty="0" smtClean="0"/>
              <a:t>	0</a:t>
            </a:r>
            <a:r>
              <a:rPr lang="sl-SI" dirty="0"/>
              <a:t>	0</a:t>
            </a:r>
          </a:p>
          <a:p>
            <a:r>
              <a:rPr lang="sl-SI" dirty="0" smtClean="0"/>
              <a:t>0.124	</a:t>
            </a:r>
            <a:r>
              <a:rPr lang="sl-SI" dirty="0"/>
              <a:t>	0	</a:t>
            </a:r>
            <a:r>
              <a:rPr lang="sl-SI" dirty="0" smtClean="0"/>
              <a:t>0.75298472156513</a:t>
            </a:r>
            <a:r>
              <a:rPr lang="sl-SI" dirty="0"/>
              <a:t>	</a:t>
            </a:r>
            <a:r>
              <a:rPr lang="sl-SI" dirty="0" smtClean="0"/>
              <a:t>	1</a:t>
            </a:r>
            <a:r>
              <a:rPr lang="sl-SI" dirty="0"/>
              <a:t>	1</a:t>
            </a:r>
          </a:p>
          <a:p>
            <a:r>
              <a:rPr lang="sl-SI" dirty="0"/>
              <a:t>0.16	</a:t>
            </a:r>
            <a:r>
              <a:rPr lang="sl-SI" dirty="0" smtClean="0"/>
              <a:t>	0.056</a:t>
            </a:r>
            <a:r>
              <a:rPr lang="sl-SI" dirty="0"/>
              <a:t>	</a:t>
            </a:r>
            <a:r>
              <a:rPr lang="sl-SI" dirty="0" smtClean="0"/>
              <a:t>0.810391562073859	</a:t>
            </a:r>
            <a:r>
              <a:rPr lang="sl-SI" dirty="0"/>
              <a:t>	1	1</a:t>
            </a:r>
          </a:p>
          <a:p>
            <a:r>
              <a:rPr lang="sl-SI" dirty="0" smtClean="0"/>
              <a:t>0.985</a:t>
            </a:r>
            <a:r>
              <a:rPr lang="sl-SI" dirty="0"/>
              <a:t>	</a:t>
            </a:r>
            <a:r>
              <a:rPr lang="sl-SI" dirty="0" smtClean="0"/>
              <a:t>	0.986</a:t>
            </a:r>
            <a:r>
              <a:rPr lang="sl-SI" dirty="0"/>
              <a:t>	</a:t>
            </a:r>
            <a:r>
              <a:rPr lang="sl-SI" dirty="0" smtClean="0"/>
              <a:t>0.77099045445691</a:t>
            </a:r>
            <a:r>
              <a:rPr lang="sl-SI" dirty="0"/>
              <a:t>	</a:t>
            </a:r>
            <a:r>
              <a:rPr lang="sl-SI" dirty="0" smtClean="0"/>
              <a:t>	1</a:t>
            </a:r>
            <a:r>
              <a:rPr lang="sl-SI" dirty="0"/>
              <a:t>	1</a:t>
            </a:r>
          </a:p>
          <a:p>
            <a:r>
              <a:rPr lang="sl-SI" dirty="0" smtClean="0"/>
              <a:t>0.62</a:t>
            </a:r>
            <a:r>
              <a:rPr lang="sl-SI" dirty="0"/>
              <a:t>	</a:t>
            </a:r>
            <a:r>
              <a:rPr lang="sl-SI" dirty="0" smtClean="0"/>
              <a:t>	0.61</a:t>
            </a:r>
            <a:r>
              <a:rPr lang="sl-SI" dirty="0"/>
              <a:t>	</a:t>
            </a:r>
            <a:r>
              <a:rPr lang="sl-SI" dirty="0" smtClean="0"/>
              <a:t>0.7224946428074</a:t>
            </a:r>
            <a:r>
              <a:rPr lang="sl-SI" dirty="0"/>
              <a:t>	</a:t>
            </a:r>
            <a:r>
              <a:rPr lang="sl-SI" dirty="0" smtClean="0"/>
              <a:t>	1</a:t>
            </a:r>
            <a:r>
              <a:rPr lang="sl-SI" dirty="0"/>
              <a:t>	</a:t>
            </a:r>
            <a:r>
              <a:rPr lang="sl-SI" dirty="0" smtClean="0"/>
              <a:t>1</a:t>
            </a:r>
            <a:endParaRPr lang="sl-SI" dirty="0"/>
          </a:p>
          <a:p>
            <a:r>
              <a:rPr lang="sl-SI" dirty="0"/>
              <a:t>0.056	</a:t>
            </a:r>
            <a:r>
              <a:rPr lang="sl-SI" dirty="0" smtClean="0"/>
              <a:t>	0.05</a:t>
            </a:r>
            <a:r>
              <a:rPr lang="sl-SI" dirty="0"/>
              <a:t>	0.37525394484178	</a:t>
            </a:r>
            <a:r>
              <a:rPr lang="sl-SI" dirty="0" smtClean="0"/>
              <a:t>	1</a:t>
            </a:r>
            <a:r>
              <a:rPr lang="sl-SI" dirty="0"/>
              <a:t>	0</a:t>
            </a:r>
          </a:p>
          <a:p>
            <a:r>
              <a:rPr lang="sl-SI" dirty="0"/>
              <a:t>0.051	</a:t>
            </a:r>
            <a:r>
              <a:rPr lang="sl-SI" dirty="0" smtClean="0"/>
              <a:t>	0.04</a:t>
            </a:r>
            <a:r>
              <a:rPr lang="sl-SI" dirty="0"/>
              <a:t>	0.35493835749867	</a:t>
            </a:r>
            <a:r>
              <a:rPr lang="sl-SI" dirty="0" smtClean="0"/>
              <a:t>	1</a:t>
            </a:r>
            <a:r>
              <a:rPr lang="sl-SI" dirty="0"/>
              <a:t>	0</a:t>
            </a:r>
          </a:p>
          <a:p>
            <a:r>
              <a:rPr lang="sl-SI" dirty="0"/>
              <a:t>0.046	</a:t>
            </a:r>
            <a:r>
              <a:rPr lang="sl-SI" dirty="0" smtClean="0"/>
              <a:t>	0</a:t>
            </a:r>
            <a:r>
              <a:rPr lang="sl-SI" dirty="0"/>
              <a:t>	0.32965797456377	</a:t>
            </a:r>
            <a:r>
              <a:rPr lang="sl-SI" dirty="0" smtClean="0"/>
              <a:t>	0</a:t>
            </a:r>
            <a:r>
              <a:rPr lang="sl-SI" dirty="0"/>
              <a:t>	0</a:t>
            </a:r>
          </a:p>
          <a:p>
            <a:r>
              <a:rPr lang="sl-SI" dirty="0"/>
              <a:t>0.041	</a:t>
            </a:r>
            <a:r>
              <a:rPr lang="sl-SI" dirty="0" smtClean="0"/>
              <a:t>	0</a:t>
            </a:r>
            <a:r>
              <a:rPr lang="sl-SI" dirty="0"/>
              <a:t>	0.29737845434558	</a:t>
            </a:r>
            <a:r>
              <a:rPr lang="sl-SI" dirty="0" smtClean="0"/>
              <a:t>	0</a:t>
            </a:r>
            <a:r>
              <a:rPr lang="sl-SI" dirty="0"/>
              <a:t>	0</a:t>
            </a:r>
          </a:p>
          <a:p>
            <a:r>
              <a:rPr lang="sl-SI" dirty="0" smtClean="0"/>
              <a:t>0.862</a:t>
            </a:r>
            <a:r>
              <a:rPr lang="sl-SI" dirty="0"/>
              <a:t>	</a:t>
            </a:r>
            <a:r>
              <a:rPr lang="sl-SI" dirty="0" smtClean="0"/>
              <a:t>	0.791</a:t>
            </a:r>
            <a:r>
              <a:rPr lang="sl-SI" dirty="0"/>
              <a:t>	</a:t>
            </a:r>
            <a:r>
              <a:rPr lang="sl-SI" dirty="0" smtClean="0"/>
              <a:t>0.85328249798235</a:t>
            </a:r>
            <a:r>
              <a:rPr lang="sl-SI" dirty="0"/>
              <a:t>	</a:t>
            </a:r>
            <a:r>
              <a:rPr lang="sl-SI" dirty="0" smtClean="0"/>
              <a:t>	1</a:t>
            </a:r>
            <a:r>
              <a:rPr lang="sl-SI" dirty="0"/>
              <a:t>	1</a:t>
            </a:r>
          </a:p>
        </p:txBody>
      </p:sp>
    </p:spTree>
    <p:extLst>
      <p:ext uri="{BB962C8B-B14F-4D97-AF65-F5344CB8AC3E}">
        <p14:creationId xmlns:p14="http://schemas.microsoft.com/office/powerpoint/2010/main" val="86703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grada vsebine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1800" y="836712"/>
            <a:ext cx="4968552" cy="5328592"/>
          </a:xfrm>
          <a:prstGeom prst="rect">
            <a:avLst/>
          </a:prstGeom>
        </p:spPr>
      </p:pic>
      <p:sp>
        <p:nvSpPr>
          <p:cNvPr id="5" name="Naslov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r>
              <a:rPr lang="sl-SI" sz="2400" dirty="0" smtClean="0"/>
              <a:t>Učenje 1</a:t>
            </a:r>
            <a:endParaRPr lang="sl-SI" sz="2400" dirty="0"/>
          </a:p>
        </p:txBody>
      </p:sp>
      <p:sp>
        <p:nvSpPr>
          <p:cNvPr id="6" name="PoljeZBesedilom 5"/>
          <p:cNvSpPr txBox="1"/>
          <p:nvPr/>
        </p:nvSpPr>
        <p:spPr>
          <a:xfrm>
            <a:off x="395536" y="1844824"/>
            <a:ext cx="18777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err="1"/>
              <a:t>max</a:t>
            </a:r>
            <a:r>
              <a:rPr lang="sl-SI" dirty="0"/>
              <a:t> napaka: 0,01</a:t>
            </a:r>
          </a:p>
          <a:p>
            <a:r>
              <a:rPr lang="sl-SI" dirty="0" err="1"/>
              <a:t>learning</a:t>
            </a:r>
            <a:r>
              <a:rPr lang="sl-SI" dirty="0"/>
              <a:t> </a:t>
            </a:r>
            <a:r>
              <a:rPr lang="sl-SI" dirty="0" err="1"/>
              <a:t>rate</a:t>
            </a:r>
            <a:r>
              <a:rPr lang="sl-SI" dirty="0"/>
              <a:t> 0,2</a:t>
            </a:r>
          </a:p>
          <a:p>
            <a:r>
              <a:rPr lang="sl-SI" dirty="0" err="1"/>
              <a:t>Momentum</a:t>
            </a:r>
            <a:r>
              <a:rPr lang="sl-SI" dirty="0"/>
              <a:t>: 0,9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97213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r>
              <a:rPr lang="sl-SI" sz="2400" dirty="0" smtClean="0"/>
              <a:t>Učenje 2</a:t>
            </a:r>
            <a:endParaRPr lang="sl-SI" sz="2400" dirty="0"/>
          </a:p>
        </p:txBody>
      </p:sp>
      <p:pic>
        <p:nvPicPr>
          <p:cNvPr id="5" name="Ograda vsebine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91880" y="764704"/>
            <a:ext cx="5138879" cy="5331296"/>
          </a:xfrm>
          <a:prstGeom prst="rect">
            <a:avLst/>
          </a:prstGeom>
        </p:spPr>
      </p:pic>
      <p:sp>
        <p:nvSpPr>
          <p:cNvPr id="6" name="PoljeZBesedilom 5"/>
          <p:cNvSpPr txBox="1"/>
          <p:nvPr/>
        </p:nvSpPr>
        <p:spPr>
          <a:xfrm>
            <a:off x="539552" y="1988840"/>
            <a:ext cx="18777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err="1"/>
              <a:t>max</a:t>
            </a:r>
            <a:r>
              <a:rPr lang="sl-SI" dirty="0"/>
              <a:t> napaka: 0,01</a:t>
            </a:r>
          </a:p>
          <a:p>
            <a:r>
              <a:rPr lang="sl-SI" dirty="0" err="1"/>
              <a:t>learning</a:t>
            </a:r>
            <a:r>
              <a:rPr lang="sl-SI" dirty="0"/>
              <a:t> </a:t>
            </a:r>
            <a:r>
              <a:rPr lang="sl-SI" dirty="0" err="1"/>
              <a:t>rate</a:t>
            </a:r>
            <a:r>
              <a:rPr lang="sl-SI" dirty="0"/>
              <a:t> 0,2</a:t>
            </a:r>
          </a:p>
          <a:p>
            <a:r>
              <a:rPr lang="sl-SI" dirty="0" err="1"/>
              <a:t>Momentum</a:t>
            </a:r>
            <a:r>
              <a:rPr lang="sl-SI" dirty="0"/>
              <a:t>: 0,7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64782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386104"/>
              </p:ext>
            </p:extLst>
          </p:nvPr>
        </p:nvGraphicFramePr>
        <p:xfrm>
          <a:off x="179512" y="1124744"/>
          <a:ext cx="8568952" cy="4825638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4464496"/>
                <a:gridCol w="4104456"/>
              </a:tblGrid>
              <a:tr h="5584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 dirty="0">
                          <a:effectLst/>
                        </a:rPr>
                        <a:t>Test mreže -poizkus učenje2</a:t>
                      </a:r>
                      <a:endParaRPr lang="sl-SI" sz="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Test mreže - poizkus učenje1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0; 0; 0,4378;  Output: 0; 0; Desired output: 0;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0; 0; 0,5005;  Output: 0,0455; 0; Desired output: 0; 0;  Error: 0,0455;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0,124; 0; 0,0175;  Output: 1; 1; Desired output: 1; 1;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0; 0; 0,4378;  Output: 0,0284; 0,0001; Desired output: 0; 0;  Error: 0,0284; 0,0001;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0,16; 0,056; 0,021;  Output: 1; 1; Desired output: 1; 1;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0; 0; 0,1868;  Output: 0,0169; 0,0103; Desired output: 0; 0;  Error: 0,0169; 0,0103;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0,167; 0,205; 0,1162;  Output: 1; 1; Desired output: 1; 1;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0; 0; 0,9652;  Output: 0,1294; 0; Desired output: 0; 0;  Error: 0,1294;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0,206; 0,245; 0,244;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0; 0; 0,0114;  Output: 0,0786; 0,3939; Desired output: 0; 0;  Error: 0,0786; 0,3939;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0,251; 0,245; 0,2651;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0,124; 0; 0,0175;  Output: 0,9143; 0,9445; Desired output: 1; 1;  Error: -0,0857; -0,0555;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0,356; 0,238; 0,2633;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0,16; 0,056; 0,021;  Output: 0,9932; 0,9882; Desired output: 1; 1;  Error: -0,0068; -0,0118;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0,405; 0,238; 0,2465;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0,191; 0,15; 0,0558;  Output: 0,9982; 0,9783; Desired output: 1; 1;  Error: -0,0018; -0,0217;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0,445; 0,247; 0,2234;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0,178; 0,18; 0,0826;  Output: 0,9981; 0,9426; Desired output: 1; 1;  Error: -0,0019; -0,0574;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0,477; 0,268; 0,1992;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0,206; 0,245; 0,244;  Output: 0,9993; 0,041; Desired output: 1; 0;  Error: -0,0007; 0,041;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0,499; 0,301; 0,1789;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0,251; 0,245; 0,2651;  Output: 0,9996; 0,018; Desired output: 1; 0;  Error: -0,0004; 0,018;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0,511; 0,441; 0,1577;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0,445; 0,247; 0,2234;  Output: 0,9999; 0,0142; Desired output: 1; 0;  Error: -0,0001; 0,0142;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0,498; 0,534; 0,1722;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0,477; 0,268; 0,1992;  Output: 0,9999; 0,0192; Desired output: 1; 0;  Error: -0,0001; 0,0192;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0,509; 0,633; 0,2133;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0,511; 0,441; 0,1577;  Output: 1; 0,026; Desired output: 1; 0;  Error: -0; 0,026;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0,587; 0,674; 0,2485;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0,505; 0,489; 0,1627;  Output: 1; 0,0213; Desired output: 1; 0;  Error: -0; 0,0213;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0,626; 0,676; 0,2543;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0,509; 0,633; 0,2133;  Output: 1; 0,0074; Desired output: 1; 0;  Error: -0; 0,0074;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0,794; 0,68; 0,2432;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0,527; 0,653; 0,2271;  Output: 1; 0,0061; Desired output: 1; 0;  Error: -0; 0,0061;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0,828; 0,691; 0,2353;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0,626; 0,676; 0,2543;  Output: 1; 0,0046; Desired output: 1; 0;  Error: -0; 0,0046;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0,905; 0,955; 0,2554;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0,669; 0,675; 0,256;  Output: 1; 0,0047; Desired output: 1; 0;  Error: -0; 0,0047;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0,998; 0,921; 0,256;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0,828; 0,691; 0,2353;  Output: 1; 0,0067; Desired output: 1; 0;  Error: -0; 0,0067;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1; 0,925; 0,2477;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0,854; 0,71; 0,2265;  Output: 1; 0,0078; Desired output: 1; 0;  Error: -0; 0,0078;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0,998; 0,932; 0,2447;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0,905; 0,955; 0,2554;  Output: 1; 0,0056; Desired output: 1; 0;  Error: -0; 0,0056;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0,992; 0,94; 0,243;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0,998; 0,921; 0,256;  Output: 1; 0,0058; Desired output: 1; 0;  Error: -0; 0,0058;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0,982; 0,949; 0,2424;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0,992; 0,94; 0,243;  Output: 1; 0,0069; Desired output: 1; 0;  Error: -0; 0,0069;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0,972; 0,959; 0,2429;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0,963; 0,97; 0,244;  Output: 1; 0,0068; Desired output: 1; 0;  Error: -0; 0,0068;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0,963; 0,97; 0,244;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0,986; 0,981; 0,2606;  Output: 1; 0,0055; Desired output: 1; 0;  Error: -0; 0,0055;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0,986; 0,981; 0,2606;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0,894; 0,994; 0,252;  Output: 1; 0,0059; Desired output: 1; 0;  Error: -0; 0,0059;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0,977; 0,976; 0,2584;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0,805; 1; 0,2564;  Output: 1; 0,0053; Desired output: 1; 0;  Error: -0; 0,0053;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0,938; 0,99; 0,2553;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0,643; 0,601; 0,3082;  Output: 1; 0,0028; Desired output: 1; 0;  Error: -0; 0,0028;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0,918; 0,991; 0,2532;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0,524; 0,518; 0,2659;  Output: 1; 0,0039; Desired output: 1; 0;  Error: -0; 0,0039;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0,894; 0,994; 0,252;  Output: 1; 0; Desired output: 1;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0,257; 0,508; 0,267;  Output: 0,9999; 0,0047; Desired output: 1; 0;  Error: -0,0001; 0,0047;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0,041; 0; 0,2974;  Output: 0; 0; Desired output: 0;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0,224; 0,499; 0,2866;  Output: 0,9998; 0,0041; Desired output: 1; 0;  Error: -0,0002; 0,0041;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 dirty="0" err="1">
                          <a:effectLst/>
                        </a:rPr>
                        <a:t>Input</a:t>
                      </a:r>
                      <a:r>
                        <a:rPr lang="sl-SI" sz="700" dirty="0">
                          <a:effectLst/>
                        </a:rPr>
                        <a:t>: 0,038; 0; 0,2542;  </a:t>
                      </a:r>
                      <a:r>
                        <a:rPr lang="sl-SI" sz="700" dirty="0" err="1">
                          <a:effectLst/>
                        </a:rPr>
                        <a:t>Output</a:t>
                      </a:r>
                      <a:r>
                        <a:rPr lang="sl-SI" sz="700" dirty="0">
                          <a:effectLst/>
                        </a:rPr>
                        <a:t>: 0; 0; </a:t>
                      </a:r>
                      <a:r>
                        <a:rPr lang="sl-SI" sz="700" dirty="0" err="1">
                          <a:effectLst/>
                        </a:rPr>
                        <a:t>Desired</a:t>
                      </a:r>
                      <a:r>
                        <a:rPr lang="sl-SI" sz="700" dirty="0">
                          <a:effectLst/>
                        </a:rPr>
                        <a:t> </a:t>
                      </a:r>
                      <a:r>
                        <a:rPr lang="sl-SI" sz="700" dirty="0" err="1">
                          <a:effectLst/>
                        </a:rPr>
                        <a:t>output</a:t>
                      </a:r>
                      <a:r>
                        <a:rPr lang="sl-SI" sz="700" dirty="0">
                          <a:effectLst/>
                        </a:rPr>
                        <a:t>: 0; 0;  </a:t>
                      </a:r>
                      <a:r>
                        <a:rPr lang="sl-SI" sz="700" dirty="0" err="1">
                          <a:effectLst/>
                        </a:rPr>
                        <a:t>Error</a:t>
                      </a:r>
                      <a:r>
                        <a:rPr lang="sl-SI" sz="700" dirty="0">
                          <a:effectLst/>
                        </a:rPr>
                        <a:t>: 0; 0; </a:t>
                      </a:r>
                      <a:endParaRPr lang="sl-SI" sz="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0,062; 0,061; 0,3922;  Output: 0,7515; 0,0018; Desired output: 1; 0;  Error: -0,2485; 0,0018;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0,034; 0; 0,1959;  Output: 0; 0; Desired output: 0;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0,034; 0; 0,1959;  Output: 0,0488; 0,0167; Desired output: 0; 0;  Error: 0,0488; 0,0167;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0,031; 0; 0,1414;  Output: 0; 0; Desired output: 0;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0,031; 0; 0,1414;  Output: 0,0598; 0,0461; Desired output: 0; 0;  Error: 0,0598; 0,0461;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0; 0; 0,1436;  Output: 0; 0; Desired output: 0;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0; 0; 0,1436;  Output: 0,0218; 0,0234; Desired output: 0; 0;  Error: 0,0218; 0,0234;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0; 0; 0,1616;  Output: 0; 0; Desired output: 0;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0; 0; 0,1616;  Output: 0,0194; 0,0164; Desired output: 0; 0;  Error: 0,0194; 0,0164;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0; 0; 0,1512;  Output: 0; 0; Desired output: 0;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0; 0; 0,1512;  Output: 0,0207; 0,0201; Desired output: 0; 0;  Error: 0,0207; 0,0201;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0; 0; 0,131;  Output: 0; 0; Desired output: 0; 0;  Error: 0; 0;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>
                          <a:effectLst/>
                        </a:rPr>
                        <a:t>Input: 0; 0; 0,131;  Output: 0,0239; 0,0305; Desired output: 0; 0;  Error: 0,0239; 0,0305; </a:t>
                      </a:r>
                      <a:endParaRPr lang="sl-SI" sz="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  <a:tr h="9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 dirty="0" err="1">
                          <a:effectLst/>
                        </a:rPr>
                        <a:t>Total</a:t>
                      </a:r>
                      <a:r>
                        <a:rPr lang="sl-SI" sz="700" dirty="0">
                          <a:effectLst/>
                        </a:rPr>
                        <a:t> </a:t>
                      </a:r>
                      <a:r>
                        <a:rPr lang="sl-SI" sz="700" dirty="0" err="1">
                          <a:effectLst/>
                        </a:rPr>
                        <a:t>Mean</a:t>
                      </a:r>
                      <a:r>
                        <a:rPr lang="sl-SI" sz="700" dirty="0">
                          <a:effectLst/>
                        </a:rPr>
                        <a:t> </a:t>
                      </a:r>
                      <a:r>
                        <a:rPr lang="sl-SI" sz="700" dirty="0" err="1">
                          <a:effectLst/>
                        </a:rPr>
                        <a:t>Square</a:t>
                      </a:r>
                      <a:r>
                        <a:rPr lang="sl-SI" sz="700" dirty="0">
                          <a:effectLst/>
                        </a:rPr>
                        <a:t> </a:t>
                      </a:r>
                      <a:r>
                        <a:rPr lang="sl-SI" sz="700" dirty="0" err="1">
                          <a:effectLst/>
                        </a:rPr>
                        <a:t>Error</a:t>
                      </a:r>
                      <a:r>
                        <a:rPr lang="sl-SI" sz="700" dirty="0">
                          <a:effectLst/>
                        </a:rPr>
                        <a:t>: 0.0</a:t>
                      </a:r>
                      <a:endParaRPr lang="sl-SI" sz="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700" dirty="0" err="1">
                          <a:effectLst/>
                        </a:rPr>
                        <a:t>Total</a:t>
                      </a:r>
                      <a:r>
                        <a:rPr lang="sl-SI" sz="700" dirty="0">
                          <a:effectLst/>
                        </a:rPr>
                        <a:t> </a:t>
                      </a:r>
                      <a:r>
                        <a:rPr lang="sl-SI" sz="700" dirty="0" err="1">
                          <a:effectLst/>
                        </a:rPr>
                        <a:t>Mean</a:t>
                      </a:r>
                      <a:r>
                        <a:rPr lang="sl-SI" sz="700" dirty="0">
                          <a:effectLst/>
                        </a:rPr>
                        <a:t> </a:t>
                      </a:r>
                      <a:r>
                        <a:rPr lang="sl-SI" sz="700" dirty="0" err="1">
                          <a:effectLst/>
                        </a:rPr>
                        <a:t>Square</a:t>
                      </a:r>
                      <a:r>
                        <a:rPr lang="sl-SI" sz="700" dirty="0">
                          <a:effectLst/>
                        </a:rPr>
                        <a:t> </a:t>
                      </a:r>
                      <a:r>
                        <a:rPr lang="sl-SI" sz="700" dirty="0" err="1">
                          <a:effectLst/>
                        </a:rPr>
                        <a:t>Error</a:t>
                      </a:r>
                      <a:r>
                        <a:rPr lang="sl-SI" sz="700" dirty="0">
                          <a:effectLst/>
                        </a:rPr>
                        <a:t>: 0.007522828258067818</a:t>
                      </a:r>
                      <a:endParaRPr lang="sl-SI" sz="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51348" marR="5134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415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229600" cy="1219200"/>
          </a:xfrm>
        </p:spPr>
        <p:txBody>
          <a:bodyPr/>
          <a:lstStyle/>
          <a:p>
            <a:r>
              <a:rPr lang="sl-SI" sz="3200" dirty="0" smtClean="0"/>
              <a:t>Problematika zemeljskih stikov</a:t>
            </a:r>
            <a:endParaRPr lang="sl-SI" sz="3200" dirty="0"/>
          </a:p>
        </p:txBody>
      </p:sp>
      <p:sp>
        <p:nvSpPr>
          <p:cNvPr id="8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VON – majhni tok ZS</a:t>
            </a:r>
          </a:p>
          <a:p>
            <a:r>
              <a:rPr lang="sl-SI" dirty="0"/>
              <a:t>problematika </a:t>
            </a:r>
            <a:r>
              <a:rPr lang="sl-SI" dirty="0" smtClean="0"/>
              <a:t> </a:t>
            </a:r>
            <a:r>
              <a:rPr lang="sl-SI" dirty="0" err="1" smtClean="0"/>
              <a:t>ozemljevanja</a:t>
            </a:r>
            <a:r>
              <a:rPr lang="sl-SI" dirty="0" smtClean="0"/>
              <a:t> </a:t>
            </a:r>
            <a:r>
              <a:rPr lang="sl-SI" dirty="0"/>
              <a:t>ničlišča energetskega transformatorja 110kV/SN</a:t>
            </a:r>
            <a:endParaRPr lang="sl-SI" dirty="0" smtClean="0"/>
          </a:p>
          <a:p>
            <a:r>
              <a:rPr lang="sl-SI" dirty="0"/>
              <a:t>p</a:t>
            </a:r>
            <a:r>
              <a:rPr lang="sl-SI" dirty="0" smtClean="0"/>
              <a:t>roblematika ozemljil </a:t>
            </a:r>
            <a:r>
              <a:rPr lang="sl-SI" dirty="0"/>
              <a:t>v distribucijskih transformatorskih postajah </a:t>
            </a:r>
            <a:r>
              <a:rPr lang="sl-SI" dirty="0" smtClean="0"/>
              <a:t>SN/NN </a:t>
            </a:r>
          </a:p>
          <a:p>
            <a:r>
              <a:rPr lang="sl-SI" dirty="0" smtClean="0"/>
              <a:t>problematika  </a:t>
            </a:r>
            <a:r>
              <a:rPr lang="sl-SI" dirty="0"/>
              <a:t>zaščitnih instrumentnih </a:t>
            </a:r>
            <a:r>
              <a:rPr lang="sl-SI" dirty="0" smtClean="0"/>
              <a:t>transformatorjev</a:t>
            </a:r>
          </a:p>
          <a:p>
            <a:r>
              <a:rPr lang="sl-SI" dirty="0"/>
              <a:t>p</a:t>
            </a:r>
            <a:r>
              <a:rPr lang="sl-SI" dirty="0" smtClean="0"/>
              <a:t>roblematika obloka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49364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2"/>
          <p:cNvSpPr txBox="1">
            <a:spLocks/>
          </p:cNvSpPr>
          <p:nvPr/>
        </p:nvSpPr>
        <p:spPr bwMode="auto">
          <a:xfrm>
            <a:off x="539552" y="1340768"/>
            <a:ext cx="8229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kern="0" dirty="0" smtClean="0"/>
              <a:t>HVALA ZA POZORNOST</a:t>
            </a:r>
            <a:endParaRPr lang="sl-SI" kern="0" dirty="0"/>
          </a:p>
        </p:txBody>
      </p:sp>
      <p:pic>
        <p:nvPicPr>
          <p:cNvPr id="5" name="Newtons_cradle_animation_book_2.gif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79712" y="2348880"/>
            <a:ext cx="4680519" cy="3510389"/>
          </a:xfrm>
        </p:spPr>
      </p:pic>
    </p:spTree>
    <p:extLst>
      <p:ext uri="{BB962C8B-B14F-4D97-AF65-F5344CB8AC3E}">
        <p14:creationId xmlns:p14="http://schemas.microsoft.com/office/powerpoint/2010/main" val="135862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Elipsa 405"/>
          <p:cNvSpPr/>
          <p:nvPr/>
        </p:nvSpPr>
        <p:spPr>
          <a:xfrm>
            <a:off x="2249981" y="2387211"/>
            <a:ext cx="155730" cy="896415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grpSp>
        <p:nvGrpSpPr>
          <p:cNvPr id="189" name="Skupina 188"/>
          <p:cNvGrpSpPr/>
          <p:nvPr/>
        </p:nvGrpSpPr>
        <p:grpSpPr>
          <a:xfrm>
            <a:off x="2987824" y="2137619"/>
            <a:ext cx="1152128" cy="2813075"/>
            <a:chOff x="2987824" y="2137619"/>
            <a:chExt cx="1152128" cy="2813075"/>
          </a:xfrm>
        </p:grpSpPr>
        <p:grpSp>
          <p:nvGrpSpPr>
            <p:cNvPr id="94" name="Skupina 93"/>
            <p:cNvGrpSpPr/>
            <p:nvPr/>
          </p:nvGrpSpPr>
          <p:grpSpPr>
            <a:xfrm>
              <a:off x="2987824" y="3582542"/>
              <a:ext cx="1152128" cy="72008"/>
              <a:chOff x="2987824" y="3501008"/>
              <a:chExt cx="1152128" cy="72008"/>
            </a:xfrm>
          </p:grpSpPr>
          <p:cxnSp>
            <p:nvCxnSpPr>
              <p:cNvPr id="83" name="Raven konektor 82"/>
              <p:cNvCxnSpPr/>
              <p:nvPr/>
            </p:nvCxnSpPr>
            <p:spPr>
              <a:xfrm>
                <a:off x="2987824" y="3501008"/>
                <a:ext cx="115212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6" name="Raven konektor 85"/>
              <p:cNvCxnSpPr/>
              <p:nvPr/>
            </p:nvCxnSpPr>
            <p:spPr>
              <a:xfrm flipV="1">
                <a:off x="29878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7" name="Raven konektor 86"/>
              <p:cNvCxnSpPr/>
              <p:nvPr/>
            </p:nvCxnSpPr>
            <p:spPr>
              <a:xfrm flipV="1">
                <a:off x="31402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Raven konektor 87"/>
              <p:cNvCxnSpPr/>
              <p:nvPr/>
            </p:nvCxnSpPr>
            <p:spPr>
              <a:xfrm flipV="1">
                <a:off x="32926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Raven konektor 88"/>
              <p:cNvCxnSpPr/>
              <p:nvPr/>
            </p:nvCxnSpPr>
            <p:spPr>
              <a:xfrm flipV="1">
                <a:off x="34450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0" name="Raven konektor 89"/>
              <p:cNvCxnSpPr/>
              <p:nvPr/>
            </p:nvCxnSpPr>
            <p:spPr>
              <a:xfrm flipV="1">
                <a:off x="35974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1" name="Raven konektor 90"/>
              <p:cNvCxnSpPr/>
              <p:nvPr/>
            </p:nvCxnSpPr>
            <p:spPr>
              <a:xfrm flipV="1">
                <a:off x="37498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2" name="Raven konektor 91"/>
              <p:cNvCxnSpPr/>
              <p:nvPr/>
            </p:nvCxnSpPr>
            <p:spPr>
              <a:xfrm flipV="1">
                <a:off x="39022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Raven konektor 92"/>
              <p:cNvCxnSpPr/>
              <p:nvPr/>
            </p:nvCxnSpPr>
            <p:spPr>
              <a:xfrm flipV="1">
                <a:off x="40546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Skupina 94"/>
            <p:cNvGrpSpPr/>
            <p:nvPr/>
          </p:nvGrpSpPr>
          <p:grpSpPr>
            <a:xfrm>
              <a:off x="2987824" y="4878686"/>
              <a:ext cx="1152128" cy="72008"/>
              <a:chOff x="2987824" y="3501008"/>
              <a:chExt cx="1152128" cy="72008"/>
            </a:xfrm>
          </p:grpSpPr>
          <p:cxnSp>
            <p:nvCxnSpPr>
              <p:cNvPr id="96" name="Raven konektor 95"/>
              <p:cNvCxnSpPr/>
              <p:nvPr/>
            </p:nvCxnSpPr>
            <p:spPr>
              <a:xfrm>
                <a:off x="2987824" y="3501008"/>
                <a:ext cx="115212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7" name="Raven konektor 96"/>
              <p:cNvCxnSpPr/>
              <p:nvPr/>
            </p:nvCxnSpPr>
            <p:spPr>
              <a:xfrm flipV="1">
                <a:off x="29878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8" name="Raven konektor 97"/>
              <p:cNvCxnSpPr/>
              <p:nvPr/>
            </p:nvCxnSpPr>
            <p:spPr>
              <a:xfrm flipV="1">
                <a:off x="31402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Raven konektor 98"/>
              <p:cNvCxnSpPr/>
              <p:nvPr/>
            </p:nvCxnSpPr>
            <p:spPr>
              <a:xfrm flipV="1">
                <a:off x="32926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0" name="Raven konektor 99"/>
              <p:cNvCxnSpPr/>
              <p:nvPr/>
            </p:nvCxnSpPr>
            <p:spPr>
              <a:xfrm flipV="1">
                <a:off x="34450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Raven konektor 100"/>
              <p:cNvCxnSpPr/>
              <p:nvPr/>
            </p:nvCxnSpPr>
            <p:spPr>
              <a:xfrm flipV="1">
                <a:off x="35974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2" name="Raven konektor 101"/>
              <p:cNvCxnSpPr/>
              <p:nvPr/>
            </p:nvCxnSpPr>
            <p:spPr>
              <a:xfrm flipV="1">
                <a:off x="37498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3" name="Raven konektor 102"/>
              <p:cNvCxnSpPr/>
              <p:nvPr/>
            </p:nvCxnSpPr>
            <p:spPr>
              <a:xfrm flipV="1">
                <a:off x="39022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4" name="Raven konektor 103"/>
              <p:cNvCxnSpPr/>
              <p:nvPr/>
            </p:nvCxnSpPr>
            <p:spPr>
              <a:xfrm flipV="1">
                <a:off x="40546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5" name="Skupina 104"/>
            <p:cNvGrpSpPr/>
            <p:nvPr/>
          </p:nvGrpSpPr>
          <p:grpSpPr>
            <a:xfrm>
              <a:off x="2987824" y="2137619"/>
              <a:ext cx="1152128" cy="72008"/>
              <a:chOff x="2987824" y="3501008"/>
              <a:chExt cx="1152128" cy="72008"/>
            </a:xfrm>
          </p:grpSpPr>
          <p:cxnSp>
            <p:nvCxnSpPr>
              <p:cNvPr id="106" name="Raven konektor 105"/>
              <p:cNvCxnSpPr/>
              <p:nvPr/>
            </p:nvCxnSpPr>
            <p:spPr>
              <a:xfrm>
                <a:off x="2987824" y="3501008"/>
                <a:ext cx="115212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7" name="Raven konektor 106"/>
              <p:cNvCxnSpPr/>
              <p:nvPr/>
            </p:nvCxnSpPr>
            <p:spPr>
              <a:xfrm flipV="1">
                <a:off x="29878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8" name="Raven konektor 107"/>
              <p:cNvCxnSpPr/>
              <p:nvPr/>
            </p:nvCxnSpPr>
            <p:spPr>
              <a:xfrm flipV="1">
                <a:off x="31402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9" name="Raven konektor 108"/>
              <p:cNvCxnSpPr/>
              <p:nvPr/>
            </p:nvCxnSpPr>
            <p:spPr>
              <a:xfrm flipV="1">
                <a:off x="32926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0" name="Raven konektor 109"/>
              <p:cNvCxnSpPr/>
              <p:nvPr/>
            </p:nvCxnSpPr>
            <p:spPr>
              <a:xfrm flipV="1">
                <a:off x="34450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1" name="Raven konektor 110"/>
              <p:cNvCxnSpPr/>
              <p:nvPr/>
            </p:nvCxnSpPr>
            <p:spPr>
              <a:xfrm flipV="1">
                <a:off x="35974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Raven konektor 111"/>
              <p:cNvCxnSpPr/>
              <p:nvPr/>
            </p:nvCxnSpPr>
            <p:spPr>
              <a:xfrm flipV="1">
                <a:off x="37498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3" name="Raven konektor 112"/>
              <p:cNvCxnSpPr/>
              <p:nvPr/>
            </p:nvCxnSpPr>
            <p:spPr>
              <a:xfrm flipV="1">
                <a:off x="39022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Raven konektor 113"/>
              <p:cNvCxnSpPr/>
              <p:nvPr/>
            </p:nvCxnSpPr>
            <p:spPr>
              <a:xfrm flipV="1">
                <a:off x="4054624" y="350100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8" name="Skupina 117"/>
          <p:cNvGrpSpPr/>
          <p:nvPr/>
        </p:nvGrpSpPr>
        <p:grpSpPr>
          <a:xfrm>
            <a:off x="155134" y="692696"/>
            <a:ext cx="4056826" cy="4320480"/>
            <a:chOff x="155134" y="692696"/>
            <a:chExt cx="4056826" cy="4320480"/>
          </a:xfrm>
        </p:grpSpPr>
        <p:grpSp>
          <p:nvGrpSpPr>
            <p:cNvPr id="53" name="Skupina 52"/>
            <p:cNvGrpSpPr/>
            <p:nvPr/>
          </p:nvGrpSpPr>
          <p:grpSpPr>
            <a:xfrm>
              <a:off x="155134" y="3222502"/>
              <a:ext cx="1248514" cy="1790674"/>
              <a:chOff x="155134" y="3222502"/>
              <a:chExt cx="1248514" cy="1790674"/>
            </a:xfrm>
          </p:grpSpPr>
          <p:sp>
            <p:nvSpPr>
              <p:cNvPr id="4" name="Pravokotnik 3"/>
              <p:cNvSpPr/>
              <p:nvPr/>
            </p:nvSpPr>
            <p:spPr>
              <a:xfrm>
                <a:off x="520500" y="3980686"/>
                <a:ext cx="72008" cy="36004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Pravokotnik 6"/>
              <p:cNvSpPr/>
              <p:nvPr/>
            </p:nvSpPr>
            <p:spPr>
              <a:xfrm>
                <a:off x="1043608" y="3222502"/>
                <a:ext cx="360040" cy="7200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Pravokotnik 7"/>
              <p:cNvSpPr/>
              <p:nvPr/>
            </p:nvSpPr>
            <p:spPr>
              <a:xfrm>
                <a:off x="1043608" y="3437384"/>
                <a:ext cx="360040" cy="7200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Pravokotnik 8"/>
              <p:cNvSpPr/>
              <p:nvPr/>
            </p:nvSpPr>
            <p:spPr>
              <a:xfrm>
                <a:off x="1043608" y="3664076"/>
                <a:ext cx="360040" cy="7200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1" name="Raven konektor 10"/>
              <p:cNvCxnSpPr/>
              <p:nvPr/>
            </p:nvCxnSpPr>
            <p:spPr>
              <a:xfrm>
                <a:off x="971600" y="3265931"/>
                <a:ext cx="0" cy="4320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Raven konektor 12"/>
              <p:cNvCxnSpPr/>
              <p:nvPr/>
            </p:nvCxnSpPr>
            <p:spPr>
              <a:xfrm flipH="1">
                <a:off x="561975" y="3476630"/>
                <a:ext cx="409625" cy="475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Raven konektor 14"/>
              <p:cNvCxnSpPr/>
              <p:nvPr/>
            </p:nvCxnSpPr>
            <p:spPr>
              <a:xfrm flipH="1">
                <a:off x="553349" y="3476630"/>
                <a:ext cx="492" cy="50405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Raven konektor 20"/>
              <p:cNvCxnSpPr/>
              <p:nvPr/>
            </p:nvCxnSpPr>
            <p:spPr>
              <a:xfrm>
                <a:off x="971600" y="3699503"/>
                <a:ext cx="72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Raven konektor 21"/>
              <p:cNvCxnSpPr/>
              <p:nvPr/>
            </p:nvCxnSpPr>
            <p:spPr>
              <a:xfrm>
                <a:off x="971600" y="3477193"/>
                <a:ext cx="72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Raven konektor 22"/>
              <p:cNvCxnSpPr/>
              <p:nvPr/>
            </p:nvCxnSpPr>
            <p:spPr>
              <a:xfrm>
                <a:off x="971600" y="3261169"/>
                <a:ext cx="72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Raven konektor 40"/>
              <p:cNvCxnSpPr/>
              <p:nvPr/>
            </p:nvCxnSpPr>
            <p:spPr>
              <a:xfrm>
                <a:off x="179512" y="4941168"/>
                <a:ext cx="72008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Raven konektor 42"/>
              <p:cNvCxnSpPr>
                <a:stCxn id="4" idx="2"/>
              </p:cNvCxnSpPr>
              <p:nvPr/>
            </p:nvCxnSpPr>
            <p:spPr>
              <a:xfrm flipH="1">
                <a:off x="552450" y="4340726"/>
                <a:ext cx="4054" cy="6122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Raven konektor 44"/>
              <p:cNvCxnSpPr/>
              <p:nvPr/>
            </p:nvCxnSpPr>
            <p:spPr>
              <a:xfrm flipV="1">
                <a:off x="155134" y="494116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Raven konektor 45"/>
              <p:cNvCxnSpPr/>
              <p:nvPr/>
            </p:nvCxnSpPr>
            <p:spPr>
              <a:xfrm flipV="1">
                <a:off x="307534" y="494116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Raven konektor 46"/>
              <p:cNvCxnSpPr/>
              <p:nvPr/>
            </p:nvCxnSpPr>
            <p:spPr>
              <a:xfrm flipV="1">
                <a:off x="459934" y="494116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Raven konektor 47"/>
              <p:cNvCxnSpPr/>
              <p:nvPr/>
            </p:nvCxnSpPr>
            <p:spPr>
              <a:xfrm flipV="1">
                <a:off x="612334" y="494116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Raven konektor 48"/>
              <p:cNvCxnSpPr/>
              <p:nvPr/>
            </p:nvCxnSpPr>
            <p:spPr>
              <a:xfrm flipV="1">
                <a:off x="764734" y="4941168"/>
                <a:ext cx="72008" cy="720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Raven konektor 54"/>
            <p:cNvCxnSpPr/>
            <p:nvPr/>
          </p:nvCxnSpPr>
          <p:spPr>
            <a:xfrm flipV="1">
              <a:off x="1547664" y="980728"/>
              <a:ext cx="0" cy="40324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Raven konektor 55"/>
            <p:cNvCxnSpPr/>
            <p:nvPr/>
          </p:nvCxnSpPr>
          <p:spPr>
            <a:xfrm flipH="1" flipV="1">
              <a:off x="1691680" y="980728"/>
              <a:ext cx="8384" cy="40324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Raven konektor 56"/>
            <p:cNvCxnSpPr/>
            <p:nvPr/>
          </p:nvCxnSpPr>
          <p:spPr>
            <a:xfrm flipH="1" flipV="1">
              <a:off x="1847850" y="962025"/>
              <a:ext cx="4614" cy="405115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Raven konektor 58"/>
            <p:cNvCxnSpPr>
              <a:stCxn id="7" idx="3"/>
            </p:cNvCxnSpPr>
            <p:nvPr/>
          </p:nvCxnSpPr>
          <p:spPr>
            <a:xfrm flipV="1">
              <a:off x="1403648" y="3257550"/>
              <a:ext cx="139402" cy="9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Raven konektor 60"/>
            <p:cNvCxnSpPr>
              <a:stCxn id="8" idx="3"/>
            </p:cNvCxnSpPr>
            <p:nvPr/>
          </p:nvCxnSpPr>
          <p:spPr>
            <a:xfrm flipV="1">
              <a:off x="1403648" y="3471863"/>
              <a:ext cx="296565" cy="152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Raven konektor 62"/>
            <p:cNvCxnSpPr>
              <a:stCxn id="9" idx="3"/>
            </p:cNvCxnSpPr>
            <p:nvPr/>
          </p:nvCxnSpPr>
          <p:spPr>
            <a:xfrm>
              <a:off x="1403648" y="3700080"/>
              <a:ext cx="444202" cy="38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0" name="Skupina 69"/>
            <p:cNvGrpSpPr/>
            <p:nvPr/>
          </p:nvGrpSpPr>
          <p:grpSpPr>
            <a:xfrm>
              <a:off x="1547664" y="3933056"/>
              <a:ext cx="2664296" cy="374329"/>
              <a:chOff x="1547664" y="3933056"/>
              <a:chExt cx="2664296" cy="374329"/>
            </a:xfrm>
          </p:grpSpPr>
          <p:cxnSp>
            <p:nvCxnSpPr>
              <p:cNvPr id="65" name="Raven konektor 64"/>
              <p:cNvCxnSpPr/>
              <p:nvPr/>
            </p:nvCxnSpPr>
            <p:spPr>
              <a:xfrm>
                <a:off x="1547664" y="3933056"/>
                <a:ext cx="266429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Raven konektor 66"/>
              <p:cNvCxnSpPr/>
              <p:nvPr/>
            </p:nvCxnSpPr>
            <p:spPr>
              <a:xfrm>
                <a:off x="1691680" y="4120502"/>
                <a:ext cx="252028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Raven konektor 68"/>
              <p:cNvCxnSpPr/>
              <p:nvPr/>
            </p:nvCxnSpPr>
            <p:spPr>
              <a:xfrm>
                <a:off x="1835696" y="4307385"/>
                <a:ext cx="237626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Skupina 70"/>
            <p:cNvGrpSpPr/>
            <p:nvPr/>
          </p:nvGrpSpPr>
          <p:grpSpPr>
            <a:xfrm>
              <a:off x="1547664" y="2636912"/>
              <a:ext cx="2664296" cy="374329"/>
              <a:chOff x="1547664" y="3933056"/>
              <a:chExt cx="2664296" cy="374329"/>
            </a:xfrm>
          </p:grpSpPr>
          <p:cxnSp>
            <p:nvCxnSpPr>
              <p:cNvPr id="72" name="Raven konektor 71"/>
              <p:cNvCxnSpPr/>
              <p:nvPr/>
            </p:nvCxnSpPr>
            <p:spPr>
              <a:xfrm>
                <a:off x="1547664" y="3933056"/>
                <a:ext cx="266429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Raven konektor 72"/>
              <p:cNvCxnSpPr/>
              <p:nvPr/>
            </p:nvCxnSpPr>
            <p:spPr>
              <a:xfrm>
                <a:off x="1691680" y="4120502"/>
                <a:ext cx="252028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Raven konektor 73"/>
              <p:cNvCxnSpPr/>
              <p:nvPr/>
            </p:nvCxnSpPr>
            <p:spPr>
              <a:xfrm>
                <a:off x="1835696" y="4307385"/>
                <a:ext cx="237626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Skupina 74"/>
            <p:cNvGrpSpPr/>
            <p:nvPr/>
          </p:nvGrpSpPr>
          <p:grpSpPr>
            <a:xfrm>
              <a:off x="1547664" y="1196752"/>
              <a:ext cx="2664296" cy="374329"/>
              <a:chOff x="1547664" y="3933056"/>
              <a:chExt cx="2664296" cy="374329"/>
            </a:xfrm>
          </p:grpSpPr>
          <p:cxnSp>
            <p:nvCxnSpPr>
              <p:cNvPr id="76" name="Raven konektor 75"/>
              <p:cNvCxnSpPr/>
              <p:nvPr/>
            </p:nvCxnSpPr>
            <p:spPr>
              <a:xfrm>
                <a:off x="1547664" y="3933056"/>
                <a:ext cx="266429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Raven konektor 76"/>
              <p:cNvCxnSpPr/>
              <p:nvPr/>
            </p:nvCxnSpPr>
            <p:spPr>
              <a:xfrm>
                <a:off x="1691680" y="4120502"/>
                <a:ext cx="252028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Raven konektor 77"/>
              <p:cNvCxnSpPr/>
              <p:nvPr/>
            </p:nvCxnSpPr>
            <p:spPr>
              <a:xfrm>
                <a:off x="1835696" y="4307385"/>
                <a:ext cx="237626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5" name="PoljeZBesedilom 114"/>
            <p:cNvSpPr txBox="1"/>
            <p:nvPr/>
          </p:nvSpPr>
          <p:spPr>
            <a:xfrm>
              <a:off x="611560" y="4005064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Upor</a:t>
              </a:r>
            </a:p>
            <a:p>
              <a:r>
                <a:rPr lang="sl-SI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R=80</a:t>
              </a:r>
              <a:r>
                <a:rPr lang="el-GR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Ω</a:t>
              </a:r>
              <a:endParaRPr lang="sl-SI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7" name="PoljeZBesedilom 116"/>
            <p:cNvSpPr txBox="1"/>
            <p:nvPr/>
          </p:nvSpPr>
          <p:spPr>
            <a:xfrm>
              <a:off x="1403648" y="692696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l-SI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L1 L2 L3</a:t>
              </a:r>
              <a:endParaRPr lang="sl-SI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" name="Skupina 1"/>
          <p:cNvGrpSpPr/>
          <p:nvPr/>
        </p:nvGrpSpPr>
        <p:grpSpPr>
          <a:xfrm>
            <a:off x="51955" y="909202"/>
            <a:ext cx="2418960" cy="3961424"/>
            <a:chOff x="-324599" y="890640"/>
            <a:chExt cx="2418960" cy="3961424"/>
          </a:xfrm>
        </p:grpSpPr>
        <p:sp>
          <p:nvSpPr>
            <p:cNvPr id="403" name="Elipsa 402"/>
            <p:cNvSpPr/>
            <p:nvPr/>
          </p:nvSpPr>
          <p:spPr>
            <a:xfrm>
              <a:off x="1878337" y="2309813"/>
              <a:ext cx="216024" cy="1008112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grpSp>
          <p:nvGrpSpPr>
            <p:cNvPr id="139" name="Skupina 138"/>
            <p:cNvGrpSpPr/>
            <p:nvPr/>
          </p:nvGrpSpPr>
          <p:grpSpPr>
            <a:xfrm>
              <a:off x="-324599" y="890640"/>
              <a:ext cx="2411760" cy="3961424"/>
              <a:chOff x="35496" y="908720"/>
              <a:chExt cx="2411760" cy="3961424"/>
            </a:xfrm>
          </p:grpSpPr>
          <p:cxnSp>
            <p:nvCxnSpPr>
              <p:cNvPr id="120" name="Kolenski konektor 119"/>
              <p:cNvCxnSpPr/>
              <p:nvPr/>
            </p:nvCxnSpPr>
            <p:spPr>
              <a:xfrm rot="5400000">
                <a:off x="-289048" y="4006048"/>
                <a:ext cx="1368152" cy="360040"/>
              </a:xfrm>
              <a:prstGeom prst="bentConnector3">
                <a:avLst>
                  <a:gd name="adj1" fmla="val 36"/>
                </a:avLst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PoljeZBesedilom 125"/>
              <p:cNvSpPr txBox="1"/>
              <p:nvPr/>
            </p:nvSpPr>
            <p:spPr>
              <a:xfrm>
                <a:off x="35496" y="4005064"/>
                <a:ext cx="4283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l-SI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U</a:t>
                </a:r>
                <a:r>
                  <a:rPr lang="sl-SI" baseline="-25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sl-SI" baseline="-25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30" name="Skupina 129"/>
              <p:cNvGrpSpPr/>
              <p:nvPr/>
            </p:nvGrpSpPr>
            <p:grpSpPr>
              <a:xfrm>
                <a:off x="2221706" y="908720"/>
                <a:ext cx="216024" cy="1008112"/>
                <a:chOff x="2186210" y="836712"/>
                <a:chExt cx="216024" cy="1008112"/>
              </a:xfrm>
            </p:grpSpPr>
            <p:sp>
              <p:nvSpPr>
                <p:cNvPr id="127" name="Elipsa 126"/>
                <p:cNvSpPr/>
                <p:nvPr/>
              </p:nvSpPr>
              <p:spPr>
                <a:xfrm>
                  <a:off x="2186210" y="836712"/>
                  <a:ext cx="216024" cy="1008112"/>
                </a:xfrm>
                <a:prstGeom prst="ellipse">
                  <a:avLst/>
                </a:prstGeom>
                <a:ln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sl-SI"/>
                </a:p>
              </p:txBody>
            </p:sp>
            <p:sp>
              <p:nvSpPr>
                <p:cNvPr id="128" name="Elipsa 127"/>
                <p:cNvSpPr/>
                <p:nvPr/>
              </p:nvSpPr>
              <p:spPr>
                <a:xfrm>
                  <a:off x="2223458" y="900399"/>
                  <a:ext cx="155730" cy="896415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sl-SI"/>
                </a:p>
              </p:txBody>
            </p:sp>
          </p:grpSp>
          <p:grpSp>
            <p:nvGrpSpPr>
              <p:cNvPr id="134" name="Skupina 133"/>
              <p:cNvGrpSpPr/>
              <p:nvPr/>
            </p:nvGrpSpPr>
            <p:grpSpPr>
              <a:xfrm>
                <a:off x="2231232" y="3592068"/>
                <a:ext cx="216024" cy="1008112"/>
                <a:chOff x="2195736" y="836712"/>
                <a:chExt cx="216024" cy="1008112"/>
              </a:xfrm>
            </p:grpSpPr>
            <p:sp>
              <p:nvSpPr>
                <p:cNvPr id="135" name="Elipsa 134"/>
                <p:cNvSpPr/>
                <p:nvPr/>
              </p:nvSpPr>
              <p:spPr>
                <a:xfrm>
                  <a:off x="2195736" y="836712"/>
                  <a:ext cx="216024" cy="1008112"/>
                </a:xfrm>
                <a:prstGeom prst="ellipse">
                  <a:avLst/>
                </a:prstGeom>
                <a:ln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sl-SI"/>
                </a:p>
              </p:txBody>
            </p:sp>
            <p:sp>
              <p:nvSpPr>
                <p:cNvPr id="136" name="Elipsa 135"/>
                <p:cNvSpPr/>
                <p:nvPr/>
              </p:nvSpPr>
              <p:spPr>
                <a:xfrm>
                  <a:off x="2232984" y="900399"/>
                  <a:ext cx="155730" cy="896415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sl-SI"/>
                </a:p>
              </p:txBody>
            </p:sp>
          </p:grpSp>
        </p:grpSp>
      </p:grpSp>
      <p:grpSp>
        <p:nvGrpSpPr>
          <p:cNvPr id="190" name="Skupina 189"/>
          <p:cNvGrpSpPr/>
          <p:nvPr/>
        </p:nvGrpSpPr>
        <p:grpSpPr>
          <a:xfrm>
            <a:off x="3131840" y="1201515"/>
            <a:ext cx="864096" cy="3677171"/>
            <a:chOff x="3131840" y="1201515"/>
            <a:chExt cx="864096" cy="3677171"/>
          </a:xfrm>
        </p:grpSpPr>
        <p:grpSp>
          <p:nvGrpSpPr>
            <p:cNvPr id="162" name="Skupina 161"/>
            <p:cNvGrpSpPr/>
            <p:nvPr/>
          </p:nvGrpSpPr>
          <p:grpSpPr>
            <a:xfrm>
              <a:off x="3131840" y="2641675"/>
              <a:ext cx="864096" cy="940867"/>
              <a:chOff x="3131840" y="2636912"/>
              <a:chExt cx="864096" cy="940867"/>
            </a:xfrm>
          </p:grpSpPr>
          <p:cxnSp>
            <p:nvCxnSpPr>
              <p:cNvPr id="141" name="Raven konektor 140"/>
              <p:cNvCxnSpPr/>
              <p:nvPr/>
            </p:nvCxnSpPr>
            <p:spPr>
              <a:xfrm>
                <a:off x="3131840" y="3284984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2" name="Raven konektor 141"/>
              <p:cNvCxnSpPr/>
              <p:nvPr/>
            </p:nvCxnSpPr>
            <p:spPr>
              <a:xfrm>
                <a:off x="3131840" y="3323088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3" name="Raven konektor 142"/>
              <p:cNvCxnSpPr/>
              <p:nvPr/>
            </p:nvCxnSpPr>
            <p:spPr>
              <a:xfrm>
                <a:off x="3491880" y="3284984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4" name="Raven konektor 143"/>
              <p:cNvCxnSpPr/>
              <p:nvPr/>
            </p:nvCxnSpPr>
            <p:spPr>
              <a:xfrm>
                <a:off x="3491880" y="3323088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5" name="Raven konektor 144"/>
              <p:cNvCxnSpPr/>
              <p:nvPr/>
            </p:nvCxnSpPr>
            <p:spPr>
              <a:xfrm>
                <a:off x="3851920" y="3284984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6" name="Raven konektor 145"/>
              <p:cNvCxnSpPr/>
              <p:nvPr/>
            </p:nvCxnSpPr>
            <p:spPr>
              <a:xfrm>
                <a:off x="3851920" y="3323088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8" name="Raven konektor 147"/>
              <p:cNvCxnSpPr/>
              <p:nvPr/>
            </p:nvCxnSpPr>
            <p:spPr>
              <a:xfrm flipV="1">
                <a:off x="3203848" y="3001715"/>
                <a:ext cx="0" cy="28803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9" name="Raven konektor 148"/>
              <p:cNvCxnSpPr/>
              <p:nvPr/>
            </p:nvCxnSpPr>
            <p:spPr>
              <a:xfrm flipV="1">
                <a:off x="3203848" y="3328414"/>
                <a:ext cx="0" cy="24460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5" name="Raven konektor 154"/>
              <p:cNvCxnSpPr/>
              <p:nvPr/>
            </p:nvCxnSpPr>
            <p:spPr>
              <a:xfrm flipV="1">
                <a:off x="3923928" y="3323651"/>
                <a:ext cx="0" cy="24460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6" name="Raven konektor 155"/>
              <p:cNvCxnSpPr/>
              <p:nvPr/>
            </p:nvCxnSpPr>
            <p:spPr>
              <a:xfrm flipV="1">
                <a:off x="3563888" y="3333177"/>
                <a:ext cx="0" cy="24460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" name="Raven konektor 156"/>
              <p:cNvCxnSpPr/>
              <p:nvPr/>
            </p:nvCxnSpPr>
            <p:spPr>
              <a:xfrm flipV="1">
                <a:off x="3563888" y="2819032"/>
                <a:ext cx="0" cy="465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0" name="Raven konektor 159"/>
              <p:cNvCxnSpPr/>
              <p:nvPr/>
            </p:nvCxnSpPr>
            <p:spPr>
              <a:xfrm flipV="1">
                <a:off x="3923928" y="2636912"/>
                <a:ext cx="0" cy="64807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3" name="Skupina 162"/>
            <p:cNvGrpSpPr/>
            <p:nvPr/>
          </p:nvGrpSpPr>
          <p:grpSpPr>
            <a:xfrm>
              <a:off x="3131840" y="3937819"/>
              <a:ext cx="864096" cy="940867"/>
              <a:chOff x="3131840" y="2636912"/>
              <a:chExt cx="864096" cy="940867"/>
            </a:xfrm>
          </p:grpSpPr>
          <p:cxnSp>
            <p:nvCxnSpPr>
              <p:cNvPr id="164" name="Raven konektor 163"/>
              <p:cNvCxnSpPr/>
              <p:nvPr/>
            </p:nvCxnSpPr>
            <p:spPr>
              <a:xfrm>
                <a:off x="3131840" y="3284984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5" name="Raven konektor 164"/>
              <p:cNvCxnSpPr/>
              <p:nvPr/>
            </p:nvCxnSpPr>
            <p:spPr>
              <a:xfrm>
                <a:off x="3131840" y="3323088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6" name="Raven konektor 165"/>
              <p:cNvCxnSpPr/>
              <p:nvPr/>
            </p:nvCxnSpPr>
            <p:spPr>
              <a:xfrm>
                <a:off x="3491880" y="3284984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7" name="Raven konektor 166"/>
              <p:cNvCxnSpPr/>
              <p:nvPr/>
            </p:nvCxnSpPr>
            <p:spPr>
              <a:xfrm>
                <a:off x="3491880" y="3323088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8" name="Raven konektor 167"/>
              <p:cNvCxnSpPr/>
              <p:nvPr/>
            </p:nvCxnSpPr>
            <p:spPr>
              <a:xfrm>
                <a:off x="3851920" y="3284984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9" name="Raven konektor 168"/>
              <p:cNvCxnSpPr/>
              <p:nvPr/>
            </p:nvCxnSpPr>
            <p:spPr>
              <a:xfrm>
                <a:off x="3851920" y="3323088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0" name="Raven konektor 169"/>
              <p:cNvCxnSpPr/>
              <p:nvPr/>
            </p:nvCxnSpPr>
            <p:spPr>
              <a:xfrm flipV="1">
                <a:off x="3203848" y="3001715"/>
                <a:ext cx="0" cy="28803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1" name="Raven konektor 170"/>
              <p:cNvCxnSpPr/>
              <p:nvPr/>
            </p:nvCxnSpPr>
            <p:spPr>
              <a:xfrm flipV="1">
                <a:off x="3203848" y="3328414"/>
                <a:ext cx="0" cy="24460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2" name="Raven konektor 171"/>
              <p:cNvCxnSpPr/>
              <p:nvPr/>
            </p:nvCxnSpPr>
            <p:spPr>
              <a:xfrm flipV="1">
                <a:off x="3923928" y="3323651"/>
                <a:ext cx="0" cy="24460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3" name="Raven konektor 172"/>
              <p:cNvCxnSpPr/>
              <p:nvPr/>
            </p:nvCxnSpPr>
            <p:spPr>
              <a:xfrm flipV="1">
                <a:off x="3563888" y="3333177"/>
                <a:ext cx="0" cy="24460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4" name="Raven konektor 173"/>
              <p:cNvCxnSpPr/>
              <p:nvPr/>
            </p:nvCxnSpPr>
            <p:spPr>
              <a:xfrm flipV="1">
                <a:off x="3563888" y="2819032"/>
                <a:ext cx="0" cy="465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5" name="Raven konektor 174"/>
              <p:cNvCxnSpPr/>
              <p:nvPr/>
            </p:nvCxnSpPr>
            <p:spPr>
              <a:xfrm flipV="1">
                <a:off x="3923928" y="2636912"/>
                <a:ext cx="0" cy="64807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76" name="Skupina 175"/>
            <p:cNvGrpSpPr/>
            <p:nvPr/>
          </p:nvGrpSpPr>
          <p:grpSpPr>
            <a:xfrm>
              <a:off x="3131840" y="1201515"/>
              <a:ext cx="864096" cy="940867"/>
              <a:chOff x="3131840" y="2636912"/>
              <a:chExt cx="864096" cy="940867"/>
            </a:xfrm>
          </p:grpSpPr>
          <p:cxnSp>
            <p:nvCxnSpPr>
              <p:cNvPr id="177" name="Raven konektor 176"/>
              <p:cNvCxnSpPr/>
              <p:nvPr/>
            </p:nvCxnSpPr>
            <p:spPr>
              <a:xfrm>
                <a:off x="3131840" y="3284984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8" name="Raven konektor 177"/>
              <p:cNvCxnSpPr/>
              <p:nvPr/>
            </p:nvCxnSpPr>
            <p:spPr>
              <a:xfrm>
                <a:off x="3131840" y="3323088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9" name="Raven konektor 178"/>
              <p:cNvCxnSpPr/>
              <p:nvPr/>
            </p:nvCxnSpPr>
            <p:spPr>
              <a:xfrm>
                <a:off x="3491880" y="3284984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0" name="Raven konektor 179"/>
              <p:cNvCxnSpPr/>
              <p:nvPr/>
            </p:nvCxnSpPr>
            <p:spPr>
              <a:xfrm>
                <a:off x="3491880" y="3323088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1" name="Raven konektor 180"/>
              <p:cNvCxnSpPr/>
              <p:nvPr/>
            </p:nvCxnSpPr>
            <p:spPr>
              <a:xfrm>
                <a:off x="3851920" y="3284984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2" name="Raven konektor 181"/>
              <p:cNvCxnSpPr/>
              <p:nvPr/>
            </p:nvCxnSpPr>
            <p:spPr>
              <a:xfrm>
                <a:off x="3851920" y="3323088"/>
                <a:ext cx="14401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3" name="Raven konektor 182"/>
              <p:cNvCxnSpPr/>
              <p:nvPr/>
            </p:nvCxnSpPr>
            <p:spPr>
              <a:xfrm flipV="1">
                <a:off x="3203848" y="3001715"/>
                <a:ext cx="0" cy="28803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4" name="Raven konektor 183"/>
              <p:cNvCxnSpPr/>
              <p:nvPr/>
            </p:nvCxnSpPr>
            <p:spPr>
              <a:xfrm flipV="1">
                <a:off x="3203848" y="3328414"/>
                <a:ext cx="0" cy="24460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5" name="Raven konektor 184"/>
              <p:cNvCxnSpPr/>
              <p:nvPr/>
            </p:nvCxnSpPr>
            <p:spPr>
              <a:xfrm flipV="1">
                <a:off x="3923928" y="3323651"/>
                <a:ext cx="0" cy="24460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6" name="Raven konektor 185"/>
              <p:cNvCxnSpPr/>
              <p:nvPr/>
            </p:nvCxnSpPr>
            <p:spPr>
              <a:xfrm flipV="1">
                <a:off x="3563888" y="3333177"/>
                <a:ext cx="0" cy="24460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7" name="Raven konektor 186"/>
              <p:cNvCxnSpPr/>
              <p:nvPr/>
            </p:nvCxnSpPr>
            <p:spPr>
              <a:xfrm flipV="1">
                <a:off x="3563888" y="2819032"/>
                <a:ext cx="0" cy="465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8" name="Raven konektor 187"/>
              <p:cNvCxnSpPr/>
              <p:nvPr/>
            </p:nvCxnSpPr>
            <p:spPr>
              <a:xfrm flipV="1">
                <a:off x="3923928" y="2636912"/>
                <a:ext cx="0" cy="64807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8" name="Skupina 257"/>
          <p:cNvGrpSpPr/>
          <p:nvPr/>
        </p:nvGrpSpPr>
        <p:grpSpPr>
          <a:xfrm>
            <a:off x="3059832" y="4305002"/>
            <a:ext cx="72008" cy="564158"/>
            <a:chOff x="3059832" y="4305002"/>
            <a:chExt cx="72008" cy="564158"/>
          </a:xfrm>
        </p:grpSpPr>
        <p:cxnSp>
          <p:nvCxnSpPr>
            <p:cNvPr id="194" name="Raven konektor 193"/>
            <p:cNvCxnSpPr/>
            <p:nvPr/>
          </p:nvCxnSpPr>
          <p:spPr>
            <a:xfrm flipV="1">
              <a:off x="3059832" y="4509120"/>
              <a:ext cx="72008" cy="72008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6" name="Raven puščični konektor 195"/>
            <p:cNvCxnSpPr/>
            <p:nvPr/>
          </p:nvCxnSpPr>
          <p:spPr>
            <a:xfrm flipH="1">
              <a:off x="3059832" y="4509120"/>
              <a:ext cx="72008" cy="3600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2" name="Raven konektor 251"/>
            <p:cNvCxnSpPr/>
            <p:nvPr/>
          </p:nvCxnSpPr>
          <p:spPr>
            <a:xfrm flipV="1">
              <a:off x="3059832" y="4305002"/>
              <a:ext cx="50579" cy="276126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59" name="PoljeZBesedilom 258"/>
          <p:cNvSpPr txBox="1"/>
          <p:nvPr/>
        </p:nvSpPr>
        <p:spPr>
          <a:xfrm>
            <a:off x="1187624" y="5168225"/>
            <a:ext cx="950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l-SI" sz="12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R80</a:t>
            </a:r>
            <a:r>
              <a:rPr lang="el-GR" sz="12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sl-SI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≈150A</a:t>
            </a:r>
            <a:endParaRPr lang="sl-SI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" name="Enakokraki trikotnik 410"/>
          <p:cNvSpPr/>
          <p:nvPr/>
        </p:nvSpPr>
        <p:spPr>
          <a:xfrm rot="16200000">
            <a:off x="2254601" y="8626719"/>
            <a:ext cx="72008" cy="45719"/>
          </a:xfrm>
          <a:prstGeom prst="triangle">
            <a:avLst>
              <a:gd name="adj" fmla="val 46693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grpSp>
        <p:nvGrpSpPr>
          <p:cNvPr id="485" name="Skupina 484"/>
          <p:cNvGrpSpPr/>
          <p:nvPr/>
        </p:nvGrpSpPr>
        <p:grpSpPr>
          <a:xfrm>
            <a:off x="823914" y="3020768"/>
            <a:ext cx="3066680" cy="2174520"/>
            <a:chOff x="823914" y="3020768"/>
            <a:chExt cx="3066680" cy="2174520"/>
          </a:xfrm>
        </p:grpSpPr>
        <p:cxnSp>
          <p:nvCxnSpPr>
            <p:cNvPr id="226" name="Raven konektor 225"/>
            <p:cNvCxnSpPr/>
            <p:nvPr/>
          </p:nvCxnSpPr>
          <p:spPr>
            <a:xfrm flipV="1">
              <a:off x="1979712" y="4365104"/>
              <a:ext cx="72008" cy="7200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Raven konektor 233"/>
            <p:cNvCxnSpPr/>
            <p:nvPr/>
          </p:nvCxnSpPr>
          <p:spPr>
            <a:xfrm flipH="1" flipV="1">
              <a:off x="2627784" y="4365104"/>
              <a:ext cx="72008" cy="7200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Raven konektor 136"/>
            <p:cNvCxnSpPr/>
            <p:nvPr/>
          </p:nvCxnSpPr>
          <p:spPr>
            <a:xfrm flipH="1">
              <a:off x="823914" y="3364706"/>
              <a:ext cx="938211" cy="238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Raven konektor 150"/>
            <p:cNvCxnSpPr/>
            <p:nvPr/>
          </p:nvCxnSpPr>
          <p:spPr>
            <a:xfrm flipH="1">
              <a:off x="827584" y="3068960"/>
              <a:ext cx="79208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8" name="Raven konektor 157"/>
            <p:cNvCxnSpPr/>
            <p:nvPr/>
          </p:nvCxnSpPr>
          <p:spPr>
            <a:xfrm>
              <a:off x="827584" y="3068960"/>
              <a:ext cx="0" cy="28803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7" name="Enakokraki trikotnik 196"/>
            <p:cNvSpPr/>
            <p:nvPr/>
          </p:nvSpPr>
          <p:spPr>
            <a:xfrm rot="5400000">
              <a:off x="1186479" y="3033912"/>
              <a:ext cx="72008" cy="45719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98" name="Enakokraki trikotnik 197"/>
            <p:cNvSpPr/>
            <p:nvPr/>
          </p:nvSpPr>
          <p:spPr>
            <a:xfrm rot="5400000">
              <a:off x="1188769" y="3336796"/>
              <a:ext cx="72008" cy="45719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222" name="Raven konektor 221"/>
            <p:cNvCxnSpPr/>
            <p:nvPr/>
          </p:nvCxnSpPr>
          <p:spPr>
            <a:xfrm flipH="1">
              <a:off x="2051720" y="4365104"/>
              <a:ext cx="576064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0" name="Enakokraki trikotnik 239"/>
            <p:cNvSpPr/>
            <p:nvPr/>
          </p:nvSpPr>
          <p:spPr>
            <a:xfrm rot="16200000">
              <a:off x="2149258" y="4342534"/>
              <a:ext cx="72008" cy="45719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246" name="Enakokraki trikotnik 245"/>
            <p:cNvSpPr/>
            <p:nvPr/>
          </p:nvSpPr>
          <p:spPr>
            <a:xfrm rot="16200000">
              <a:off x="2301658" y="4342534"/>
              <a:ext cx="72008" cy="45719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267" name="Raven konektor 266"/>
            <p:cNvCxnSpPr/>
            <p:nvPr/>
          </p:nvCxnSpPr>
          <p:spPr>
            <a:xfrm>
              <a:off x="1619672" y="3985449"/>
              <a:ext cx="2232248" cy="0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Raven konektor 267"/>
            <p:cNvCxnSpPr/>
            <p:nvPr/>
          </p:nvCxnSpPr>
          <p:spPr>
            <a:xfrm>
              <a:off x="1772072" y="4177459"/>
              <a:ext cx="1718841" cy="5525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Raven konektor 272"/>
            <p:cNvCxnSpPr/>
            <p:nvPr/>
          </p:nvCxnSpPr>
          <p:spPr>
            <a:xfrm>
              <a:off x="1907704" y="4221088"/>
              <a:ext cx="1224136" cy="0"/>
            </a:xfrm>
            <a:prstGeom prst="line">
              <a:avLst/>
            </a:prstGeom>
            <a:ln w="15875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5" name="Enakokraki trikotnik 274"/>
            <p:cNvSpPr/>
            <p:nvPr/>
          </p:nvSpPr>
          <p:spPr>
            <a:xfrm rot="5400000">
              <a:off x="2312318" y="3960490"/>
              <a:ext cx="72008" cy="45719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276" name="Enakokraki trikotnik 275"/>
            <p:cNvSpPr/>
            <p:nvPr/>
          </p:nvSpPr>
          <p:spPr>
            <a:xfrm rot="5400000">
              <a:off x="2314792" y="4147935"/>
              <a:ext cx="72008" cy="45719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277" name="Raven konektor 276"/>
            <p:cNvCxnSpPr/>
            <p:nvPr/>
          </p:nvCxnSpPr>
          <p:spPr>
            <a:xfrm flipH="1">
              <a:off x="3128963" y="4213945"/>
              <a:ext cx="2877" cy="755725"/>
            </a:xfrm>
            <a:prstGeom prst="line">
              <a:avLst/>
            </a:prstGeom>
            <a:ln w="15875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nakokraki trikotnik 279"/>
            <p:cNvSpPr/>
            <p:nvPr/>
          </p:nvSpPr>
          <p:spPr>
            <a:xfrm rot="10800000">
              <a:off x="3094885" y="4725144"/>
              <a:ext cx="72008" cy="45719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281" name="Raven konektor 280"/>
            <p:cNvCxnSpPr/>
            <p:nvPr/>
          </p:nvCxnSpPr>
          <p:spPr>
            <a:xfrm flipV="1">
              <a:off x="3851920" y="3987797"/>
              <a:ext cx="0" cy="1169395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Raven konektor 283"/>
            <p:cNvCxnSpPr/>
            <p:nvPr/>
          </p:nvCxnSpPr>
          <p:spPr>
            <a:xfrm flipV="1">
              <a:off x="3491880" y="4182415"/>
              <a:ext cx="0" cy="974777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Raven konektor 285"/>
            <p:cNvCxnSpPr/>
            <p:nvPr/>
          </p:nvCxnSpPr>
          <p:spPr>
            <a:xfrm>
              <a:off x="2890838" y="5155406"/>
              <a:ext cx="961082" cy="1786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9" name="Enakokraki trikotnik 288"/>
            <p:cNvSpPr/>
            <p:nvPr/>
          </p:nvSpPr>
          <p:spPr>
            <a:xfrm rot="10800000">
              <a:off x="3453207" y="4725144"/>
              <a:ext cx="72008" cy="45719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290" name="Enakokraki trikotnik 289"/>
            <p:cNvSpPr/>
            <p:nvPr/>
          </p:nvSpPr>
          <p:spPr>
            <a:xfrm rot="10800000">
              <a:off x="3818586" y="4725144"/>
              <a:ext cx="72008" cy="45719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291" name="Raven konektor 290"/>
            <p:cNvCxnSpPr/>
            <p:nvPr/>
          </p:nvCxnSpPr>
          <p:spPr>
            <a:xfrm flipV="1">
              <a:off x="1619672" y="3068960"/>
              <a:ext cx="0" cy="917056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Raven konektor 291"/>
            <p:cNvCxnSpPr/>
            <p:nvPr/>
          </p:nvCxnSpPr>
          <p:spPr>
            <a:xfrm flipV="1">
              <a:off x="1763688" y="3356992"/>
              <a:ext cx="0" cy="818857"/>
            </a:xfrm>
            <a:prstGeom prst="line">
              <a:avLst/>
            </a:prstGeom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Raven konektor 400"/>
            <p:cNvCxnSpPr/>
            <p:nvPr/>
          </p:nvCxnSpPr>
          <p:spPr>
            <a:xfrm flipV="1">
              <a:off x="3141366" y="4960220"/>
              <a:ext cx="288032" cy="4172"/>
            </a:xfrm>
            <a:prstGeom prst="line">
              <a:avLst/>
            </a:prstGeom>
            <a:ln w="158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Raven konektor 403"/>
            <p:cNvCxnSpPr/>
            <p:nvPr/>
          </p:nvCxnSpPr>
          <p:spPr>
            <a:xfrm>
              <a:off x="3422253" y="4964978"/>
              <a:ext cx="0" cy="212446"/>
            </a:xfrm>
            <a:prstGeom prst="line">
              <a:avLst/>
            </a:prstGeom>
            <a:ln w="158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7" name="Enakokraki trikotnik 416"/>
            <p:cNvSpPr/>
            <p:nvPr/>
          </p:nvSpPr>
          <p:spPr>
            <a:xfrm rot="16200000">
              <a:off x="3175181" y="5136424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418" name="Enakokraki trikotnik 417"/>
            <p:cNvSpPr/>
            <p:nvPr/>
          </p:nvSpPr>
          <p:spPr>
            <a:xfrm rot="16200000">
              <a:off x="3265093" y="5136424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</p:grpSp>
      <p:grpSp>
        <p:nvGrpSpPr>
          <p:cNvPr id="484" name="Skupina 483"/>
          <p:cNvGrpSpPr/>
          <p:nvPr/>
        </p:nvGrpSpPr>
        <p:grpSpPr>
          <a:xfrm>
            <a:off x="390774" y="3356992"/>
            <a:ext cx="2534566" cy="1836494"/>
            <a:chOff x="390774" y="3356992"/>
            <a:chExt cx="2534566" cy="1836494"/>
          </a:xfrm>
        </p:grpSpPr>
        <p:cxnSp>
          <p:nvCxnSpPr>
            <p:cNvPr id="138" name="Raven konektor 137"/>
            <p:cNvCxnSpPr/>
            <p:nvPr/>
          </p:nvCxnSpPr>
          <p:spPr>
            <a:xfrm flipH="1">
              <a:off x="395536" y="5155406"/>
              <a:ext cx="2492920" cy="178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0" name="Raven konektor 139"/>
            <p:cNvCxnSpPr/>
            <p:nvPr/>
          </p:nvCxnSpPr>
          <p:spPr>
            <a:xfrm>
              <a:off x="395536" y="3356992"/>
              <a:ext cx="1" cy="180520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3" name="Enakokraki trikotnik 192"/>
            <p:cNvSpPr/>
            <p:nvPr/>
          </p:nvSpPr>
          <p:spPr>
            <a:xfrm rot="5400000">
              <a:off x="2326607" y="5134622"/>
              <a:ext cx="72008" cy="45719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199" name="Raven konektor 198"/>
            <p:cNvCxnSpPr/>
            <p:nvPr/>
          </p:nvCxnSpPr>
          <p:spPr>
            <a:xfrm flipH="1">
              <a:off x="827585" y="3573016"/>
              <a:ext cx="108011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2" name="Raven konektor 201"/>
            <p:cNvCxnSpPr/>
            <p:nvPr/>
          </p:nvCxnSpPr>
          <p:spPr>
            <a:xfrm>
              <a:off x="827584" y="3356992"/>
              <a:ext cx="0" cy="21602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4" name="Enakokraki trikotnik 203"/>
            <p:cNvSpPr/>
            <p:nvPr/>
          </p:nvSpPr>
          <p:spPr>
            <a:xfrm rot="16366039">
              <a:off x="1172865" y="3552827"/>
              <a:ext cx="72008" cy="45719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205" name="Raven konektor 204"/>
            <p:cNvCxnSpPr/>
            <p:nvPr/>
          </p:nvCxnSpPr>
          <p:spPr>
            <a:xfrm>
              <a:off x="1907704" y="3573016"/>
              <a:ext cx="0" cy="86409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8" name="Raven konektor 207"/>
            <p:cNvCxnSpPr/>
            <p:nvPr/>
          </p:nvCxnSpPr>
          <p:spPr>
            <a:xfrm>
              <a:off x="2889625" y="4437112"/>
              <a:ext cx="0" cy="72008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2" name="Raven konektor 211"/>
            <p:cNvCxnSpPr/>
            <p:nvPr/>
          </p:nvCxnSpPr>
          <p:spPr>
            <a:xfrm flipH="1">
              <a:off x="2699792" y="4433888"/>
              <a:ext cx="188664" cy="322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5" name="Raven konektor 214"/>
            <p:cNvCxnSpPr/>
            <p:nvPr/>
          </p:nvCxnSpPr>
          <p:spPr>
            <a:xfrm flipH="1">
              <a:off x="1902943" y="4437112"/>
              <a:ext cx="7676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3" name="Raven konektor 222"/>
            <p:cNvCxnSpPr/>
            <p:nvPr/>
          </p:nvCxnSpPr>
          <p:spPr>
            <a:xfrm flipH="1">
              <a:off x="2051720" y="4285953"/>
              <a:ext cx="57606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5" name="Raven konektor 224"/>
            <p:cNvCxnSpPr/>
            <p:nvPr/>
          </p:nvCxnSpPr>
          <p:spPr>
            <a:xfrm flipV="1">
              <a:off x="1979712" y="4293096"/>
              <a:ext cx="72008" cy="14401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Raven konektor 235"/>
            <p:cNvCxnSpPr/>
            <p:nvPr/>
          </p:nvCxnSpPr>
          <p:spPr>
            <a:xfrm flipH="1" flipV="1">
              <a:off x="2627784" y="4293096"/>
              <a:ext cx="72008" cy="14401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8" name="Enakokraki trikotnik 237"/>
            <p:cNvSpPr/>
            <p:nvPr/>
          </p:nvSpPr>
          <p:spPr>
            <a:xfrm rot="16200000">
              <a:off x="2302797" y="4260424"/>
              <a:ext cx="72008" cy="45719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263" name="Raven konektor 262"/>
            <p:cNvCxnSpPr/>
            <p:nvPr/>
          </p:nvCxnSpPr>
          <p:spPr>
            <a:xfrm flipH="1" flipV="1">
              <a:off x="390774" y="3364135"/>
              <a:ext cx="440282" cy="295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9" name="Enakokraki trikotnik 418"/>
            <p:cNvSpPr/>
            <p:nvPr/>
          </p:nvSpPr>
          <p:spPr>
            <a:xfrm>
              <a:off x="2853332" y="4660279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</p:grpSp>
      <p:grpSp>
        <p:nvGrpSpPr>
          <p:cNvPr id="489" name="Skupina 488"/>
          <p:cNvGrpSpPr/>
          <p:nvPr/>
        </p:nvGrpSpPr>
        <p:grpSpPr>
          <a:xfrm>
            <a:off x="1619672" y="1233045"/>
            <a:ext cx="2832123" cy="4284187"/>
            <a:chOff x="1619672" y="1233045"/>
            <a:chExt cx="2832123" cy="4284187"/>
          </a:xfrm>
        </p:grpSpPr>
        <p:cxnSp>
          <p:nvCxnSpPr>
            <p:cNvPr id="219" name="Raven konektor 218"/>
            <p:cNvCxnSpPr/>
            <p:nvPr/>
          </p:nvCxnSpPr>
          <p:spPr>
            <a:xfrm flipH="1">
              <a:off x="2051720" y="4509120"/>
              <a:ext cx="576064" cy="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9" name="Raven konektor 228"/>
            <p:cNvCxnSpPr/>
            <p:nvPr/>
          </p:nvCxnSpPr>
          <p:spPr>
            <a:xfrm>
              <a:off x="1979712" y="4437112"/>
              <a:ext cx="72008" cy="7200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Raven konektor 231"/>
            <p:cNvCxnSpPr/>
            <p:nvPr/>
          </p:nvCxnSpPr>
          <p:spPr>
            <a:xfrm flipV="1">
              <a:off x="2627784" y="4437112"/>
              <a:ext cx="72008" cy="7200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Enakokraki trikotnik 238"/>
            <p:cNvSpPr/>
            <p:nvPr/>
          </p:nvSpPr>
          <p:spPr>
            <a:xfrm rot="16200000">
              <a:off x="2156401" y="4486549"/>
              <a:ext cx="72008" cy="45719"/>
            </a:xfrm>
            <a:prstGeom prst="triangl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242" name="Enakokraki trikotnik 241"/>
            <p:cNvSpPr/>
            <p:nvPr/>
          </p:nvSpPr>
          <p:spPr>
            <a:xfrm rot="16200000">
              <a:off x="2308801" y="4486549"/>
              <a:ext cx="72008" cy="45719"/>
            </a:xfrm>
            <a:prstGeom prst="triangl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243" name="Enakokraki trikotnik 242"/>
            <p:cNvSpPr/>
            <p:nvPr/>
          </p:nvSpPr>
          <p:spPr>
            <a:xfrm rot="16200000">
              <a:off x="2461201" y="4486549"/>
              <a:ext cx="72008" cy="45719"/>
            </a:xfrm>
            <a:prstGeom prst="triangl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302" name="Raven konektor 301"/>
            <p:cNvCxnSpPr/>
            <p:nvPr/>
          </p:nvCxnSpPr>
          <p:spPr>
            <a:xfrm flipV="1">
              <a:off x="1619672" y="1268760"/>
              <a:ext cx="0" cy="1800200"/>
            </a:xfrm>
            <a:prstGeom prst="line">
              <a:avLst/>
            </a:prstGeom>
            <a:ln w="158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Raven konektor 302"/>
            <p:cNvCxnSpPr/>
            <p:nvPr/>
          </p:nvCxnSpPr>
          <p:spPr>
            <a:xfrm flipH="1" flipV="1">
              <a:off x="1757363" y="1438275"/>
              <a:ext cx="5183" cy="1928243"/>
            </a:xfrm>
            <a:prstGeom prst="line">
              <a:avLst/>
            </a:prstGeom>
            <a:ln w="158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Raven konektor 303"/>
            <p:cNvCxnSpPr/>
            <p:nvPr/>
          </p:nvCxnSpPr>
          <p:spPr>
            <a:xfrm flipH="1" flipV="1">
              <a:off x="1902941" y="1667467"/>
              <a:ext cx="2480" cy="1944216"/>
            </a:xfrm>
            <a:prstGeom prst="line">
              <a:avLst/>
            </a:prstGeom>
            <a:ln w="158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Raven konektor 304"/>
            <p:cNvCxnSpPr/>
            <p:nvPr/>
          </p:nvCxnSpPr>
          <p:spPr>
            <a:xfrm>
              <a:off x="1619672" y="1268760"/>
              <a:ext cx="2232248" cy="0"/>
            </a:xfrm>
            <a:prstGeom prst="line">
              <a:avLst/>
            </a:prstGeom>
            <a:ln w="158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Raven konektor 307"/>
            <p:cNvCxnSpPr/>
            <p:nvPr/>
          </p:nvCxnSpPr>
          <p:spPr>
            <a:xfrm flipV="1">
              <a:off x="1913030" y="1652588"/>
              <a:ext cx="1196883" cy="10116"/>
            </a:xfrm>
            <a:prstGeom prst="line">
              <a:avLst/>
            </a:prstGeom>
            <a:ln w="1587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Raven konektor 308"/>
            <p:cNvCxnSpPr/>
            <p:nvPr/>
          </p:nvCxnSpPr>
          <p:spPr>
            <a:xfrm flipV="1">
              <a:off x="1763688" y="1443038"/>
              <a:ext cx="1693887" cy="3079"/>
            </a:xfrm>
            <a:prstGeom prst="line">
              <a:avLst/>
            </a:prstGeom>
            <a:ln w="158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Raven konektor 319"/>
            <p:cNvCxnSpPr/>
            <p:nvPr/>
          </p:nvCxnSpPr>
          <p:spPr>
            <a:xfrm flipH="1">
              <a:off x="3098004" y="1657941"/>
              <a:ext cx="2308" cy="651872"/>
            </a:xfrm>
            <a:prstGeom prst="line">
              <a:avLst/>
            </a:prstGeom>
            <a:ln w="1587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Raven konektor 324"/>
            <p:cNvCxnSpPr/>
            <p:nvPr/>
          </p:nvCxnSpPr>
          <p:spPr>
            <a:xfrm flipV="1">
              <a:off x="3083647" y="2311367"/>
              <a:ext cx="408233" cy="4172"/>
            </a:xfrm>
            <a:prstGeom prst="line">
              <a:avLst/>
            </a:prstGeom>
            <a:ln w="15875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Raven konektor 327"/>
            <p:cNvCxnSpPr/>
            <p:nvPr/>
          </p:nvCxnSpPr>
          <p:spPr>
            <a:xfrm flipV="1">
              <a:off x="3452813" y="1446680"/>
              <a:ext cx="5726" cy="867895"/>
            </a:xfrm>
            <a:prstGeom prst="line">
              <a:avLst/>
            </a:prstGeom>
            <a:ln w="158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Raven konektor 331"/>
            <p:cNvCxnSpPr/>
            <p:nvPr/>
          </p:nvCxnSpPr>
          <p:spPr>
            <a:xfrm flipV="1">
              <a:off x="3843338" y="1268760"/>
              <a:ext cx="20" cy="1045815"/>
            </a:xfrm>
            <a:prstGeom prst="line">
              <a:avLst/>
            </a:prstGeom>
            <a:ln w="158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Raven konektor 333"/>
            <p:cNvCxnSpPr/>
            <p:nvPr/>
          </p:nvCxnSpPr>
          <p:spPr>
            <a:xfrm flipV="1">
              <a:off x="3419872" y="2311367"/>
              <a:ext cx="936104" cy="3080"/>
            </a:xfrm>
            <a:prstGeom prst="line">
              <a:avLst/>
            </a:prstGeom>
            <a:ln w="158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Raven konektor 342"/>
            <p:cNvCxnSpPr/>
            <p:nvPr/>
          </p:nvCxnSpPr>
          <p:spPr>
            <a:xfrm flipV="1">
              <a:off x="4355306" y="2310208"/>
              <a:ext cx="670" cy="1437880"/>
            </a:xfrm>
            <a:prstGeom prst="line">
              <a:avLst/>
            </a:prstGeom>
            <a:ln w="158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nakokraki trikotnik 344"/>
            <p:cNvSpPr/>
            <p:nvPr/>
          </p:nvSpPr>
          <p:spPr>
            <a:xfrm rot="5400000">
              <a:off x="2314702" y="1641945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46" name="Enakokraki trikotnik 345"/>
            <p:cNvSpPr/>
            <p:nvPr/>
          </p:nvSpPr>
          <p:spPr>
            <a:xfrm rot="5400000">
              <a:off x="2312321" y="1246189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47" name="Enakokraki trikotnik 346"/>
            <p:cNvSpPr/>
            <p:nvPr/>
          </p:nvSpPr>
          <p:spPr>
            <a:xfrm rot="5400000">
              <a:off x="2314702" y="1425921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48" name="Enakokraki trikotnik 347"/>
            <p:cNvSpPr/>
            <p:nvPr/>
          </p:nvSpPr>
          <p:spPr>
            <a:xfrm rot="5400000">
              <a:off x="3982791" y="2290017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49" name="Enakokraki trikotnik 348"/>
            <p:cNvSpPr/>
            <p:nvPr/>
          </p:nvSpPr>
          <p:spPr>
            <a:xfrm rot="5400000">
              <a:off x="4091092" y="2290017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50" name="Enakokraki trikotnik 349"/>
            <p:cNvSpPr/>
            <p:nvPr/>
          </p:nvSpPr>
          <p:spPr>
            <a:xfrm rot="5400000">
              <a:off x="4206536" y="2290017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52" name="Enakokraki trikotnik 351"/>
            <p:cNvSpPr/>
            <p:nvPr/>
          </p:nvSpPr>
          <p:spPr>
            <a:xfrm rot="10800000">
              <a:off x="3064016" y="1988840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53" name="Enakokraki trikotnik 352"/>
            <p:cNvSpPr/>
            <p:nvPr/>
          </p:nvSpPr>
          <p:spPr>
            <a:xfrm rot="10800000">
              <a:off x="3419872" y="1988840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54" name="Enakokraki trikotnik 353"/>
            <p:cNvSpPr/>
            <p:nvPr/>
          </p:nvSpPr>
          <p:spPr>
            <a:xfrm rot="10800000">
              <a:off x="3808485" y="1988840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410" name="Enakokraki trikotnik 409"/>
            <p:cNvSpPr/>
            <p:nvPr/>
          </p:nvSpPr>
          <p:spPr>
            <a:xfrm rot="16200000">
              <a:off x="3087743" y="5458368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412" name="Enakokraki trikotnik 411"/>
            <p:cNvSpPr/>
            <p:nvPr/>
          </p:nvSpPr>
          <p:spPr>
            <a:xfrm rot="16200000">
              <a:off x="3175278" y="5458368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413" name="Enakokraki trikotnik 412"/>
            <p:cNvSpPr/>
            <p:nvPr/>
          </p:nvSpPr>
          <p:spPr>
            <a:xfrm rot="16200000">
              <a:off x="3265190" y="5458368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420" name="Raven konektor 419"/>
            <p:cNvCxnSpPr/>
            <p:nvPr/>
          </p:nvCxnSpPr>
          <p:spPr>
            <a:xfrm flipV="1">
              <a:off x="3025925" y="5485139"/>
              <a:ext cx="408233" cy="4172"/>
            </a:xfrm>
            <a:prstGeom prst="line">
              <a:avLst/>
            </a:prstGeom>
            <a:ln w="9525">
              <a:solidFill>
                <a:srgbClr val="00B0F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Raven konektor 424"/>
            <p:cNvCxnSpPr/>
            <p:nvPr/>
          </p:nvCxnSpPr>
          <p:spPr>
            <a:xfrm flipV="1">
              <a:off x="3434777" y="5157788"/>
              <a:ext cx="63279" cy="332829"/>
            </a:xfrm>
            <a:prstGeom prst="line">
              <a:avLst/>
            </a:prstGeom>
            <a:ln w="9525">
              <a:solidFill>
                <a:srgbClr val="00B0F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Raven konektor 426"/>
            <p:cNvCxnSpPr/>
            <p:nvPr/>
          </p:nvCxnSpPr>
          <p:spPr>
            <a:xfrm flipH="1" flipV="1">
              <a:off x="2890838" y="5162550"/>
              <a:ext cx="135731" cy="323851"/>
            </a:xfrm>
            <a:prstGeom prst="line">
              <a:avLst/>
            </a:prstGeom>
            <a:ln w="9525">
              <a:solidFill>
                <a:srgbClr val="00B0F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9" name="Enakokraki trikotnik 438"/>
            <p:cNvSpPr/>
            <p:nvPr/>
          </p:nvSpPr>
          <p:spPr>
            <a:xfrm rot="10800000">
              <a:off x="4379787" y="4523406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440" name="Enakokraki trikotnik 439"/>
            <p:cNvSpPr/>
            <p:nvPr/>
          </p:nvSpPr>
          <p:spPr>
            <a:xfrm rot="10800000">
              <a:off x="4379787" y="4684089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441" name="Enakokraki trikotnik 440"/>
            <p:cNvSpPr/>
            <p:nvPr/>
          </p:nvSpPr>
          <p:spPr>
            <a:xfrm rot="10800000">
              <a:off x="4379787" y="4604938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447" name="Raven konektor 446"/>
            <p:cNvCxnSpPr/>
            <p:nvPr/>
          </p:nvCxnSpPr>
          <p:spPr>
            <a:xfrm flipV="1">
              <a:off x="4371975" y="4729907"/>
              <a:ext cx="44899" cy="70693"/>
            </a:xfrm>
            <a:prstGeom prst="line">
              <a:avLst/>
            </a:prstGeom>
            <a:ln w="9525">
              <a:solidFill>
                <a:srgbClr val="00B0F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Raven konektor 447"/>
            <p:cNvCxnSpPr/>
            <p:nvPr/>
          </p:nvCxnSpPr>
          <p:spPr>
            <a:xfrm flipH="1" flipV="1">
              <a:off x="4352925" y="4414838"/>
              <a:ext cx="64294" cy="90488"/>
            </a:xfrm>
            <a:prstGeom prst="line">
              <a:avLst/>
            </a:prstGeom>
            <a:ln w="9525">
              <a:solidFill>
                <a:srgbClr val="00B0F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Raven konektor 475"/>
            <p:cNvCxnSpPr/>
            <p:nvPr/>
          </p:nvCxnSpPr>
          <p:spPr>
            <a:xfrm flipH="1" flipV="1">
              <a:off x="4417220" y="4500563"/>
              <a:ext cx="2380" cy="242887"/>
            </a:xfrm>
            <a:prstGeom prst="line">
              <a:avLst/>
            </a:prstGeom>
            <a:ln w="9525">
              <a:solidFill>
                <a:srgbClr val="00B0F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7" name="Skupina 486"/>
          <p:cNvGrpSpPr/>
          <p:nvPr/>
        </p:nvGrpSpPr>
        <p:grpSpPr>
          <a:xfrm>
            <a:off x="1619672" y="2673205"/>
            <a:ext cx="2742779" cy="2700011"/>
            <a:chOff x="1619672" y="2673205"/>
            <a:chExt cx="2742779" cy="2700011"/>
          </a:xfrm>
        </p:grpSpPr>
        <p:sp>
          <p:nvSpPr>
            <p:cNvPr id="442" name="Enakokraki trikotnik 441"/>
            <p:cNvSpPr/>
            <p:nvPr/>
          </p:nvSpPr>
          <p:spPr>
            <a:xfrm rot="10800000">
              <a:off x="4267012" y="4675208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443" name="Enakokraki trikotnik 442"/>
            <p:cNvSpPr/>
            <p:nvPr/>
          </p:nvSpPr>
          <p:spPr>
            <a:xfrm rot="10800000">
              <a:off x="4267012" y="4596926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444" name="Enakokraki trikotnik 443"/>
            <p:cNvSpPr/>
            <p:nvPr/>
          </p:nvSpPr>
          <p:spPr>
            <a:xfrm rot="10800000">
              <a:off x="4267012" y="4518644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473" name="Raven konektor 472"/>
            <p:cNvCxnSpPr>
              <a:stCxn id="442" idx="0"/>
              <a:endCxn id="444" idx="3"/>
            </p:cNvCxnSpPr>
            <p:nvPr/>
          </p:nvCxnSpPr>
          <p:spPr>
            <a:xfrm flipV="1">
              <a:off x="4305397" y="4518644"/>
              <a:ext cx="0" cy="202283"/>
            </a:xfrm>
            <a:prstGeom prst="line">
              <a:avLst/>
            </a:prstGeom>
            <a:ln w="9525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Raven konektor 216"/>
            <p:cNvCxnSpPr/>
            <p:nvPr/>
          </p:nvCxnSpPr>
          <p:spPr>
            <a:xfrm flipH="1">
              <a:off x="1979712" y="4437112"/>
              <a:ext cx="720080" cy="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1" name="Enakokraki trikotnik 240"/>
            <p:cNvSpPr/>
            <p:nvPr/>
          </p:nvSpPr>
          <p:spPr>
            <a:xfrm rot="16200000">
              <a:off x="2151639" y="4409201"/>
              <a:ext cx="72008" cy="45719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rgbClr val="0070C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244" name="Enakokraki trikotnik 243"/>
            <p:cNvSpPr/>
            <p:nvPr/>
          </p:nvSpPr>
          <p:spPr>
            <a:xfrm rot="16200000">
              <a:off x="2304039" y="4409201"/>
              <a:ext cx="72008" cy="45719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rgbClr val="0070C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245" name="Enakokraki trikotnik 244"/>
            <p:cNvSpPr/>
            <p:nvPr/>
          </p:nvSpPr>
          <p:spPr>
            <a:xfrm rot="16200000">
              <a:off x="2456439" y="4409201"/>
              <a:ext cx="72008" cy="45719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rgbClr val="0070C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355" name="Raven konektor 354"/>
            <p:cNvCxnSpPr/>
            <p:nvPr/>
          </p:nvCxnSpPr>
          <p:spPr>
            <a:xfrm>
              <a:off x="1619672" y="2708920"/>
              <a:ext cx="2232248" cy="0"/>
            </a:xfrm>
            <a:prstGeom prst="line">
              <a:avLst/>
            </a:prstGeom>
            <a:ln w="158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Raven konektor 355"/>
            <p:cNvCxnSpPr/>
            <p:nvPr/>
          </p:nvCxnSpPr>
          <p:spPr>
            <a:xfrm flipV="1">
              <a:off x="1913030" y="3092748"/>
              <a:ext cx="1196883" cy="10116"/>
            </a:xfrm>
            <a:prstGeom prst="line">
              <a:avLst/>
            </a:prstGeom>
            <a:ln w="15875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Raven konektor 356"/>
            <p:cNvCxnSpPr/>
            <p:nvPr/>
          </p:nvCxnSpPr>
          <p:spPr>
            <a:xfrm flipV="1">
              <a:off x="1763688" y="2883198"/>
              <a:ext cx="1693887" cy="3079"/>
            </a:xfrm>
            <a:prstGeom prst="line">
              <a:avLst/>
            </a:prstGeom>
            <a:ln w="158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Raven konektor 357"/>
            <p:cNvCxnSpPr/>
            <p:nvPr/>
          </p:nvCxnSpPr>
          <p:spPr>
            <a:xfrm flipH="1">
              <a:off x="3098004" y="3098101"/>
              <a:ext cx="2308" cy="651872"/>
            </a:xfrm>
            <a:prstGeom prst="line">
              <a:avLst/>
            </a:prstGeom>
            <a:ln w="15875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Raven konektor 358"/>
            <p:cNvCxnSpPr/>
            <p:nvPr/>
          </p:nvCxnSpPr>
          <p:spPr>
            <a:xfrm flipV="1">
              <a:off x="3083647" y="3751527"/>
              <a:ext cx="408233" cy="4172"/>
            </a:xfrm>
            <a:prstGeom prst="line">
              <a:avLst/>
            </a:prstGeom>
            <a:ln w="15875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Raven konektor 359"/>
            <p:cNvCxnSpPr/>
            <p:nvPr/>
          </p:nvCxnSpPr>
          <p:spPr>
            <a:xfrm flipV="1">
              <a:off x="3452813" y="2886840"/>
              <a:ext cx="5726" cy="867895"/>
            </a:xfrm>
            <a:prstGeom prst="line">
              <a:avLst/>
            </a:prstGeom>
            <a:ln w="158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Raven konektor 360"/>
            <p:cNvCxnSpPr/>
            <p:nvPr/>
          </p:nvCxnSpPr>
          <p:spPr>
            <a:xfrm flipV="1">
              <a:off x="3843338" y="2708920"/>
              <a:ext cx="20" cy="1045815"/>
            </a:xfrm>
            <a:prstGeom prst="line">
              <a:avLst/>
            </a:prstGeom>
            <a:ln w="158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Raven konektor 361"/>
            <p:cNvCxnSpPr/>
            <p:nvPr/>
          </p:nvCxnSpPr>
          <p:spPr>
            <a:xfrm flipV="1">
              <a:off x="3419872" y="3751527"/>
              <a:ext cx="936104" cy="3080"/>
            </a:xfrm>
            <a:prstGeom prst="line">
              <a:avLst/>
            </a:prstGeom>
            <a:ln w="158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3" name="Enakokraki trikotnik 362"/>
            <p:cNvSpPr/>
            <p:nvPr/>
          </p:nvSpPr>
          <p:spPr>
            <a:xfrm rot="5400000">
              <a:off x="2314702" y="3082105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64" name="Enakokraki trikotnik 363"/>
            <p:cNvSpPr/>
            <p:nvPr/>
          </p:nvSpPr>
          <p:spPr>
            <a:xfrm rot="5400000">
              <a:off x="2312321" y="2686349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65" name="Enakokraki trikotnik 364"/>
            <p:cNvSpPr/>
            <p:nvPr/>
          </p:nvSpPr>
          <p:spPr>
            <a:xfrm rot="5400000">
              <a:off x="2314702" y="2866081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66" name="Enakokraki trikotnik 365"/>
            <p:cNvSpPr/>
            <p:nvPr/>
          </p:nvSpPr>
          <p:spPr>
            <a:xfrm rot="5400000">
              <a:off x="3982791" y="3730177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chemeClr val="accent6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67" name="Enakokraki trikotnik 366"/>
            <p:cNvSpPr/>
            <p:nvPr/>
          </p:nvSpPr>
          <p:spPr>
            <a:xfrm rot="5400000">
              <a:off x="4091092" y="3730177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chemeClr val="accent6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68" name="Enakokraki trikotnik 367"/>
            <p:cNvSpPr/>
            <p:nvPr/>
          </p:nvSpPr>
          <p:spPr>
            <a:xfrm rot="5400000">
              <a:off x="4206536" y="3730177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chemeClr val="accent6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69" name="Enakokraki trikotnik 368"/>
            <p:cNvSpPr/>
            <p:nvPr/>
          </p:nvSpPr>
          <p:spPr>
            <a:xfrm rot="10800000">
              <a:off x="3064016" y="3429000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chemeClr val="accent6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70" name="Enakokraki trikotnik 369"/>
            <p:cNvSpPr/>
            <p:nvPr/>
          </p:nvSpPr>
          <p:spPr>
            <a:xfrm rot="10800000">
              <a:off x="3419872" y="3429000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chemeClr val="accent6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371" name="Enakokraki trikotnik 370"/>
            <p:cNvSpPr/>
            <p:nvPr/>
          </p:nvSpPr>
          <p:spPr>
            <a:xfrm rot="10800000">
              <a:off x="3808485" y="3429000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chemeClr val="accent6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373" name="Raven konektor 372"/>
            <p:cNvCxnSpPr/>
            <p:nvPr/>
          </p:nvCxnSpPr>
          <p:spPr>
            <a:xfrm flipV="1">
              <a:off x="1638724" y="2708920"/>
              <a:ext cx="0" cy="36004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Raven konektor 373"/>
            <p:cNvCxnSpPr/>
            <p:nvPr/>
          </p:nvCxnSpPr>
          <p:spPr>
            <a:xfrm flipV="1">
              <a:off x="1781175" y="2881313"/>
              <a:ext cx="0" cy="476251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Raven konektor 374"/>
            <p:cNvCxnSpPr/>
            <p:nvPr/>
          </p:nvCxnSpPr>
          <p:spPr>
            <a:xfrm flipV="1">
              <a:off x="1921994" y="3105150"/>
              <a:ext cx="6819" cy="467866"/>
            </a:xfrm>
            <a:prstGeom prst="line">
              <a:avLst/>
            </a:prstGeom>
            <a:ln w="1905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Raven konektor 399"/>
            <p:cNvCxnSpPr/>
            <p:nvPr/>
          </p:nvCxnSpPr>
          <p:spPr>
            <a:xfrm flipV="1">
              <a:off x="3024117" y="5337501"/>
              <a:ext cx="408233" cy="4172"/>
            </a:xfrm>
            <a:prstGeom prst="line">
              <a:avLst/>
            </a:prstGeom>
            <a:ln w="9525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Raven konektor 407"/>
            <p:cNvCxnSpPr/>
            <p:nvPr/>
          </p:nvCxnSpPr>
          <p:spPr>
            <a:xfrm flipH="1">
              <a:off x="3491880" y="5157192"/>
              <a:ext cx="864096" cy="0"/>
            </a:xfrm>
            <a:prstGeom prst="line">
              <a:avLst/>
            </a:prstGeom>
            <a:ln w="158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4" name="Enakokraki trikotnik 413"/>
            <p:cNvSpPr/>
            <p:nvPr/>
          </p:nvSpPr>
          <p:spPr>
            <a:xfrm rot="16200000">
              <a:off x="3085265" y="5314352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415" name="Enakokraki trikotnik 414"/>
            <p:cNvSpPr/>
            <p:nvPr/>
          </p:nvSpPr>
          <p:spPr>
            <a:xfrm rot="16200000">
              <a:off x="3172800" y="5314352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416" name="Enakokraki trikotnik 415"/>
            <p:cNvSpPr/>
            <p:nvPr/>
          </p:nvSpPr>
          <p:spPr>
            <a:xfrm rot="16200000">
              <a:off x="3262712" y="5314352"/>
              <a:ext cx="72008" cy="45719"/>
            </a:xfrm>
            <a:prstGeom prst="triangle">
              <a:avLst>
                <a:gd name="adj" fmla="val 46693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421" name="Raven konektor 420"/>
            <p:cNvCxnSpPr/>
            <p:nvPr/>
          </p:nvCxnSpPr>
          <p:spPr>
            <a:xfrm flipV="1">
              <a:off x="3431382" y="5159575"/>
              <a:ext cx="58117" cy="174425"/>
            </a:xfrm>
            <a:prstGeom prst="line">
              <a:avLst/>
            </a:prstGeom>
            <a:ln w="9525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Raven konektor 428"/>
            <p:cNvCxnSpPr/>
            <p:nvPr/>
          </p:nvCxnSpPr>
          <p:spPr>
            <a:xfrm flipH="1" flipV="1">
              <a:off x="2893219" y="5153025"/>
              <a:ext cx="135731" cy="188120"/>
            </a:xfrm>
            <a:prstGeom prst="line">
              <a:avLst/>
            </a:prstGeom>
            <a:ln w="9525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Raven konektor 444"/>
            <p:cNvCxnSpPr/>
            <p:nvPr/>
          </p:nvCxnSpPr>
          <p:spPr>
            <a:xfrm flipV="1">
              <a:off x="4362451" y="4793456"/>
              <a:ext cx="0" cy="361950"/>
            </a:xfrm>
            <a:prstGeom prst="line">
              <a:avLst/>
            </a:prstGeom>
            <a:ln w="158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Raven konektor 445"/>
            <p:cNvCxnSpPr>
              <a:endCxn id="442" idx="0"/>
            </p:cNvCxnSpPr>
            <p:nvPr/>
          </p:nvCxnSpPr>
          <p:spPr>
            <a:xfrm flipH="1" flipV="1">
              <a:off x="4305397" y="4720927"/>
              <a:ext cx="47528" cy="74911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9" name="Raven konektor 448"/>
            <p:cNvCxnSpPr/>
            <p:nvPr/>
          </p:nvCxnSpPr>
          <p:spPr>
            <a:xfrm flipV="1">
              <a:off x="4307681" y="4421981"/>
              <a:ext cx="45244" cy="80963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2" name="Raven konektor 481"/>
            <p:cNvCxnSpPr/>
            <p:nvPr/>
          </p:nvCxnSpPr>
          <p:spPr>
            <a:xfrm flipV="1">
              <a:off x="4355976" y="3745604"/>
              <a:ext cx="0" cy="691508"/>
            </a:xfrm>
            <a:prstGeom prst="line">
              <a:avLst/>
            </a:prstGeom>
            <a:ln w="158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3" name="PoljeZBesedilom 492"/>
          <p:cNvSpPr txBox="1"/>
          <p:nvPr/>
        </p:nvSpPr>
        <p:spPr>
          <a:xfrm>
            <a:off x="2373656" y="980728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r1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cL11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cL21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cL31</a:t>
            </a:r>
            <a:endParaRPr lang="sl-SI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4" name="PoljeZBesedilom 493"/>
          <p:cNvSpPr txBox="1"/>
          <p:nvPr/>
        </p:nvSpPr>
        <p:spPr>
          <a:xfrm>
            <a:off x="2411760" y="2420888"/>
            <a:ext cx="12241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r2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cL12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cL22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cL32</a:t>
            </a:r>
            <a:endParaRPr lang="sl-SI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5" name="PoljeZBesedilom 494"/>
          <p:cNvSpPr txBox="1"/>
          <p:nvPr/>
        </p:nvSpPr>
        <p:spPr>
          <a:xfrm>
            <a:off x="2461762" y="3741995"/>
            <a:ext cx="31683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r1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=-(I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cL11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cL21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cL31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)-(I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cL12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cL22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cL32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)+(I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cL13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cL23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cL13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cL23</a:t>
            </a:r>
            <a:r>
              <a:rPr lang="en-US" sz="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)-I</a:t>
            </a:r>
            <a:r>
              <a:rPr lang="en-US" sz="8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R80</a:t>
            </a:r>
            <a:endParaRPr lang="sl-SI" sz="8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06" name="Skupina 505"/>
          <p:cNvGrpSpPr/>
          <p:nvPr/>
        </p:nvGrpSpPr>
        <p:grpSpPr>
          <a:xfrm>
            <a:off x="1835133" y="1063206"/>
            <a:ext cx="514145" cy="3172664"/>
            <a:chOff x="1835133" y="1063206"/>
            <a:chExt cx="514145" cy="3172664"/>
          </a:xfrm>
        </p:grpSpPr>
        <p:sp>
          <p:nvSpPr>
            <p:cNvPr id="497" name="PoljeZBesedilom 496"/>
            <p:cNvSpPr txBox="1"/>
            <p:nvPr/>
          </p:nvSpPr>
          <p:spPr>
            <a:xfrm>
              <a:off x="1835696" y="3812292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10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cL13</a:t>
              </a:r>
              <a:endParaRPr lang="sl-SI" sz="10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9" name="PoljeZBesedilom 498"/>
            <p:cNvSpPr txBox="1"/>
            <p:nvPr/>
          </p:nvSpPr>
          <p:spPr>
            <a:xfrm>
              <a:off x="1835696" y="3989649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10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cL23</a:t>
              </a:r>
              <a:endParaRPr lang="sl-SI" sz="10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0" name="PoljeZBesedilom 489"/>
            <p:cNvSpPr txBox="1"/>
            <p:nvPr/>
          </p:nvSpPr>
          <p:spPr>
            <a:xfrm>
              <a:off x="1835696" y="1063206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10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cL11</a:t>
              </a:r>
              <a:endParaRPr lang="sl-SI" sz="10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" name="PoljeZBesedilom 490"/>
            <p:cNvSpPr txBox="1"/>
            <p:nvPr/>
          </p:nvSpPr>
          <p:spPr>
            <a:xfrm>
              <a:off x="1835696" y="1268760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10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cL21</a:t>
              </a:r>
              <a:endParaRPr lang="sl-SI" sz="10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2" name="PoljeZBesedilom 491"/>
            <p:cNvSpPr txBox="1"/>
            <p:nvPr/>
          </p:nvSpPr>
          <p:spPr>
            <a:xfrm>
              <a:off x="1835696" y="1450880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10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cL31</a:t>
              </a:r>
              <a:endParaRPr lang="sl-SI" sz="10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6" name="PoljeZBesedilom 495"/>
            <p:cNvSpPr txBox="1"/>
            <p:nvPr/>
          </p:nvSpPr>
          <p:spPr>
            <a:xfrm>
              <a:off x="1845222" y="2512511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10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cL12</a:t>
              </a:r>
              <a:endParaRPr lang="sl-SI" sz="10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8" name="PoljeZBesedilom 497"/>
            <p:cNvSpPr txBox="1"/>
            <p:nvPr/>
          </p:nvSpPr>
          <p:spPr>
            <a:xfrm>
              <a:off x="1835696" y="2694631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10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cL22</a:t>
              </a:r>
              <a:endParaRPr lang="sl-SI" sz="10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0" name="PoljeZBesedilom 499"/>
            <p:cNvSpPr txBox="1"/>
            <p:nvPr/>
          </p:nvSpPr>
          <p:spPr>
            <a:xfrm>
              <a:off x="1835133" y="2891040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10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cL32</a:t>
              </a:r>
              <a:endParaRPr lang="sl-SI" sz="10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8" name="Skupina 507"/>
          <p:cNvGrpSpPr/>
          <p:nvPr/>
        </p:nvGrpSpPr>
        <p:grpSpPr>
          <a:xfrm>
            <a:off x="2411760" y="5517232"/>
            <a:ext cx="2016224" cy="1119029"/>
            <a:chOff x="2411760" y="5517232"/>
            <a:chExt cx="2016224" cy="1119029"/>
          </a:xfrm>
        </p:grpSpPr>
        <p:sp>
          <p:nvSpPr>
            <p:cNvPr id="503" name="Desni zaviti oklepaj 502"/>
            <p:cNvSpPr/>
            <p:nvPr/>
          </p:nvSpPr>
          <p:spPr>
            <a:xfrm rot="5400000">
              <a:off x="2843808" y="5229200"/>
              <a:ext cx="216024" cy="792088"/>
            </a:xfrm>
            <a:prstGeom prst="rightBrace">
              <a:avLst>
                <a:gd name="adj1" fmla="val 52677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504" name="PoljeZBesedilom 503"/>
            <p:cNvSpPr txBox="1"/>
            <p:nvPr/>
          </p:nvSpPr>
          <p:spPr>
            <a:xfrm>
              <a:off x="2411760" y="5805264"/>
              <a:ext cx="20162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12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EZS</a:t>
              </a:r>
              <a:r>
                <a:rPr lang="en-US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sestavljen</a:t>
              </a:r>
              <a:r>
                <a:rPr lang="en-US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iz</a:t>
              </a:r>
              <a:r>
                <a:rPr lang="en-US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aktivne</a:t>
              </a:r>
              <a:r>
                <a:rPr lang="en-US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in </a:t>
              </a:r>
              <a:r>
                <a:rPr lang="en-US" sz="12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reaktivne</a:t>
              </a:r>
              <a:r>
                <a:rPr lang="en-US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komponente</a:t>
              </a:r>
              <a:r>
                <a:rPr lang="en-US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(</a:t>
              </a:r>
              <a:r>
                <a:rPr lang="en-US" sz="12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prispevek</a:t>
              </a:r>
              <a:r>
                <a:rPr lang="en-US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upora</a:t>
              </a:r>
              <a:r>
                <a:rPr lang="en-US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in </a:t>
              </a:r>
              <a:r>
                <a:rPr lang="en-US" sz="12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kapacitivnosti</a:t>
              </a:r>
              <a:r>
                <a:rPr lang="en-US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en-US" sz="12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omrezja</a:t>
              </a:r>
              <a:r>
                <a:rPr lang="en-US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sl-SI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7" name="Skupina 506"/>
          <p:cNvGrpSpPr/>
          <p:nvPr/>
        </p:nvGrpSpPr>
        <p:grpSpPr>
          <a:xfrm>
            <a:off x="4238087" y="3889511"/>
            <a:ext cx="796760" cy="473861"/>
            <a:chOff x="4238087" y="3889511"/>
            <a:chExt cx="796760" cy="473861"/>
          </a:xfrm>
        </p:grpSpPr>
        <p:sp>
          <p:nvSpPr>
            <p:cNvPr id="502" name="Desni zaviti oklepaj 501"/>
            <p:cNvSpPr/>
            <p:nvPr/>
          </p:nvSpPr>
          <p:spPr>
            <a:xfrm rot="5400000">
              <a:off x="4526119" y="3601479"/>
              <a:ext cx="216024" cy="792088"/>
            </a:xfrm>
            <a:prstGeom prst="rightBrace">
              <a:avLst>
                <a:gd name="adj1" fmla="val 52677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l-SI">
                <a:solidFill>
                  <a:schemeClr val="bg1"/>
                </a:solidFill>
              </a:endParaRPr>
            </a:p>
          </p:txBody>
        </p:sp>
        <p:sp>
          <p:nvSpPr>
            <p:cNvPr id="505" name="PoljeZBesedilom 504"/>
            <p:cNvSpPr txBox="1"/>
            <p:nvPr/>
          </p:nvSpPr>
          <p:spPr>
            <a:xfrm>
              <a:off x="4458783" y="4024818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=0</a:t>
              </a:r>
              <a:endParaRPr lang="sl-SI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09" name="PoljeZBesedilom 508"/>
          <p:cNvSpPr txBox="1"/>
          <p:nvPr/>
        </p:nvSpPr>
        <p:spPr>
          <a:xfrm>
            <a:off x="5148064" y="260648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Zdrava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izvoda</a:t>
            </a:r>
            <a:r>
              <a:rPr lang="sl-SI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sl-SI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76" name="Skupina 375"/>
          <p:cNvGrpSpPr/>
          <p:nvPr/>
        </p:nvGrpSpPr>
        <p:grpSpPr>
          <a:xfrm>
            <a:off x="5030175" y="847757"/>
            <a:ext cx="504056" cy="600866"/>
            <a:chOff x="5030175" y="847757"/>
            <a:chExt cx="504056" cy="600866"/>
          </a:xfrm>
        </p:grpSpPr>
        <p:cxnSp>
          <p:nvCxnSpPr>
            <p:cNvPr id="528" name="Raven puščični konektor 527"/>
            <p:cNvCxnSpPr/>
            <p:nvPr/>
          </p:nvCxnSpPr>
          <p:spPr>
            <a:xfrm flipV="1">
              <a:off x="5041220" y="847757"/>
              <a:ext cx="13454" cy="600866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Raven puščični konektor 528"/>
            <p:cNvCxnSpPr/>
            <p:nvPr/>
          </p:nvCxnSpPr>
          <p:spPr>
            <a:xfrm flipH="1" flipV="1">
              <a:off x="5030175" y="847757"/>
              <a:ext cx="504056" cy="251874"/>
            </a:xfrm>
            <a:prstGeom prst="straightConnector1">
              <a:avLst/>
            </a:prstGeom>
            <a:ln>
              <a:solidFill>
                <a:srgbClr val="00B0F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7" name="Skupina 376"/>
          <p:cNvGrpSpPr/>
          <p:nvPr/>
        </p:nvGrpSpPr>
        <p:grpSpPr>
          <a:xfrm>
            <a:off x="4644008" y="620688"/>
            <a:ext cx="1080120" cy="1080120"/>
            <a:chOff x="4644008" y="620688"/>
            <a:chExt cx="1080120" cy="1080120"/>
          </a:xfrm>
        </p:grpSpPr>
        <p:cxnSp>
          <p:nvCxnSpPr>
            <p:cNvPr id="531" name="Raven puščični konektor 530"/>
            <p:cNvCxnSpPr/>
            <p:nvPr/>
          </p:nvCxnSpPr>
          <p:spPr>
            <a:xfrm flipH="1" flipV="1">
              <a:off x="5029200" y="842963"/>
              <a:ext cx="478904" cy="857845"/>
            </a:xfrm>
            <a:prstGeom prst="straightConnector1">
              <a:avLst/>
            </a:prstGeom>
            <a:ln w="158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3" name="PoljeZBesedilom 532"/>
            <p:cNvSpPr txBox="1"/>
            <p:nvPr/>
          </p:nvSpPr>
          <p:spPr>
            <a:xfrm>
              <a:off x="4644008" y="620688"/>
              <a:ext cx="108012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r1</a:t>
              </a:r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=I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cL11</a:t>
              </a:r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+I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cL21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90" name="Skupina 389"/>
          <p:cNvGrpSpPr/>
          <p:nvPr/>
        </p:nvGrpSpPr>
        <p:grpSpPr>
          <a:xfrm>
            <a:off x="4572000" y="1340768"/>
            <a:ext cx="936104" cy="360040"/>
            <a:chOff x="4572000" y="1340768"/>
            <a:chExt cx="936104" cy="360040"/>
          </a:xfrm>
        </p:grpSpPr>
        <p:cxnSp>
          <p:nvCxnSpPr>
            <p:cNvPr id="525" name="Raven puščični konektor 524"/>
            <p:cNvCxnSpPr/>
            <p:nvPr/>
          </p:nvCxnSpPr>
          <p:spPr>
            <a:xfrm flipH="1" flipV="1">
              <a:off x="5004048" y="1448934"/>
              <a:ext cx="504056" cy="251874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4" name="PoljeZBesedilom 533"/>
            <p:cNvSpPr txBox="1"/>
            <p:nvPr/>
          </p:nvSpPr>
          <p:spPr>
            <a:xfrm>
              <a:off x="4572000" y="1340768"/>
              <a:ext cx="720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cL11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9" name="Skupina 388"/>
          <p:cNvGrpSpPr/>
          <p:nvPr/>
        </p:nvGrpSpPr>
        <p:grpSpPr>
          <a:xfrm>
            <a:off x="5364088" y="863134"/>
            <a:ext cx="720080" cy="808886"/>
            <a:chOff x="5364088" y="863134"/>
            <a:chExt cx="720080" cy="808886"/>
          </a:xfrm>
        </p:grpSpPr>
        <p:cxnSp>
          <p:nvCxnSpPr>
            <p:cNvPr id="521" name="Raven puščični konektor 520"/>
            <p:cNvCxnSpPr/>
            <p:nvPr/>
          </p:nvCxnSpPr>
          <p:spPr>
            <a:xfrm flipV="1">
              <a:off x="5525197" y="1071154"/>
              <a:ext cx="13454" cy="600866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5" name="PoljeZBesedilom 534"/>
            <p:cNvSpPr txBox="1"/>
            <p:nvPr/>
          </p:nvSpPr>
          <p:spPr>
            <a:xfrm>
              <a:off x="5364088" y="863134"/>
              <a:ext cx="720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cL21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8" name="Skupina 387"/>
          <p:cNvGrpSpPr/>
          <p:nvPr/>
        </p:nvGrpSpPr>
        <p:grpSpPr>
          <a:xfrm>
            <a:off x="5508104" y="548680"/>
            <a:ext cx="1440160" cy="1485746"/>
            <a:chOff x="5508104" y="548680"/>
            <a:chExt cx="1440160" cy="1485746"/>
          </a:xfrm>
        </p:grpSpPr>
        <p:cxnSp>
          <p:nvCxnSpPr>
            <p:cNvPr id="511" name="Raven puščični konektor 510"/>
            <p:cNvCxnSpPr/>
            <p:nvPr/>
          </p:nvCxnSpPr>
          <p:spPr>
            <a:xfrm>
              <a:off x="5508104" y="1700808"/>
              <a:ext cx="11521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2" name="Raven puščični konektor 511"/>
            <p:cNvCxnSpPr/>
            <p:nvPr/>
          </p:nvCxnSpPr>
          <p:spPr>
            <a:xfrm flipV="1">
              <a:off x="5516813" y="692696"/>
              <a:ext cx="567355" cy="10077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7" name="Raven puščični konektor 516"/>
            <p:cNvCxnSpPr/>
            <p:nvPr/>
          </p:nvCxnSpPr>
          <p:spPr>
            <a:xfrm flipV="1">
              <a:off x="5536567" y="1402080"/>
              <a:ext cx="524599" cy="289371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6" name="PoljeZBesedilom 535"/>
            <p:cNvSpPr txBox="1"/>
            <p:nvPr/>
          </p:nvSpPr>
          <p:spPr>
            <a:xfrm>
              <a:off x="6012160" y="548680"/>
              <a:ext cx="5040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L1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7" name="PoljeZBesedilom 536"/>
            <p:cNvSpPr txBox="1"/>
            <p:nvPr/>
          </p:nvSpPr>
          <p:spPr>
            <a:xfrm>
              <a:off x="6444208" y="1772816"/>
              <a:ext cx="5040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L2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8" name="PoljeZBesedilom 537"/>
            <p:cNvSpPr txBox="1"/>
            <p:nvPr/>
          </p:nvSpPr>
          <p:spPr>
            <a:xfrm>
              <a:off x="6012160" y="1223174"/>
              <a:ext cx="5040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39" name="PoljeZBesedilom 538"/>
          <p:cNvSpPr txBox="1"/>
          <p:nvPr/>
        </p:nvSpPr>
        <p:spPr>
          <a:xfrm>
            <a:off x="5076056" y="1700808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1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cL31</a:t>
            </a:r>
            <a:r>
              <a:rPr lang="sl-SI" sz="1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≈</a:t>
            </a:r>
            <a:r>
              <a:rPr lang="en-US" sz="1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sl-SI" sz="1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78" name="Skupina 377"/>
          <p:cNvGrpSpPr/>
          <p:nvPr/>
        </p:nvGrpSpPr>
        <p:grpSpPr>
          <a:xfrm>
            <a:off x="5076056" y="1412776"/>
            <a:ext cx="1224136" cy="883841"/>
            <a:chOff x="5076056" y="1412776"/>
            <a:chExt cx="1224136" cy="883841"/>
          </a:xfrm>
        </p:grpSpPr>
        <p:sp>
          <p:nvSpPr>
            <p:cNvPr id="532" name="Lok 531"/>
            <p:cNvSpPr/>
            <p:nvPr/>
          </p:nvSpPr>
          <p:spPr>
            <a:xfrm>
              <a:off x="5076056" y="1412776"/>
              <a:ext cx="576064" cy="360040"/>
            </a:xfrm>
            <a:prstGeom prst="arc">
              <a:avLst>
                <a:gd name="adj1" fmla="val 16329519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540" name="PoljeZBesedilom 539"/>
            <p:cNvSpPr txBox="1"/>
            <p:nvPr/>
          </p:nvSpPr>
          <p:spPr>
            <a:xfrm>
              <a:off x="5076056" y="1988840"/>
              <a:ext cx="12241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l-GR" sz="13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φ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U0 </a:t>
              </a:r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l-GR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l-GR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φ</a:t>
              </a:r>
              <a:r>
                <a:rPr lang="en-US" sz="1100" baseline="-250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Ir</a:t>
              </a:r>
              <a:r>
                <a:rPr lang="sl-SI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≈</a:t>
              </a:r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-90</a:t>
              </a:r>
              <a:r>
                <a:rPr lang="en-US" sz="1100" baseline="30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sl-SI" sz="11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7" name="Skupina 386"/>
          <p:cNvGrpSpPr/>
          <p:nvPr/>
        </p:nvGrpSpPr>
        <p:grpSpPr>
          <a:xfrm>
            <a:off x="6876256" y="548680"/>
            <a:ext cx="2267744" cy="1747937"/>
            <a:chOff x="6876256" y="548680"/>
            <a:chExt cx="2267744" cy="1747937"/>
          </a:xfrm>
        </p:grpSpPr>
        <p:cxnSp>
          <p:nvCxnSpPr>
            <p:cNvPr id="541" name="Raven puščični konektor 540"/>
            <p:cNvCxnSpPr/>
            <p:nvPr/>
          </p:nvCxnSpPr>
          <p:spPr>
            <a:xfrm>
              <a:off x="7812360" y="1700808"/>
              <a:ext cx="11521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2" name="Raven puščični konektor 541"/>
            <p:cNvCxnSpPr/>
            <p:nvPr/>
          </p:nvCxnSpPr>
          <p:spPr>
            <a:xfrm flipV="1">
              <a:off x="7821069" y="692696"/>
              <a:ext cx="567355" cy="10077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3" name="Raven puščični konektor 542"/>
            <p:cNvCxnSpPr/>
            <p:nvPr/>
          </p:nvCxnSpPr>
          <p:spPr>
            <a:xfrm flipV="1">
              <a:off x="7840823" y="1428206"/>
              <a:ext cx="510697" cy="263245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4" name="Raven puščični konektor 543"/>
            <p:cNvCxnSpPr/>
            <p:nvPr/>
          </p:nvCxnSpPr>
          <p:spPr>
            <a:xfrm flipV="1">
              <a:off x="7829453" y="1071154"/>
              <a:ext cx="13454" cy="60086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Raven puščični konektor 544"/>
            <p:cNvCxnSpPr/>
            <p:nvPr/>
          </p:nvCxnSpPr>
          <p:spPr>
            <a:xfrm flipH="1" flipV="1">
              <a:off x="7308304" y="1448934"/>
              <a:ext cx="504056" cy="251874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Raven puščični konektor 545"/>
            <p:cNvCxnSpPr/>
            <p:nvPr/>
          </p:nvCxnSpPr>
          <p:spPr>
            <a:xfrm flipV="1">
              <a:off x="7345476" y="847757"/>
              <a:ext cx="13454" cy="60086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Raven puščični konektor 546"/>
            <p:cNvCxnSpPr/>
            <p:nvPr/>
          </p:nvCxnSpPr>
          <p:spPr>
            <a:xfrm flipH="1" flipV="1">
              <a:off x="7334431" y="847757"/>
              <a:ext cx="504056" cy="251874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Raven puščični konektor 547"/>
            <p:cNvCxnSpPr/>
            <p:nvPr/>
          </p:nvCxnSpPr>
          <p:spPr>
            <a:xfrm flipH="1" flipV="1">
              <a:off x="7348538" y="852488"/>
              <a:ext cx="463822" cy="848320"/>
            </a:xfrm>
            <a:prstGeom prst="straightConnector1">
              <a:avLst/>
            </a:prstGeom>
            <a:ln w="158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9" name="Lok 548"/>
            <p:cNvSpPr/>
            <p:nvPr/>
          </p:nvSpPr>
          <p:spPr>
            <a:xfrm>
              <a:off x="7380312" y="1412776"/>
              <a:ext cx="576064" cy="360040"/>
            </a:xfrm>
            <a:prstGeom prst="arc">
              <a:avLst>
                <a:gd name="adj1" fmla="val 16329519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550" name="PoljeZBesedilom 549"/>
            <p:cNvSpPr txBox="1"/>
            <p:nvPr/>
          </p:nvSpPr>
          <p:spPr>
            <a:xfrm>
              <a:off x="6948264" y="620688"/>
              <a:ext cx="108012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r2</a:t>
              </a:r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=I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cL12</a:t>
              </a:r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+I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cL22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1" name="PoljeZBesedilom 550"/>
            <p:cNvSpPr txBox="1"/>
            <p:nvPr/>
          </p:nvSpPr>
          <p:spPr>
            <a:xfrm>
              <a:off x="6876256" y="1340768"/>
              <a:ext cx="720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cL12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2" name="PoljeZBesedilom 551"/>
            <p:cNvSpPr txBox="1"/>
            <p:nvPr/>
          </p:nvSpPr>
          <p:spPr>
            <a:xfrm>
              <a:off x="7668344" y="863134"/>
              <a:ext cx="720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cL22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3" name="PoljeZBesedilom 552"/>
            <p:cNvSpPr txBox="1"/>
            <p:nvPr/>
          </p:nvSpPr>
          <p:spPr>
            <a:xfrm>
              <a:off x="8316416" y="548680"/>
              <a:ext cx="5040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L1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4" name="PoljeZBesedilom 553"/>
            <p:cNvSpPr txBox="1"/>
            <p:nvPr/>
          </p:nvSpPr>
          <p:spPr>
            <a:xfrm>
              <a:off x="8287953" y="1295182"/>
              <a:ext cx="5040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5" name="PoljeZBesedilom 554"/>
            <p:cNvSpPr txBox="1"/>
            <p:nvPr/>
          </p:nvSpPr>
          <p:spPr>
            <a:xfrm>
              <a:off x="7380312" y="1700808"/>
              <a:ext cx="6480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cL32</a:t>
              </a:r>
              <a:r>
                <a:rPr lang="sl-SI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≈</a:t>
              </a:r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6" name="PoljeZBesedilom 555"/>
            <p:cNvSpPr txBox="1"/>
            <p:nvPr/>
          </p:nvSpPr>
          <p:spPr>
            <a:xfrm>
              <a:off x="7380312" y="1988840"/>
              <a:ext cx="12241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l-GR" sz="13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φ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U0 </a:t>
              </a:r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l-GR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l-GR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φ</a:t>
              </a:r>
              <a:r>
                <a:rPr lang="en-US" sz="1100" baseline="-250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Ir</a:t>
              </a:r>
              <a:r>
                <a:rPr lang="sl-SI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≈</a:t>
              </a:r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-90</a:t>
              </a:r>
              <a:r>
                <a:rPr lang="en-US" sz="1100" baseline="30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sl-SI" sz="11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7" name="PoljeZBesedilom 556"/>
            <p:cNvSpPr txBox="1"/>
            <p:nvPr/>
          </p:nvSpPr>
          <p:spPr>
            <a:xfrm>
              <a:off x="8639944" y="1772816"/>
              <a:ext cx="5040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L2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582" name="Raven puščični konektor 581"/>
          <p:cNvCxnSpPr/>
          <p:nvPr/>
        </p:nvCxnSpPr>
        <p:spPr>
          <a:xfrm flipH="1" flipV="1">
            <a:off x="6618064" y="5128046"/>
            <a:ext cx="186184" cy="369441"/>
          </a:xfrm>
          <a:prstGeom prst="straightConnector1">
            <a:avLst/>
          </a:prstGeom>
          <a:ln w="127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5" name="PoljeZBesedilom 584"/>
          <p:cNvSpPr txBox="1"/>
          <p:nvPr/>
        </p:nvSpPr>
        <p:spPr>
          <a:xfrm>
            <a:off x="7416824" y="4129335"/>
            <a:ext cx="1835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cL11</a:t>
            </a:r>
            <a:r>
              <a:rPr lang="sl-SI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000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sl-SI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sl-SI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000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sl-SI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l-SI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000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sl-SI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sl-SI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l-SI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R80</a:t>
            </a:r>
            <a:r>
              <a:rPr lang="sl-SI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 - </a:t>
            </a:r>
            <a:r>
              <a:rPr lang="en-US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l-SI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r3</a:t>
            </a:r>
            <a:endParaRPr lang="sl-SI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79" name="Skupina 378"/>
          <p:cNvGrpSpPr/>
          <p:nvPr/>
        </p:nvGrpSpPr>
        <p:grpSpPr>
          <a:xfrm>
            <a:off x="6804248" y="4345359"/>
            <a:ext cx="1440160" cy="1485746"/>
            <a:chOff x="6804248" y="4345359"/>
            <a:chExt cx="1440160" cy="1485746"/>
          </a:xfrm>
        </p:grpSpPr>
        <p:cxnSp>
          <p:nvCxnSpPr>
            <p:cNvPr id="575" name="Raven puščični konektor 574"/>
            <p:cNvCxnSpPr/>
            <p:nvPr/>
          </p:nvCxnSpPr>
          <p:spPr>
            <a:xfrm>
              <a:off x="6804248" y="5497487"/>
              <a:ext cx="11521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6" name="Raven puščični konektor 575"/>
            <p:cNvCxnSpPr/>
            <p:nvPr/>
          </p:nvCxnSpPr>
          <p:spPr>
            <a:xfrm flipV="1">
              <a:off x="6812957" y="4489375"/>
              <a:ext cx="567355" cy="10077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7" name="Raven puščični konektor 576"/>
            <p:cNvCxnSpPr/>
            <p:nvPr/>
          </p:nvCxnSpPr>
          <p:spPr>
            <a:xfrm flipV="1">
              <a:off x="6832711" y="5211118"/>
              <a:ext cx="476120" cy="277012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7" name="PoljeZBesedilom 586"/>
            <p:cNvSpPr txBox="1"/>
            <p:nvPr/>
          </p:nvSpPr>
          <p:spPr>
            <a:xfrm>
              <a:off x="7308304" y="4345359"/>
              <a:ext cx="5040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L1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8" name="PoljeZBesedilom 587"/>
            <p:cNvSpPr txBox="1"/>
            <p:nvPr/>
          </p:nvSpPr>
          <p:spPr>
            <a:xfrm>
              <a:off x="7740352" y="5569495"/>
              <a:ext cx="5040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L2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9" name="PoljeZBesedilom 588"/>
            <p:cNvSpPr txBox="1"/>
            <p:nvPr/>
          </p:nvSpPr>
          <p:spPr>
            <a:xfrm>
              <a:off x="7236296" y="5137447"/>
              <a:ext cx="5040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97" name="Skupina 396"/>
          <p:cNvGrpSpPr/>
          <p:nvPr/>
        </p:nvGrpSpPr>
        <p:grpSpPr>
          <a:xfrm>
            <a:off x="6372200" y="5416770"/>
            <a:ext cx="1512168" cy="676526"/>
            <a:chOff x="6372200" y="5416770"/>
            <a:chExt cx="1512168" cy="676526"/>
          </a:xfrm>
        </p:grpSpPr>
        <p:sp>
          <p:nvSpPr>
            <p:cNvPr id="583" name="Lok 582"/>
            <p:cNvSpPr/>
            <p:nvPr/>
          </p:nvSpPr>
          <p:spPr>
            <a:xfrm>
              <a:off x="6463962" y="5416770"/>
              <a:ext cx="576064" cy="360040"/>
            </a:xfrm>
            <a:prstGeom prst="arc">
              <a:avLst>
                <a:gd name="adj1" fmla="val 19001528"/>
                <a:gd name="adj2" fmla="val 774343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591" name="PoljeZBesedilom 590"/>
            <p:cNvSpPr txBox="1"/>
            <p:nvPr/>
          </p:nvSpPr>
          <p:spPr>
            <a:xfrm>
              <a:off x="6372200" y="5785519"/>
              <a:ext cx="15121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l-GR" sz="13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φ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U0 </a:t>
              </a:r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–</a:t>
              </a:r>
              <a:r>
                <a:rPr lang="el-GR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l-GR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φ</a:t>
              </a:r>
              <a:r>
                <a:rPr lang="en-US" sz="1100" baseline="-250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Ir</a:t>
              </a:r>
              <a:r>
                <a:rPr lang="sl-SI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sl-SI" sz="1100" dirty="0" smtClean="0">
                  <a:solidFill>
                    <a:schemeClr val="bg1"/>
                  </a:solidFill>
                </a:rPr>
                <a:t>&lt; </a:t>
              </a:r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180</a:t>
              </a:r>
              <a:r>
                <a:rPr lang="en-US" sz="1100" baseline="30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sl-SI" sz="11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6" name="Skupina 385"/>
          <p:cNvGrpSpPr/>
          <p:nvPr/>
        </p:nvGrpSpPr>
        <p:grpSpPr>
          <a:xfrm>
            <a:off x="5580112" y="2132856"/>
            <a:ext cx="2448272" cy="1666124"/>
            <a:chOff x="6372200" y="2303294"/>
            <a:chExt cx="2448272" cy="1666124"/>
          </a:xfrm>
        </p:grpSpPr>
        <p:cxnSp>
          <p:nvCxnSpPr>
            <p:cNvPr id="592" name="Raven puščični konektor 591"/>
            <p:cNvCxnSpPr/>
            <p:nvPr/>
          </p:nvCxnSpPr>
          <p:spPr>
            <a:xfrm>
              <a:off x="6516216" y="3573016"/>
              <a:ext cx="11521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3" name="Raven puščični konektor 592"/>
            <p:cNvCxnSpPr/>
            <p:nvPr/>
          </p:nvCxnSpPr>
          <p:spPr>
            <a:xfrm flipV="1">
              <a:off x="6524925" y="2564904"/>
              <a:ext cx="567355" cy="10077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4" name="Raven puščični konektor 593"/>
            <p:cNvCxnSpPr/>
            <p:nvPr/>
          </p:nvCxnSpPr>
          <p:spPr>
            <a:xfrm flipV="1">
              <a:off x="6544679" y="3230880"/>
              <a:ext cx="596350" cy="332780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04" name="PoljeZBesedilom 603"/>
            <p:cNvSpPr txBox="1"/>
            <p:nvPr/>
          </p:nvSpPr>
          <p:spPr>
            <a:xfrm>
              <a:off x="6876256" y="2303294"/>
              <a:ext cx="5040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en-US" sz="1100" b="1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L1</a:t>
              </a:r>
              <a:endParaRPr lang="sl-SI" sz="1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5" name="PoljeZBesedilom 604"/>
            <p:cNvSpPr txBox="1"/>
            <p:nvPr/>
          </p:nvSpPr>
          <p:spPr>
            <a:xfrm rot="19869446">
              <a:off x="6609983" y="2878679"/>
              <a:ext cx="13681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en-US" sz="1100" b="1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sl-SI" sz="11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≈</a:t>
              </a:r>
              <a:r>
                <a:rPr lang="en-US" sz="11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- U</a:t>
              </a:r>
              <a:r>
                <a:rPr lang="en-US" sz="1100" b="1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L3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predEZS</a:t>
              </a:r>
              <a:endParaRPr lang="sl-SI" sz="11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8" name="PoljeZBesedilom 607"/>
            <p:cNvSpPr txBox="1"/>
            <p:nvPr/>
          </p:nvSpPr>
          <p:spPr>
            <a:xfrm>
              <a:off x="7343800" y="3645024"/>
              <a:ext cx="5040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en-US" sz="1100" b="1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L2</a:t>
              </a:r>
              <a:endParaRPr lang="sl-SI" sz="1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09" name="Raven puščični konektor 608"/>
            <p:cNvCxnSpPr/>
            <p:nvPr/>
          </p:nvCxnSpPr>
          <p:spPr>
            <a:xfrm>
              <a:off x="7083571" y="2602076"/>
              <a:ext cx="1152128" cy="0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0" name="Raven puščični konektor 609"/>
            <p:cNvCxnSpPr/>
            <p:nvPr/>
          </p:nvCxnSpPr>
          <p:spPr>
            <a:xfrm flipV="1">
              <a:off x="7677053" y="2564904"/>
              <a:ext cx="567355" cy="1007788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2" name="Raven puščični konektor 611"/>
            <p:cNvCxnSpPr/>
            <p:nvPr/>
          </p:nvCxnSpPr>
          <p:spPr>
            <a:xfrm flipV="1">
              <a:off x="7092280" y="2636912"/>
              <a:ext cx="0" cy="576064"/>
            </a:xfrm>
            <a:prstGeom prst="straightConnector1">
              <a:avLst/>
            </a:prstGeom>
            <a:ln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Raven konektor 614"/>
            <p:cNvCxnSpPr/>
            <p:nvPr/>
          </p:nvCxnSpPr>
          <p:spPr>
            <a:xfrm flipH="1" flipV="1">
              <a:off x="7097486" y="3265714"/>
              <a:ext cx="570858" cy="320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Raven puščični konektor 625"/>
            <p:cNvCxnSpPr/>
            <p:nvPr/>
          </p:nvCxnSpPr>
          <p:spPr>
            <a:xfrm flipV="1">
              <a:off x="7092280" y="2603863"/>
              <a:ext cx="1128611" cy="653861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8" name="PoljeZBesedilom 627"/>
            <p:cNvSpPr txBox="1"/>
            <p:nvPr/>
          </p:nvSpPr>
          <p:spPr>
            <a:xfrm>
              <a:off x="8316416" y="2492896"/>
              <a:ext cx="5040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3U</a:t>
              </a:r>
              <a:r>
                <a:rPr lang="en-US" sz="1100" b="1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sl-SI" sz="1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30" name="Raven konektor 629"/>
            <p:cNvCxnSpPr/>
            <p:nvPr/>
          </p:nvCxnSpPr>
          <p:spPr>
            <a:xfrm>
              <a:off x="6516216" y="3573016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Raven konektor 631"/>
            <p:cNvCxnSpPr/>
            <p:nvPr/>
          </p:nvCxnSpPr>
          <p:spPr>
            <a:xfrm>
              <a:off x="6372200" y="3861048"/>
              <a:ext cx="2880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3" name="Raven konektor 632"/>
            <p:cNvCxnSpPr/>
            <p:nvPr/>
          </p:nvCxnSpPr>
          <p:spPr>
            <a:xfrm flipV="1">
              <a:off x="6407036" y="3910149"/>
              <a:ext cx="228895" cy="28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Raven konektor 635"/>
            <p:cNvCxnSpPr/>
            <p:nvPr/>
          </p:nvCxnSpPr>
          <p:spPr>
            <a:xfrm>
              <a:off x="6452917" y="3967892"/>
              <a:ext cx="146164" cy="15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8" name="PoljeZBesedilom 637"/>
          <p:cNvSpPr txBox="1"/>
          <p:nvPr/>
        </p:nvSpPr>
        <p:spPr>
          <a:xfrm>
            <a:off x="4644008" y="4869160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Okvarjen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izvod</a:t>
            </a:r>
            <a:endParaRPr lang="sl-SI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47" name="Raven konektor 646"/>
          <p:cNvCxnSpPr/>
          <p:nvPr/>
        </p:nvCxnSpPr>
        <p:spPr>
          <a:xfrm>
            <a:off x="5889573" y="3789040"/>
            <a:ext cx="1512168" cy="2808312"/>
          </a:xfrm>
          <a:prstGeom prst="line">
            <a:avLst/>
          </a:prstGeom>
          <a:ln w="31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1" name="Skupina 390"/>
          <p:cNvGrpSpPr/>
          <p:nvPr/>
        </p:nvGrpSpPr>
        <p:grpSpPr>
          <a:xfrm>
            <a:off x="6618064" y="5130428"/>
            <a:ext cx="188121" cy="238125"/>
            <a:chOff x="6618064" y="5130428"/>
            <a:chExt cx="188121" cy="238125"/>
          </a:xfrm>
        </p:grpSpPr>
        <p:cxnSp>
          <p:nvCxnSpPr>
            <p:cNvPr id="652" name="Raven konektor 651"/>
            <p:cNvCxnSpPr/>
            <p:nvPr/>
          </p:nvCxnSpPr>
          <p:spPr>
            <a:xfrm flipH="1" flipV="1">
              <a:off x="6618064" y="5132809"/>
              <a:ext cx="2382" cy="2357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Raven konektor 653"/>
            <p:cNvCxnSpPr/>
            <p:nvPr/>
          </p:nvCxnSpPr>
          <p:spPr>
            <a:xfrm flipH="1" flipV="1">
              <a:off x="6618064" y="5130428"/>
              <a:ext cx="188121" cy="1381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4" name="Skupina 383"/>
          <p:cNvGrpSpPr/>
          <p:nvPr/>
        </p:nvGrpSpPr>
        <p:grpSpPr>
          <a:xfrm>
            <a:off x="6201993" y="5113637"/>
            <a:ext cx="602256" cy="383850"/>
            <a:chOff x="6201993" y="5113637"/>
            <a:chExt cx="602256" cy="383850"/>
          </a:xfrm>
        </p:grpSpPr>
        <p:cxnSp>
          <p:nvCxnSpPr>
            <p:cNvPr id="579" name="Raven puščični konektor 578"/>
            <p:cNvCxnSpPr/>
            <p:nvPr/>
          </p:nvCxnSpPr>
          <p:spPr>
            <a:xfrm flipH="1" flipV="1">
              <a:off x="6601396" y="5368553"/>
              <a:ext cx="202853" cy="128934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Raven puščični konektor 666"/>
            <p:cNvCxnSpPr/>
            <p:nvPr/>
          </p:nvCxnSpPr>
          <p:spPr>
            <a:xfrm flipH="1" flipV="1">
              <a:off x="6201993" y="5113637"/>
              <a:ext cx="202853" cy="128934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Raven puščični konektor 667"/>
            <p:cNvCxnSpPr/>
            <p:nvPr/>
          </p:nvCxnSpPr>
          <p:spPr>
            <a:xfrm flipH="1" flipV="1">
              <a:off x="6397276" y="5236442"/>
              <a:ext cx="202853" cy="128934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5" name="Skupina 384"/>
          <p:cNvGrpSpPr/>
          <p:nvPr/>
        </p:nvGrpSpPr>
        <p:grpSpPr>
          <a:xfrm>
            <a:off x="6808564" y="4806420"/>
            <a:ext cx="10417" cy="678816"/>
            <a:chOff x="6808564" y="4806420"/>
            <a:chExt cx="10417" cy="678816"/>
          </a:xfrm>
        </p:grpSpPr>
        <p:cxnSp>
          <p:nvCxnSpPr>
            <p:cNvPr id="578" name="Raven puščični konektor 577"/>
            <p:cNvCxnSpPr/>
            <p:nvPr/>
          </p:nvCxnSpPr>
          <p:spPr>
            <a:xfrm flipV="1">
              <a:off x="6808564" y="5256634"/>
              <a:ext cx="2382" cy="228602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Raven puščični konektor 668"/>
            <p:cNvCxnSpPr/>
            <p:nvPr/>
          </p:nvCxnSpPr>
          <p:spPr>
            <a:xfrm flipV="1">
              <a:off x="6813772" y="5031527"/>
              <a:ext cx="2382" cy="228602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Raven puščični konektor 669"/>
            <p:cNvCxnSpPr/>
            <p:nvPr/>
          </p:nvCxnSpPr>
          <p:spPr>
            <a:xfrm flipV="1">
              <a:off x="6816599" y="4806420"/>
              <a:ext cx="2382" cy="228602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3" name="Skupina 392"/>
          <p:cNvGrpSpPr/>
          <p:nvPr/>
        </p:nvGrpSpPr>
        <p:grpSpPr>
          <a:xfrm>
            <a:off x="6216278" y="4414768"/>
            <a:ext cx="602256" cy="693320"/>
            <a:chOff x="6216278" y="4414768"/>
            <a:chExt cx="602256" cy="693320"/>
          </a:xfrm>
        </p:grpSpPr>
        <p:cxnSp>
          <p:nvCxnSpPr>
            <p:cNvPr id="671" name="Raven puščični konektor 670"/>
            <p:cNvCxnSpPr/>
            <p:nvPr/>
          </p:nvCxnSpPr>
          <p:spPr>
            <a:xfrm flipH="1" flipV="1">
              <a:off x="6615681" y="4669684"/>
              <a:ext cx="202853" cy="128934"/>
            </a:xfrm>
            <a:prstGeom prst="straightConnector1">
              <a:avLst/>
            </a:prstGeom>
            <a:ln w="3175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2" name="Raven puščični konektor 671"/>
            <p:cNvCxnSpPr/>
            <p:nvPr/>
          </p:nvCxnSpPr>
          <p:spPr>
            <a:xfrm flipH="1" flipV="1">
              <a:off x="6216278" y="4414768"/>
              <a:ext cx="202853" cy="128934"/>
            </a:xfrm>
            <a:prstGeom prst="straightConnector1">
              <a:avLst/>
            </a:prstGeom>
            <a:ln w="3175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Raven puščični konektor 672"/>
            <p:cNvCxnSpPr/>
            <p:nvPr/>
          </p:nvCxnSpPr>
          <p:spPr>
            <a:xfrm flipH="1" flipV="1">
              <a:off x="6411561" y="4537573"/>
              <a:ext cx="202853" cy="128934"/>
            </a:xfrm>
            <a:prstGeom prst="straightConnector1">
              <a:avLst/>
            </a:prstGeom>
            <a:ln w="3175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4" name="Raven puščični konektor 673"/>
            <p:cNvCxnSpPr/>
            <p:nvPr/>
          </p:nvCxnSpPr>
          <p:spPr>
            <a:xfrm flipV="1">
              <a:off x="6222530" y="4879486"/>
              <a:ext cx="2382" cy="228602"/>
            </a:xfrm>
            <a:prstGeom prst="straightConnector1">
              <a:avLst/>
            </a:prstGeom>
            <a:ln w="3175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5" name="Raven puščični konektor 674"/>
            <p:cNvCxnSpPr/>
            <p:nvPr/>
          </p:nvCxnSpPr>
          <p:spPr>
            <a:xfrm flipV="1">
              <a:off x="6227738" y="4654379"/>
              <a:ext cx="2382" cy="228602"/>
            </a:xfrm>
            <a:prstGeom prst="straightConnector1">
              <a:avLst/>
            </a:prstGeom>
            <a:ln w="3175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Raven puščični konektor 675"/>
            <p:cNvCxnSpPr/>
            <p:nvPr/>
          </p:nvCxnSpPr>
          <p:spPr>
            <a:xfrm flipV="1">
              <a:off x="6230565" y="4429272"/>
              <a:ext cx="2382" cy="228602"/>
            </a:xfrm>
            <a:prstGeom prst="straightConnector1">
              <a:avLst/>
            </a:prstGeom>
            <a:ln w="3175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2" name="Skupina 391"/>
          <p:cNvGrpSpPr/>
          <p:nvPr/>
        </p:nvGrpSpPr>
        <p:grpSpPr>
          <a:xfrm>
            <a:off x="6412677" y="4777407"/>
            <a:ext cx="406973" cy="463233"/>
            <a:chOff x="6412677" y="4777407"/>
            <a:chExt cx="406973" cy="463233"/>
          </a:xfrm>
        </p:grpSpPr>
        <p:cxnSp>
          <p:nvCxnSpPr>
            <p:cNvPr id="677" name="Raven puščični konektor 676"/>
            <p:cNvCxnSpPr/>
            <p:nvPr/>
          </p:nvCxnSpPr>
          <p:spPr>
            <a:xfrm flipH="1" flipV="1">
              <a:off x="6616797" y="4909518"/>
              <a:ext cx="202853" cy="128934"/>
            </a:xfrm>
            <a:prstGeom prst="straightConnector1">
              <a:avLst/>
            </a:prstGeom>
            <a:ln w="3175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8" name="Raven puščični konektor 677"/>
            <p:cNvCxnSpPr/>
            <p:nvPr/>
          </p:nvCxnSpPr>
          <p:spPr>
            <a:xfrm flipH="1" flipV="1">
              <a:off x="6412677" y="4777407"/>
              <a:ext cx="202853" cy="128934"/>
            </a:xfrm>
            <a:prstGeom prst="straightConnector1">
              <a:avLst/>
            </a:prstGeom>
            <a:ln w="3175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Raven puščični konektor 678"/>
            <p:cNvCxnSpPr/>
            <p:nvPr/>
          </p:nvCxnSpPr>
          <p:spPr>
            <a:xfrm flipV="1">
              <a:off x="6415190" y="5012038"/>
              <a:ext cx="2382" cy="228602"/>
            </a:xfrm>
            <a:prstGeom prst="straightConnector1">
              <a:avLst/>
            </a:prstGeom>
            <a:ln w="3175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0" name="Raven puščični konektor 679"/>
            <p:cNvCxnSpPr/>
            <p:nvPr/>
          </p:nvCxnSpPr>
          <p:spPr>
            <a:xfrm flipV="1">
              <a:off x="6420398" y="4786931"/>
              <a:ext cx="2382" cy="228602"/>
            </a:xfrm>
            <a:prstGeom prst="straightConnector1">
              <a:avLst/>
            </a:prstGeom>
            <a:ln w="3175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82" name="Raven puščični konektor 681"/>
          <p:cNvCxnSpPr/>
          <p:nvPr/>
        </p:nvCxnSpPr>
        <p:spPr>
          <a:xfrm flipH="1" flipV="1">
            <a:off x="6228184" y="4417367"/>
            <a:ext cx="194618" cy="36539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Raven puščični konektor 685"/>
          <p:cNvCxnSpPr/>
          <p:nvPr/>
        </p:nvCxnSpPr>
        <p:spPr>
          <a:xfrm flipH="1" flipV="1">
            <a:off x="6427564" y="4785146"/>
            <a:ext cx="192882" cy="34290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1" name="Skupina 380"/>
          <p:cNvGrpSpPr/>
          <p:nvPr/>
        </p:nvGrpSpPr>
        <p:grpSpPr>
          <a:xfrm>
            <a:off x="6806629" y="4554863"/>
            <a:ext cx="1941835" cy="945702"/>
            <a:chOff x="6806629" y="4554863"/>
            <a:chExt cx="1941835" cy="945702"/>
          </a:xfrm>
        </p:grpSpPr>
        <p:sp>
          <p:nvSpPr>
            <p:cNvPr id="586" name="PoljeZBesedilom 585"/>
            <p:cNvSpPr txBox="1"/>
            <p:nvPr/>
          </p:nvSpPr>
          <p:spPr>
            <a:xfrm>
              <a:off x="8316416" y="4633391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sl-SI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R80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93" name="Raven puščični konektor 692"/>
            <p:cNvCxnSpPr/>
            <p:nvPr/>
          </p:nvCxnSpPr>
          <p:spPr>
            <a:xfrm flipV="1">
              <a:off x="6806629" y="4554863"/>
              <a:ext cx="1644998" cy="9457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5" name="Skupina 394"/>
          <p:cNvGrpSpPr/>
          <p:nvPr/>
        </p:nvGrpSpPr>
        <p:grpSpPr>
          <a:xfrm>
            <a:off x="6228184" y="3481263"/>
            <a:ext cx="2211537" cy="1063377"/>
            <a:chOff x="6228184" y="3481263"/>
            <a:chExt cx="2211537" cy="1063377"/>
          </a:xfrm>
        </p:grpSpPr>
        <p:cxnSp>
          <p:nvCxnSpPr>
            <p:cNvPr id="697" name="Raven puščični konektor 696"/>
            <p:cNvCxnSpPr/>
            <p:nvPr/>
          </p:nvCxnSpPr>
          <p:spPr>
            <a:xfrm flipV="1">
              <a:off x="6228184" y="3481263"/>
              <a:ext cx="1644998" cy="945702"/>
            </a:xfrm>
            <a:prstGeom prst="straightConnector1">
              <a:avLst/>
            </a:prstGeom>
            <a:ln w="3175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Raven puščični konektor 699"/>
            <p:cNvCxnSpPr/>
            <p:nvPr/>
          </p:nvCxnSpPr>
          <p:spPr>
            <a:xfrm flipH="1" flipV="1">
              <a:off x="8237320" y="4168411"/>
              <a:ext cx="202401" cy="376229"/>
            </a:xfrm>
            <a:prstGeom prst="straightConnector1">
              <a:avLst/>
            </a:prstGeom>
            <a:ln w="3175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1" name="Raven puščični konektor 700"/>
            <p:cNvCxnSpPr/>
            <p:nvPr/>
          </p:nvCxnSpPr>
          <p:spPr>
            <a:xfrm flipH="1" flipV="1">
              <a:off x="7867100" y="3483644"/>
              <a:ext cx="194618" cy="365398"/>
            </a:xfrm>
            <a:prstGeom prst="straightConnector1">
              <a:avLst/>
            </a:prstGeom>
            <a:ln w="3175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Raven puščični konektor 701"/>
            <p:cNvCxnSpPr/>
            <p:nvPr/>
          </p:nvCxnSpPr>
          <p:spPr>
            <a:xfrm flipH="1" flipV="1">
              <a:off x="8059915" y="3841304"/>
              <a:ext cx="177974" cy="327099"/>
            </a:xfrm>
            <a:prstGeom prst="straightConnector1">
              <a:avLst/>
            </a:prstGeom>
            <a:ln w="3175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07" name="Raven puščični konektor 706"/>
          <p:cNvCxnSpPr/>
          <p:nvPr/>
        </p:nvCxnSpPr>
        <p:spPr>
          <a:xfrm flipV="1">
            <a:off x="6423442" y="3841229"/>
            <a:ext cx="1644998" cy="945702"/>
          </a:xfrm>
          <a:prstGeom prst="straightConnector1">
            <a:avLst/>
          </a:prstGeom>
          <a:ln w="31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9" name="Raven puščični konektor 708"/>
          <p:cNvCxnSpPr/>
          <p:nvPr/>
        </p:nvCxnSpPr>
        <p:spPr>
          <a:xfrm flipV="1">
            <a:off x="6806183" y="3851697"/>
            <a:ext cx="1257300" cy="163591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1" name="Raven puščični konektor 710"/>
          <p:cNvCxnSpPr/>
          <p:nvPr/>
        </p:nvCxnSpPr>
        <p:spPr>
          <a:xfrm flipV="1">
            <a:off x="6804248" y="3492128"/>
            <a:ext cx="1066354" cy="20053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96" name="Skupina 395"/>
          <p:cNvGrpSpPr/>
          <p:nvPr/>
        </p:nvGrpSpPr>
        <p:grpSpPr>
          <a:xfrm>
            <a:off x="5796136" y="5493417"/>
            <a:ext cx="1012312" cy="1221529"/>
            <a:chOff x="5796136" y="5493417"/>
            <a:chExt cx="1012312" cy="1221529"/>
          </a:xfrm>
        </p:grpSpPr>
        <p:sp>
          <p:nvSpPr>
            <p:cNvPr id="590" name="PoljeZBesedilom 589"/>
            <p:cNvSpPr txBox="1"/>
            <p:nvPr/>
          </p:nvSpPr>
          <p:spPr>
            <a:xfrm>
              <a:off x="5796136" y="6453336"/>
              <a:ext cx="6480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l-SI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US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sl-SI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en-US" sz="1100" baseline="-25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sl-SI" sz="11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sl-SI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14" name="Raven konektor 713"/>
            <p:cNvCxnSpPr/>
            <p:nvPr/>
          </p:nvCxnSpPr>
          <p:spPr>
            <a:xfrm flipH="1">
              <a:off x="6094073" y="5493417"/>
              <a:ext cx="714375" cy="919163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4" name="Skupina 393"/>
          <p:cNvGrpSpPr/>
          <p:nvPr/>
        </p:nvGrpSpPr>
        <p:grpSpPr>
          <a:xfrm>
            <a:off x="6851428" y="5473099"/>
            <a:ext cx="57150" cy="109191"/>
            <a:chOff x="6851428" y="5473099"/>
            <a:chExt cx="57150" cy="109191"/>
          </a:xfrm>
        </p:grpSpPr>
        <p:cxnSp>
          <p:nvCxnSpPr>
            <p:cNvPr id="380" name="Raven konektor 379"/>
            <p:cNvCxnSpPr/>
            <p:nvPr/>
          </p:nvCxnSpPr>
          <p:spPr>
            <a:xfrm>
              <a:off x="6866732" y="5473099"/>
              <a:ext cx="37083" cy="710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Raven konektor 381"/>
            <p:cNvCxnSpPr/>
            <p:nvPr/>
          </p:nvCxnSpPr>
          <p:spPr>
            <a:xfrm flipH="1">
              <a:off x="6851428" y="5548952"/>
              <a:ext cx="57150" cy="333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3" name="PoljeZBesedilom 382"/>
          <p:cNvSpPr txBox="1"/>
          <p:nvPr/>
        </p:nvSpPr>
        <p:spPr>
          <a:xfrm>
            <a:off x="6511958" y="3688329"/>
            <a:ext cx="26642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cL11</a:t>
            </a:r>
            <a:r>
              <a:rPr lang="sl-SI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000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sl-SI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sl-SI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000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sl-SI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sl-SI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000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sl-SI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sl-SI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en-US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cL1</a:t>
            </a:r>
            <a:r>
              <a:rPr lang="sl-SI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l-SI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000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sl-SI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l-SI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R80</a:t>
            </a:r>
            <a:r>
              <a:rPr lang="sl-SI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l-SI" sz="1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EZS</a:t>
            </a:r>
            <a:endParaRPr lang="sl-SI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8" name="Desna puščica 397"/>
          <p:cNvSpPr/>
          <p:nvPr/>
        </p:nvSpPr>
        <p:spPr>
          <a:xfrm>
            <a:off x="2123728" y="1700808"/>
            <a:ext cx="504056" cy="72008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99" name="Desna puščica 398"/>
          <p:cNvSpPr/>
          <p:nvPr/>
        </p:nvSpPr>
        <p:spPr>
          <a:xfrm>
            <a:off x="2051720" y="3212976"/>
            <a:ext cx="504056" cy="72008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02" name="Desna puščica 401"/>
          <p:cNvSpPr/>
          <p:nvPr/>
        </p:nvSpPr>
        <p:spPr>
          <a:xfrm rot="10800000">
            <a:off x="2123728" y="3671215"/>
            <a:ext cx="504056" cy="7200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0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2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1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30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0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0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30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4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0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30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2" dur="1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20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20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20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20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20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6" dur="2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2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2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6" dur="10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7" fill="hold">
                      <p:stCondLst>
                        <p:cond delay="indefinite"/>
                      </p:stCondLst>
                      <p:childTnLst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10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10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0" dur="10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0"/>
      <p:bldP spid="493" grpId="0"/>
      <p:bldP spid="494" grpId="0"/>
      <p:bldP spid="495" grpId="0"/>
      <p:bldP spid="509" grpId="0"/>
      <p:bldP spid="539" grpId="0"/>
      <p:bldP spid="585" grpId="0"/>
      <p:bldP spid="638" grpId="0"/>
      <p:bldP spid="383" grpId="0"/>
      <p:bldP spid="398" grpId="0" animBg="1"/>
      <p:bldP spid="399" grpId="0" animBg="1"/>
      <p:bldP spid="40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2"/>
          <p:cNvSpPr>
            <a:spLocks noGrp="1"/>
          </p:cNvSpPr>
          <p:nvPr>
            <p:ph idx="4294967295"/>
          </p:nvPr>
        </p:nvSpPr>
        <p:spPr>
          <a:xfrm>
            <a:off x="0" y="1524000"/>
            <a:ext cx="8229600" cy="4572000"/>
          </a:xfrm>
        </p:spPr>
        <p:txBody>
          <a:bodyPr>
            <a:normAutofit/>
          </a:bodyPr>
          <a:lstStyle/>
          <a:p>
            <a:r>
              <a:rPr lang="sl-SI" sz="2400" dirty="0" smtClean="0">
                <a:solidFill>
                  <a:schemeClr val="tx1"/>
                </a:solidFill>
              </a:rPr>
              <a:t>Med okvaro zdravi fazi –</a:t>
            </a:r>
            <a:r>
              <a:rPr lang="sl-SI" sz="2400" dirty="0" err="1" smtClean="0">
                <a:solidFill>
                  <a:schemeClr val="tx1"/>
                </a:solidFill>
              </a:rPr>
              <a:t>dozemni</a:t>
            </a:r>
            <a:r>
              <a:rPr lang="sl-SI" sz="2400" dirty="0" smtClean="0">
                <a:solidFill>
                  <a:schemeClr val="tx1"/>
                </a:solidFill>
              </a:rPr>
              <a:t> kapacitivnosti</a:t>
            </a:r>
          </a:p>
          <a:p>
            <a:r>
              <a:rPr lang="sl-SI" sz="2400" dirty="0" smtClean="0">
                <a:solidFill>
                  <a:schemeClr val="tx1"/>
                </a:solidFill>
              </a:rPr>
              <a:t>U</a:t>
            </a:r>
            <a:r>
              <a:rPr lang="sl-SI" sz="2400" baseline="-25000" dirty="0" smtClean="0">
                <a:solidFill>
                  <a:schemeClr val="tx1"/>
                </a:solidFill>
              </a:rPr>
              <a:t>0</a:t>
            </a:r>
            <a:r>
              <a:rPr lang="sl-SI" sz="2400" dirty="0" smtClean="0">
                <a:solidFill>
                  <a:schemeClr val="tx1"/>
                </a:solidFill>
              </a:rPr>
              <a:t>   ko napolnjena kondenzatorja</a:t>
            </a:r>
          </a:p>
          <a:p>
            <a:r>
              <a:rPr lang="sl-SI" sz="2400" dirty="0" smtClean="0">
                <a:solidFill>
                  <a:schemeClr val="tx1"/>
                </a:solidFill>
              </a:rPr>
              <a:t>Polnjenje C preko toka I</a:t>
            </a:r>
            <a:r>
              <a:rPr lang="sl-SI" sz="2400" baseline="-25000" dirty="0" smtClean="0">
                <a:solidFill>
                  <a:schemeClr val="tx1"/>
                </a:solidFill>
              </a:rPr>
              <a:t>0 </a:t>
            </a:r>
            <a:r>
              <a:rPr lang="sl-SI" sz="2400" dirty="0" smtClean="0">
                <a:solidFill>
                  <a:schemeClr val="tx1"/>
                </a:solidFill>
              </a:rPr>
              <a:t> -&gt; naboj na vodnikih zdravih dveh faz</a:t>
            </a:r>
            <a:endParaRPr lang="sl-SI" sz="2400" baseline="-25000" dirty="0" smtClean="0">
              <a:solidFill>
                <a:schemeClr val="tx1"/>
              </a:solidFill>
            </a:endParaRPr>
          </a:p>
          <a:p>
            <a:endParaRPr lang="sl-SI" sz="2400" baseline="-250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l-SI" sz="2400" dirty="0" smtClean="0">
                <a:solidFill>
                  <a:schemeClr val="tx1"/>
                </a:solidFill>
              </a:rPr>
              <a:t>		q</a:t>
            </a:r>
            <a:r>
              <a:rPr lang="sl-SI" sz="2400" baseline="-25000" dirty="0" smtClean="0">
                <a:solidFill>
                  <a:schemeClr val="tx1"/>
                </a:solidFill>
              </a:rPr>
              <a:t>0i</a:t>
            </a:r>
            <a:r>
              <a:rPr lang="sl-SI" sz="2400" dirty="0" smtClean="0">
                <a:solidFill>
                  <a:schemeClr val="tx1"/>
                </a:solidFill>
              </a:rPr>
              <a:t>= C</a:t>
            </a:r>
            <a:r>
              <a:rPr lang="sl-SI" sz="2400" baseline="-25000" dirty="0" smtClean="0">
                <a:solidFill>
                  <a:schemeClr val="tx1"/>
                </a:solidFill>
              </a:rPr>
              <a:t>0i</a:t>
            </a:r>
            <a:r>
              <a:rPr lang="sl-SI" sz="2400" dirty="0" smtClean="0">
                <a:solidFill>
                  <a:schemeClr val="tx1"/>
                </a:solidFill>
              </a:rPr>
              <a:t>v</a:t>
            </a:r>
            <a:r>
              <a:rPr lang="sl-SI" sz="2400" baseline="-25000" dirty="0" smtClean="0">
                <a:solidFill>
                  <a:schemeClr val="tx1"/>
                </a:solidFill>
              </a:rPr>
              <a:t>0</a:t>
            </a:r>
            <a:r>
              <a:rPr lang="sl-SI" sz="2400" dirty="0" smtClean="0">
                <a:solidFill>
                  <a:schemeClr val="tx1"/>
                </a:solidFill>
              </a:rPr>
              <a:t>(t)</a:t>
            </a:r>
          </a:p>
          <a:p>
            <a:pPr>
              <a:buNone/>
            </a:pPr>
            <a:endParaRPr lang="sl-SI" sz="2400" baseline="-250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l-SI" sz="1200" dirty="0" smtClean="0">
                <a:solidFill>
                  <a:schemeClr val="tx1"/>
                </a:solidFill>
              </a:rPr>
              <a:t>		</a:t>
            </a:r>
          </a:p>
          <a:p>
            <a:pPr>
              <a:buNone/>
            </a:pPr>
            <a:endParaRPr lang="sl-SI" sz="12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sl-SI" sz="12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sl-SI" sz="12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sl-SI" sz="12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sl-SI" sz="12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l-SI" sz="1200" dirty="0" smtClean="0">
                <a:solidFill>
                  <a:schemeClr val="tx1"/>
                </a:solidFill>
              </a:rPr>
              <a:t>		fazi A in C – zdravi fazi</a:t>
            </a:r>
          </a:p>
          <a:p>
            <a:pPr>
              <a:buNone/>
            </a:pPr>
            <a:endParaRPr lang="sl-SI" sz="2400" baseline="-250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sl-SI" sz="2400" baseline="-250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sl-SI" sz="2400" baseline="-25000" dirty="0">
              <a:solidFill>
                <a:schemeClr val="tx1"/>
              </a:solidFill>
            </a:endParaRPr>
          </a:p>
        </p:txBody>
      </p:sp>
      <p:sp>
        <p:nvSpPr>
          <p:cNvPr id="3" name="Naslov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219200"/>
          </a:xfrm>
        </p:spPr>
        <p:txBody>
          <a:bodyPr/>
          <a:lstStyle/>
          <a:p>
            <a:r>
              <a:rPr lang="sl-SI" sz="2400" dirty="0" smtClean="0">
                <a:solidFill>
                  <a:srgbClr val="FF0000"/>
                </a:solidFill>
              </a:rPr>
              <a:t>zdravi fazi- </a:t>
            </a:r>
            <a:r>
              <a:rPr lang="sl-SI" sz="2400" dirty="0" err="1" smtClean="0">
                <a:solidFill>
                  <a:srgbClr val="FF0000"/>
                </a:solidFill>
              </a:rPr>
              <a:t>tranzientno</a:t>
            </a:r>
            <a:endParaRPr lang="sl-SI" sz="2400" dirty="0">
              <a:solidFill>
                <a:srgbClr val="FF000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5" name="Slika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8467" y="2780928"/>
            <a:ext cx="475252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40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grada vsebine 3"/>
          <p:cNvPicPr>
            <a:picLocks noGrp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03648" y="1484784"/>
            <a:ext cx="61245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Naslov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219200"/>
          </a:xfrm>
        </p:spPr>
        <p:txBody>
          <a:bodyPr/>
          <a:lstStyle/>
          <a:p>
            <a:r>
              <a:rPr lang="sl-SI" sz="2400" dirty="0" smtClean="0"/>
              <a:t>okvarjena faza - </a:t>
            </a:r>
            <a:r>
              <a:rPr lang="sl-SI" sz="2400" dirty="0" err="1" smtClean="0"/>
              <a:t>tranzientno</a:t>
            </a:r>
            <a:endParaRPr lang="sl-SI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73" y="836712"/>
            <a:ext cx="8524191" cy="5256584"/>
          </a:xfrm>
          <a:prstGeom prst="rect">
            <a:avLst/>
          </a:prstGeom>
        </p:spPr>
      </p:pic>
      <p:sp>
        <p:nvSpPr>
          <p:cNvPr id="6" name="Naslov 1"/>
          <p:cNvSpPr txBox="1">
            <a:spLocks/>
          </p:cNvSpPr>
          <p:nvPr/>
        </p:nvSpPr>
        <p:spPr bwMode="auto">
          <a:xfrm>
            <a:off x="0" y="-191541"/>
            <a:ext cx="8229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l-SI" sz="2400" kern="0" dirty="0" smtClean="0"/>
              <a:t>okvarjen - </a:t>
            </a:r>
            <a:r>
              <a:rPr lang="sl-SI" sz="2400" kern="0" dirty="0" err="1" smtClean="0"/>
              <a:t>tranzientno</a:t>
            </a:r>
            <a:endParaRPr lang="sl-SI" sz="2400" kern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2"/>
          <p:cNvSpPr txBox="1">
            <a:spLocks/>
          </p:cNvSpPr>
          <p:nvPr/>
        </p:nvSpPr>
        <p:spPr>
          <a:xfrm>
            <a:off x="251520" y="128836"/>
            <a:ext cx="3312368" cy="56227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l-SI" sz="2800" kern="0" dirty="0"/>
              <a:t>o</a:t>
            </a:r>
            <a:r>
              <a:rPr lang="sl-SI" sz="2800" kern="0" dirty="0" smtClean="0"/>
              <a:t>kvarjen-stacionarno</a:t>
            </a:r>
            <a:endParaRPr lang="sl-SI" sz="2800" kern="0" dirty="0"/>
          </a:p>
        </p:txBody>
      </p:sp>
      <p:pic>
        <p:nvPicPr>
          <p:cNvPr id="3" name="Slika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7992888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80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grada vseb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36712"/>
            <a:ext cx="7694881" cy="5229200"/>
          </a:xfrm>
          <a:prstGeom prst="rect">
            <a:avLst/>
          </a:prstGeom>
        </p:spPr>
      </p:pic>
      <p:sp>
        <p:nvSpPr>
          <p:cNvPr id="3" name="Naslov 2"/>
          <p:cNvSpPr txBox="1">
            <a:spLocks/>
          </p:cNvSpPr>
          <p:nvPr/>
        </p:nvSpPr>
        <p:spPr>
          <a:xfrm>
            <a:off x="323528" y="116632"/>
            <a:ext cx="3744416" cy="628165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DB0D14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l-SI" sz="2800" kern="0" dirty="0" smtClean="0"/>
              <a:t>Zdrav- stacionarno</a:t>
            </a:r>
            <a:endParaRPr lang="sl-SI" sz="2800" kern="0" dirty="0"/>
          </a:p>
        </p:txBody>
      </p:sp>
    </p:spTree>
    <p:extLst>
      <p:ext uri="{BB962C8B-B14F-4D97-AF65-F5344CB8AC3E}">
        <p14:creationId xmlns:p14="http://schemas.microsoft.com/office/powerpoint/2010/main" val="7701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Ograda vsebine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sl-SI" u="sng" dirty="0" smtClean="0">
                <a:solidFill>
                  <a:schemeClr val="tx1"/>
                </a:solidFill>
              </a:rPr>
              <a:t>Stacionarno stanje EZS</a:t>
            </a:r>
          </a:p>
          <a:p>
            <a:pPr marL="0" indent="0">
              <a:buNone/>
            </a:pPr>
            <a:r>
              <a:rPr lang="sl-SI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“zdravi“  izvodi        		</a:t>
            </a:r>
            <a:r>
              <a:rPr lang="el-G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24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U0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l-G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24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l-SI" sz="24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l-SI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≈ </a:t>
            </a:r>
            <a:r>
              <a:rPr lang="en-US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</a:t>
            </a:r>
            <a:r>
              <a:rPr lang="en-US" sz="2400" baseline="30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sl-SI" sz="2400" baseline="30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l-SI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“okvarjen“  izvod		</a:t>
            </a:r>
            <a:r>
              <a:rPr lang="el-G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24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U0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l-GR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φ</a:t>
            </a:r>
            <a:r>
              <a:rPr lang="en-US" sz="24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l-SI" sz="24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l-SI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dirty="0">
                <a:solidFill>
                  <a:schemeClr val="tx1"/>
                </a:solidFill>
              </a:rPr>
              <a:t>&lt; 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180</a:t>
            </a:r>
            <a:r>
              <a:rPr lang="en-US" sz="24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sl-SI" sz="24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sl-SI" dirty="0" smtClean="0">
              <a:solidFill>
                <a:schemeClr val="tx1"/>
              </a:solidFill>
            </a:endParaRPr>
          </a:p>
          <a:p>
            <a:pPr lvl="0"/>
            <a:r>
              <a:rPr lang="sl-SI" u="sng" dirty="0" err="1" smtClean="0">
                <a:solidFill>
                  <a:schemeClr val="tx1"/>
                </a:solidFill>
              </a:rPr>
              <a:t>Tranzientno</a:t>
            </a:r>
            <a:r>
              <a:rPr lang="sl-SI" u="sng" dirty="0" smtClean="0">
                <a:solidFill>
                  <a:schemeClr val="tx1"/>
                </a:solidFill>
              </a:rPr>
              <a:t> stanje EZS -Prehodni pojav</a:t>
            </a:r>
            <a:endParaRPr lang="sl-SI" u="sng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sl-SI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“</a:t>
            </a:r>
            <a:r>
              <a:rPr lang="sl-SI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zdravi“  izvodi       </a:t>
            </a:r>
            <a:r>
              <a:rPr lang="sl-SI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sl-SI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l-GR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24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U0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l-GR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φ</a:t>
            </a:r>
            <a:r>
              <a:rPr lang="en-US" sz="24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l-SI" sz="24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l-SI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≈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sl-SI" sz="24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l-SI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“okvarjen“  izvod		</a:t>
            </a:r>
            <a:r>
              <a:rPr lang="el-GR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24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U0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l-GR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φ</a:t>
            </a:r>
            <a:r>
              <a:rPr lang="en-US" sz="24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l-SI" sz="24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l-SI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≈ </a:t>
            </a:r>
            <a:r>
              <a:rPr lang="sl-SI" sz="2400" dirty="0">
                <a:solidFill>
                  <a:schemeClr val="tx1"/>
                </a:solidFill>
              </a:rPr>
              <a:t> 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180</a:t>
            </a:r>
            <a:r>
              <a:rPr lang="en-US" sz="24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sl-SI" sz="24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0" name="Naslov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r>
              <a:rPr lang="sl-SI" sz="3200" dirty="0" smtClean="0"/>
              <a:t>Karakteristične lastnosti</a:t>
            </a:r>
            <a:endParaRPr lang="sl-SI" sz="3200" dirty="0"/>
          </a:p>
        </p:txBody>
      </p:sp>
    </p:spTree>
    <p:extLst>
      <p:ext uri="{BB962C8B-B14F-4D97-AF65-F5344CB8AC3E}">
        <p14:creationId xmlns:p14="http://schemas.microsoft.com/office/powerpoint/2010/main" val="149971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Privzeti načrt">
  <a:themeElements>
    <a:clrScheme name="Privzeti nač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ivzeti nač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ivzeti nač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2">
  <a:themeElements>
    <a:clrScheme name="Papi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rivzeti načrt">
  <a:themeElements>
    <a:clrScheme name="Privzeti nač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ivzeti nač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ivzeti nač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6493</TotalTime>
  <Words>2552</Words>
  <Application>Microsoft Office PowerPoint</Application>
  <PresentationFormat>Diaprojekcija na zaslonu (4:3)</PresentationFormat>
  <Paragraphs>228</Paragraphs>
  <Slides>20</Slides>
  <Notes>4</Notes>
  <HiddenSlides>0</HiddenSlides>
  <MMClips>2</MMClips>
  <ScaleCrop>false</ScaleCrop>
  <HeadingPairs>
    <vt:vector size="4" baseType="variant">
      <vt:variant>
        <vt:lpstr>Tema</vt:lpstr>
      </vt:variant>
      <vt:variant>
        <vt:i4>3</vt:i4>
      </vt:variant>
      <vt:variant>
        <vt:lpstr>Naslovi diapozitivov</vt:lpstr>
      </vt:variant>
      <vt:variant>
        <vt:i4>20</vt:i4>
      </vt:variant>
    </vt:vector>
  </HeadingPairs>
  <TitlesOfParts>
    <vt:vector size="23" baseType="lpstr">
      <vt:lpstr>Privzeti načrt</vt:lpstr>
      <vt:lpstr>Tema2</vt:lpstr>
      <vt:lpstr>1_Privzeti načrt</vt:lpstr>
      <vt:lpstr>PowerPointova predstavitev</vt:lpstr>
      <vt:lpstr>Problematika zemeljskih stikov</vt:lpstr>
      <vt:lpstr>PowerPointova predstavitev</vt:lpstr>
      <vt:lpstr>zdravi fazi- tranzientno</vt:lpstr>
      <vt:lpstr>okvarjena faza - tranzientno</vt:lpstr>
      <vt:lpstr>PowerPointova predstavitev</vt:lpstr>
      <vt:lpstr>PowerPointova predstavitev</vt:lpstr>
      <vt:lpstr>PowerPointova predstavitev</vt:lpstr>
      <vt:lpstr>Karakteristične lastnosti</vt:lpstr>
      <vt:lpstr>PowerPointova predstavitev</vt:lpstr>
      <vt:lpstr>PowerPointova predstavitev</vt:lpstr>
      <vt:lpstr>PowerPointova predstavitev</vt:lpstr>
      <vt:lpstr>Umetni nevron</vt:lpstr>
      <vt:lpstr>PowerPointova predstavitev</vt:lpstr>
      <vt:lpstr>PowerPointova predstavitev</vt:lpstr>
      <vt:lpstr>PowerPointova predstavitev</vt:lpstr>
      <vt:lpstr>Učenje 1</vt:lpstr>
      <vt:lpstr>Učenje 2</vt:lpstr>
      <vt:lpstr>PowerPointova predstavitev</vt:lpstr>
      <vt:lpstr>PowerPointova predstavitev</vt:lpstr>
    </vt:vector>
  </TitlesOfParts>
  <Company>Elektro Maribor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Selektrivno določanje okvarjenega izvoda v DEES pri visokoohmskih okvarah</dc:title>
  <dc:creator>em3363</dc:creator>
  <cp:lastModifiedBy>Bogomil Jelenc</cp:lastModifiedBy>
  <cp:revision>152</cp:revision>
  <dcterms:created xsi:type="dcterms:W3CDTF">2013-03-15T11:45:34Z</dcterms:created>
  <dcterms:modified xsi:type="dcterms:W3CDTF">2015-05-11T05:45:16Z</dcterms:modified>
</cp:coreProperties>
</file>