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8" r:id="rId3"/>
    <p:sldId id="270" r:id="rId4"/>
    <p:sldId id="290" r:id="rId5"/>
    <p:sldId id="291" r:id="rId6"/>
    <p:sldId id="271" r:id="rId7"/>
    <p:sldId id="292" r:id="rId8"/>
    <p:sldId id="294" r:id="rId9"/>
    <p:sldId id="295" r:id="rId10"/>
    <p:sldId id="297" r:id="rId11"/>
    <p:sldId id="298" r:id="rId12"/>
    <p:sldId id="264" r:id="rId13"/>
  </p:sldIdLst>
  <p:sldSz cx="9144000" cy="6858000" type="screen4x3"/>
  <p:notesSz cx="6858000" cy="9144000"/>
  <p:defaultTextStyle>
    <a:defPPr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FFFFFF"/>
    <a:srgbClr val="B2D6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480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9F2BD5-6608-46DE-B0B9-BC968726D1C7}" type="datetimeFigureOut">
              <a:rPr lang="sl-SI" smtClean="0"/>
              <a:t>13.5.2014</a:t>
            </a:fld>
            <a:endParaRPr lang="sl-S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l-S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D630E-50FB-42DD-99B7-22635CC29908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1237565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D630E-50FB-42DD-99B7-22635CC29908}" type="slidenum">
              <a:rPr lang="sl-SI" smtClean="0"/>
              <a:t>1</a:t>
            </a:fld>
            <a:endParaRPr lang="sl-S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8.jpeg"/><Relationship Id="rId4" Type="http://schemas.openxmlformats.org/officeDocument/2006/relationships/image" Target="../media/image4.jpeg"/><Relationship Id="rId9" Type="http://schemas.openxmlformats.org/officeDocument/2006/relationships/hyperlink" Target="http://www.ict-slovenia.net/" TargetMode="Externa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lt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55776" y="2564904"/>
            <a:ext cx="6588224" cy="1470025"/>
          </a:xfrm>
          <a:solidFill>
            <a:schemeClr val="accent1"/>
          </a:solidFill>
        </p:spPr>
        <p:txBody>
          <a:bodyPr rIns="252000"/>
          <a:lstStyle>
            <a:lvl1pPr algn="r"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4174232"/>
            <a:ext cx="6336704" cy="910952"/>
          </a:xfrm>
        </p:spPr>
        <p:txBody>
          <a:bodyPr rIns="0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107DC64-89D9-4D2E-B003-2277FF13C0BF}" type="datetime1">
              <a:rPr lang="sl-SI" smtClean="0"/>
              <a:t>13.5.2014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0"/>
            <a:ext cx="9144000" cy="1052736"/>
            <a:chOff x="0" y="0"/>
            <a:chExt cx="9108504" cy="1052736"/>
          </a:xfrm>
        </p:grpSpPr>
        <p:sp>
          <p:nvSpPr>
            <p:cNvPr id="8" name="Rectangle 7"/>
            <p:cNvSpPr/>
            <p:nvPr/>
          </p:nvSpPr>
          <p:spPr>
            <a:xfrm>
              <a:off x="3779912" y="0"/>
              <a:ext cx="2376264" cy="105273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9" name="Rectangle 8"/>
            <p:cNvSpPr/>
            <p:nvPr/>
          </p:nvSpPr>
          <p:spPr>
            <a:xfrm>
              <a:off x="6156176" y="0"/>
              <a:ext cx="1656184" cy="1052736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7812360" y="0"/>
              <a:ext cx="1296144" cy="105273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0" y="0"/>
              <a:ext cx="1187624" cy="1052736"/>
            </a:xfrm>
            <a:prstGeom prst="rect">
              <a:avLst/>
            </a:prstGeom>
            <a:blipFill>
              <a:blip r:embed="rId5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87624" y="0"/>
              <a:ext cx="1296144" cy="1052736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83768" y="0"/>
              <a:ext cx="1296144" cy="1052736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l-SI"/>
            </a:p>
          </p:txBody>
        </p:sp>
      </p:grpSp>
      <p:pic>
        <p:nvPicPr>
          <p:cNvPr id="16" name="Picture 15" descr="OPCOMM logo RGB ver2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115892" y="2608322"/>
            <a:ext cx="2367876" cy="1396742"/>
          </a:xfrm>
          <a:prstGeom prst="rect">
            <a:avLst/>
          </a:prstGeom>
        </p:spPr>
      </p:pic>
      <p:pic>
        <p:nvPicPr>
          <p:cNvPr id="18" name="Picture 6" descr="ICT_eng">
            <a:hlinkClick r:id="rId9"/>
          </p:cNvPr>
          <p:cNvPicPr>
            <a:picLocks noChangeAspect="1" noChangeArrowheads="1"/>
          </p:cNvPicPr>
          <p:nvPr userDrawn="1"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588224" y="1074893"/>
            <a:ext cx="2267744" cy="652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2555875" y="5300663"/>
            <a:ext cx="6337300" cy="504825"/>
          </a:xfrm>
        </p:spPr>
        <p:txBody>
          <a:bodyPr rIns="0">
            <a:noAutofit/>
          </a:bodyPr>
          <a:lstStyle>
            <a:lvl5pPr algn="r">
              <a:buNone/>
              <a:defRPr sz="28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39341"/>
            <a:ext cx="8229600" cy="4525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FDA78B-4D23-4704-BB17-915D0AF4AFEA}" type="datetime1">
              <a:rPr lang="sl-SI" smtClean="0"/>
              <a:t>13.5.2014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46EC0-4248-4DBE-AB96-7815878E1216}" type="datetime1">
              <a:rPr lang="sl-SI" smtClean="0"/>
              <a:t>13.5.2014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43BFD-07D7-42C4-B973-8232FB6CC22A}" type="datetime1">
              <a:rPr lang="sl-SI" smtClean="0"/>
              <a:t>13.5.2014</a:t>
            </a:fld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749D4-0679-4828-A8F2-4D316A9A831E}" type="datetime1">
              <a:rPr lang="sl-SI" smtClean="0"/>
              <a:t>13.5.2014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A40B47-6CF9-43B8-AF90-E4C0DC9A5C08}" type="datetime1">
              <a:rPr lang="sl-SI" smtClean="0"/>
              <a:t>13.5.2014</a:t>
            </a:fld>
            <a:endParaRPr lang="sl-S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76903-5136-438A-8779-3AB80DE1CE4E}" type="datetime1">
              <a:rPr lang="sl-SI" smtClean="0"/>
              <a:t>13.5.2014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11D7C-41A1-4CF9-A778-733DBA3578F6}" type="datetime1">
              <a:rPr lang="sl-SI" smtClean="0"/>
              <a:t>13.5.2014</a:t>
            </a:fld>
            <a:endParaRPr lang="sl-S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3008313" cy="851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84784"/>
            <a:ext cx="5111750" cy="464137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420888"/>
            <a:ext cx="3008313" cy="37052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6EDB8-C852-4DCF-9802-1D6E4DD8CFA7}" type="datetime1">
              <a:rPr lang="sl-SI" smtClean="0"/>
              <a:t>13.5.2014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l-S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484784"/>
            <a:ext cx="5486400" cy="324279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sl-S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0FAA-E44A-4C09-909C-BC6B90E9454E}" type="datetime1">
              <a:rPr lang="sl-SI" smtClean="0"/>
              <a:t>13.5.2014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9221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</a:t>
            </a:r>
            <a:endParaRPr lang="sl-SI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l-S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77E992A9-9D8C-4A1B-9117-ED692CF95FC8}" type="datetime1">
              <a:rPr lang="sl-SI" smtClean="0"/>
              <a:t>13.5.2014</a:t>
            </a:fld>
            <a:endParaRPr lang="sl-SI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8C155B5-A916-4E44-8340-1E71A6382674}" type="slidenum">
              <a:rPr lang="sl-SI" smtClean="0"/>
              <a:pPr/>
              <a:t>‹#›</a:t>
            </a:fld>
            <a:endParaRPr lang="sl-SI"/>
          </a:p>
        </p:txBody>
      </p:sp>
      <p:sp>
        <p:nvSpPr>
          <p:cNvPr id="7" name="Rectangle 6"/>
          <p:cNvSpPr/>
          <p:nvPr/>
        </p:nvSpPr>
        <p:spPr>
          <a:xfrm flipH="1">
            <a:off x="0" y="1196752"/>
            <a:ext cx="4968552" cy="14401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Rectangle 7"/>
          <p:cNvSpPr/>
          <p:nvPr/>
        </p:nvSpPr>
        <p:spPr>
          <a:xfrm>
            <a:off x="8938198" y="0"/>
            <a:ext cx="45719" cy="1628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9" name="Picture 8" descr="OPCOMM logo RGB ver2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452320" y="275235"/>
            <a:ext cx="1440160" cy="849509"/>
          </a:xfrm>
          <a:prstGeom prst="rect">
            <a:avLst/>
          </a:prstGeom>
        </p:spPr>
      </p:pic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l-S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2014.livingbitsandthings.com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hyperlink" Target="http://www.ict-slovenia.net/" TargetMode="External"/><Relationship Id="rId7" Type="http://schemas.openxmlformats.org/officeDocument/2006/relationships/hyperlink" Target="http://www.facebook.com/pages/ICT-Slovenia/137272702959283" TargetMode="External"/><Relationship Id="rId2" Type="http://schemas.openxmlformats.org/officeDocument/2006/relationships/hyperlink" Target="mailto:tomaz.vidonja@ict-slovenia.ne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hyperlink" Target="http://twitter.com/TNICT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www.greentechmedia.com/research/report/global-smart-grid-technologies-and-growth-markets-2013-202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www.greentechmedia.com/research/report/global-smart-grid-technologies-and-growth-markets-2013-202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l-SI" dirty="0" smtClean="0"/>
              <a:t>Ali so pamenta omrežja obsojena na neuspeh?</a:t>
            </a:r>
            <a:endParaRPr lang="sl-S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55776" y="4174232"/>
            <a:ext cx="6336704" cy="1487016"/>
          </a:xfrm>
        </p:spPr>
        <p:txBody>
          <a:bodyPr>
            <a:normAutofit/>
          </a:bodyPr>
          <a:lstStyle/>
          <a:p>
            <a:r>
              <a:rPr lang="sl-SI" sz="2400" b="0" dirty="0" smtClean="0"/>
              <a:t>Tomaž Vidonja, CEO</a:t>
            </a:r>
          </a:p>
          <a:p>
            <a:r>
              <a:rPr lang="sl-SI" sz="2400" dirty="0" smtClean="0"/>
              <a:t>IoT Center</a:t>
            </a:r>
            <a:endParaRPr lang="sl-SI" sz="2400" dirty="0" smtClean="0"/>
          </a:p>
          <a:p>
            <a:r>
              <a:rPr lang="sl-SI" sz="1900" dirty="0" smtClean="0"/>
              <a:t>13. maj </a:t>
            </a:r>
            <a:r>
              <a:rPr lang="sl-SI" sz="1900" dirty="0" smtClean="0"/>
              <a:t>2014</a:t>
            </a:r>
            <a:endParaRPr lang="sl-SI" sz="19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1</a:t>
            </a:fld>
            <a:endParaRPr lang="sl-S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3175992" cy="365125"/>
          </a:xfrm>
        </p:spPr>
        <p:txBody>
          <a:bodyPr/>
          <a:lstStyle/>
          <a:p>
            <a:r>
              <a:rPr lang="en-US" dirty="0" smtClean="0"/>
              <a:t>© </a:t>
            </a:r>
            <a:r>
              <a:rPr lang="en-US" dirty="0" smtClean="0"/>
              <a:t>2014 TM ICT! </a:t>
            </a:r>
            <a:r>
              <a:rPr lang="sl-SI" dirty="0" smtClean="0"/>
              <a:t>Vse pravice pridržane</a:t>
            </a:r>
            <a:r>
              <a:rPr lang="en-US" dirty="0" smtClean="0"/>
              <a:t>!</a:t>
            </a:r>
            <a:endParaRPr lang="sl-SI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7074"/>
    </mc:Choice>
    <mc:Fallback xmlns="">
      <p:transition spd="slow" advTm="37074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Na </a:t>
            </a:r>
            <a:r>
              <a:rPr lang="sl-SI" dirty="0" smtClean="0"/>
              <a:t>strani povpraševanja</a:t>
            </a:r>
            <a:endParaRPr lang="sl-S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45" y="1487126"/>
            <a:ext cx="3610060" cy="4688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Line Callout 1 2"/>
          <p:cNvSpPr/>
          <p:nvPr/>
        </p:nvSpPr>
        <p:spPr>
          <a:xfrm>
            <a:off x="5436096" y="1523130"/>
            <a:ext cx="2880320" cy="897758"/>
          </a:xfrm>
          <a:prstGeom prst="borderCallout1">
            <a:avLst>
              <a:gd name="adj1" fmla="val 18750"/>
              <a:gd name="adj2" fmla="val -8333"/>
              <a:gd name="adj3" fmla="val 100643"/>
              <a:gd name="adj4" fmla="val -6003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dirty="0" smtClean="0">
                <a:solidFill>
                  <a:schemeClr val="bg1"/>
                </a:solidFill>
              </a:rPr>
              <a:t>Zanesljivost, kakovost in okoljsko ozaveščenost.* </a:t>
            </a:r>
            <a:endParaRPr lang="sl-SI" dirty="0">
              <a:solidFill>
                <a:schemeClr val="bg1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3707904" y="2276872"/>
            <a:ext cx="216024" cy="2160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6" name="Line Callout 1 5"/>
          <p:cNvSpPr/>
          <p:nvPr/>
        </p:nvSpPr>
        <p:spPr>
          <a:xfrm>
            <a:off x="5436096" y="2708920"/>
            <a:ext cx="2880320" cy="897758"/>
          </a:xfrm>
          <a:prstGeom prst="borderCallout1">
            <a:avLst>
              <a:gd name="adj1" fmla="val 18750"/>
              <a:gd name="adj2" fmla="val -8333"/>
              <a:gd name="adj3" fmla="val 52141"/>
              <a:gd name="adj4" fmla="val -620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dirty="0" smtClean="0">
                <a:solidFill>
                  <a:schemeClr val="bg1"/>
                </a:solidFill>
              </a:rPr>
              <a:t>Energija se draži, ne obljubljajte nižjih cen.**</a:t>
            </a:r>
            <a:endParaRPr lang="sl-SI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3692049" y="3049787"/>
            <a:ext cx="216024" cy="2160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8" name="Line Callout 1 7"/>
          <p:cNvSpPr/>
          <p:nvPr/>
        </p:nvSpPr>
        <p:spPr>
          <a:xfrm>
            <a:off x="5436096" y="5195538"/>
            <a:ext cx="2880320" cy="897758"/>
          </a:xfrm>
          <a:prstGeom prst="borderCallout1">
            <a:avLst>
              <a:gd name="adj1" fmla="val 18750"/>
              <a:gd name="adj2" fmla="val -8333"/>
              <a:gd name="adj3" fmla="val -12124"/>
              <a:gd name="adj4" fmla="val -564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dirty="0" smtClean="0">
                <a:solidFill>
                  <a:schemeClr val="bg1"/>
                </a:solidFill>
              </a:rPr>
              <a:t>Pri komunikaciji bodite natančni, ne samo metering.</a:t>
            </a:r>
            <a:endParaRPr lang="sl-SI" dirty="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707904" y="4941168"/>
            <a:ext cx="216024" cy="2160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10" name="Line Callout 1 9"/>
          <p:cNvSpPr/>
          <p:nvPr/>
        </p:nvSpPr>
        <p:spPr>
          <a:xfrm>
            <a:off x="5420072" y="3933056"/>
            <a:ext cx="2880320" cy="897758"/>
          </a:xfrm>
          <a:prstGeom prst="borderCallout1">
            <a:avLst>
              <a:gd name="adj1" fmla="val 18750"/>
              <a:gd name="adj2" fmla="val -8333"/>
              <a:gd name="adj3" fmla="val 46078"/>
              <a:gd name="adj4" fmla="val -5641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l-SI" dirty="0" smtClean="0">
                <a:solidFill>
                  <a:schemeClr val="bg1"/>
                </a:solidFill>
              </a:rPr>
              <a:t>Ne računajte (še) na spremembe pri obnašanju.</a:t>
            </a:r>
            <a:endParaRPr lang="sl-SI" dirty="0">
              <a:solidFill>
                <a:schemeClr val="bg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708851" y="4198665"/>
            <a:ext cx="216024" cy="2160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10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31259544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sl-S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437" y="476672"/>
            <a:ext cx="10053948" cy="53285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23728" y="5637840"/>
            <a:ext cx="4968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sz="2400" dirty="0" smtClean="0">
                <a:solidFill>
                  <a:schemeClr val="bg1"/>
                </a:solidFill>
                <a:hlinkClick r:id="rId3"/>
              </a:rPr>
              <a:t>http://2014.livingbitsandthings.com</a:t>
            </a:r>
            <a:r>
              <a:rPr lang="sl-SI" sz="2400" dirty="0" smtClean="0">
                <a:solidFill>
                  <a:schemeClr val="bg1"/>
                </a:solidFill>
              </a:rPr>
              <a:t> </a:t>
            </a:r>
            <a:endParaRPr lang="sl-SI" sz="2400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11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5981666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Lets work together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12</a:t>
            </a:fld>
            <a:endParaRPr lang="sl-SI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12368" cy="365125"/>
          </a:xfrm>
        </p:spPr>
        <p:txBody>
          <a:bodyPr/>
          <a:lstStyle/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28625" y="1785938"/>
            <a:ext cx="8358188" cy="435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Char char="l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l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65000"/>
              <a:buFont typeface="Wingdings" pitchFamily="2" charset="2"/>
              <a:buChar char="l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40000"/>
              <a:buFont typeface="Wingdings" pitchFamily="2" charset="2"/>
              <a:buChar char="l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Tehnološka mreža ICT</a:t>
            </a:r>
            <a:endParaRPr kumimoji="0" lang="sl-SI" sz="32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Komeptenčni center IoT – Internet stvari</a:t>
            </a:r>
            <a:endParaRPr kumimoji="0" lang="sl-SI" sz="2000" b="1" i="0" u="none" strike="noStrike" kern="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    </a:t>
            </a:r>
            <a:endParaRPr kumimoji="0" lang="sl-SI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Tomaž </a:t>
            </a: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Vidonja</a:t>
            </a: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   </a:t>
            </a:r>
            <a:endParaRPr lang="sl-SI" sz="2400" kern="0" dirty="0">
              <a:solidFill>
                <a:srgbClr val="000000"/>
              </a:solidFill>
              <a:latin typeface="Arial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2"/>
              </a:rPr>
              <a:t>tomaz.vidonja@ict-slovenia.net</a:t>
            </a:r>
            <a:endParaRPr lang="sl-SI" sz="1600" kern="0" dirty="0">
              <a:solidFill>
                <a:srgbClr val="000000"/>
              </a:solidFill>
              <a:latin typeface="Arial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sl-SI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  <a:hlinkClick r:id="rId3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3"/>
              </a:rPr>
              <a:t>www.ict-slovenia.net</a:t>
            </a:r>
            <a:endParaRPr kumimoji="0" lang="sl-SI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+</a:t>
            </a: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386 </a:t>
            </a:r>
            <a:r>
              <a:rPr kumimoji="0" lang="sl-SI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59</a:t>
            </a:r>
            <a:r>
              <a:rPr kumimoji="0" lang="sl-SI" sz="24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366 663</a:t>
            </a:r>
            <a:endParaRPr kumimoji="0" lang="sl-SI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sl-SI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5" descr="in.jpg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097" y="5450929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t.jpg">
            <a:hlinkClick r:id="rId4"/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660" y="5450929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 descr="http://static.technorati.com/10/09/17/18465/Facebook-icon.png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7785" y="5450929"/>
            <a:ext cx="71437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3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541"/>
    </mc:Choice>
    <mc:Fallback xmlns="">
      <p:transition spd="slow" advTm="2054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Namesto uvoda …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832" y="2456893"/>
            <a:ext cx="5626968" cy="23042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Reality is the leading cause of stress among those in touch with it.</a:t>
            </a:r>
            <a:r>
              <a:rPr lang="en-US" dirty="0"/>
              <a:t/>
            </a:r>
            <a:br>
              <a:rPr lang="en-US" dirty="0"/>
            </a:br>
            <a:endParaRPr lang="sl-SI" sz="1000" dirty="0" smtClean="0"/>
          </a:p>
          <a:p>
            <a:pPr marL="0" indent="0">
              <a:buNone/>
            </a:pPr>
            <a:r>
              <a:rPr lang="en-US" b="0" i="1" dirty="0" smtClean="0"/>
              <a:t>Lily Tomlin</a:t>
            </a:r>
            <a:endParaRPr lang="en-US" b="0" i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2</a:t>
            </a:fld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12368" cy="365125"/>
          </a:xfrm>
        </p:spPr>
        <p:txBody>
          <a:bodyPr/>
          <a:lstStyle/>
          <a:p>
            <a:r>
              <a:rPr lang="en-US" dirty="0" smtClean="0"/>
              <a:t>© 2014 TM ICT! </a:t>
            </a:r>
            <a:r>
              <a:rPr lang="en-US" dirty="0" err="1" smtClean="0"/>
              <a:t>Vse</a:t>
            </a:r>
            <a:r>
              <a:rPr lang="en-US" dirty="0" smtClean="0"/>
              <a:t> </a:t>
            </a:r>
            <a:r>
              <a:rPr lang="en-US" dirty="0" err="1" smtClean="0"/>
              <a:t>pravice</a:t>
            </a:r>
            <a:r>
              <a:rPr lang="en-US" dirty="0" smtClean="0"/>
              <a:t> </a:t>
            </a:r>
            <a:r>
              <a:rPr lang="en-US" dirty="0" err="1" smtClean="0"/>
              <a:t>pridržane</a:t>
            </a:r>
            <a:r>
              <a:rPr lang="en-US" dirty="0" smtClean="0"/>
              <a:t>!</a:t>
            </a:r>
            <a:endParaRPr lang="sl-SI" dirty="0"/>
          </a:p>
        </p:txBody>
      </p:sp>
      <p:pic>
        <p:nvPicPr>
          <p:cNvPr id="1026" name="Picture 2" descr="https://encrypted-tbn0.gstatic.com/images?q=tbn:ANd9GcR0LhDZ4eLOzWo-HR_MkY7a9i2sLP0Y3Jgzf9cDnfbLf9Qu4ja52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2564904"/>
            <a:ext cx="2088233" cy="2088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57"/>
    </mc:Choice>
    <mc:Fallback xmlns="">
      <p:transition spd="slow" advTm="27557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Pametno omrežje - teorija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3</a:t>
            </a:fld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12368" cy="365125"/>
          </a:xfrm>
        </p:spPr>
        <p:txBody>
          <a:bodyPr/>
          <a:lstStyle/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3" y="1368127"/>
            <a:ext cx="7800975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792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97"/>
    </mc:Choice>
    <mc:Fallback xmlns="">
      <p:transition spd="slow" advTm="80397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Pametno omrežje - trg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4</a:t>
            </a:fld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12368" cy="365125"/>
          </a:xfrm>
        </p:spPr>
        <p:txBody>
          <a:bodyPr/>
          <a:lstStyle/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586798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i="1" u="sng" dirty="0" smtClean="0">
                <a:hlinkClick r:id="rId2"/>
              </a:rPr>
              <a:t>VIR: </a:t>
            </a:r>
            <a:r>
              <a:rPr lang="en-US" i="1" u="sng" dirty="0" smtClean="0">
                <a:hlinkClick r:id="rId2"/>
              </a:rPr>
              <a:t>Global </a:t>
            </a:r>
            <a:r>
              <a:rPr lang="en-US" i="1" u="sng" dirty="0">
                <a:hlinkClick r:id="rId2"/>
              </a:rPr>
              <a:t>Smart Grid Technologies and Growth Markets, 2013-2020</a:t>
            </a:r>
            <a:r>
              <a:rPr lang="en-US" dirty="0"/>
              <a:t> </a:t>
            </a:r>
            <a:endParaRPr lang="sl-SI" dirty="0"/>
          </a:p>
        </p:txBody>
      </p:sp>
      <p:pic>
        <p:nvPicPr>
          <p:cNvPr id="2050" name="Picture 2" descr="http://dqbasmyouzti2.cloudfront.net/assets/content/cache/made/content/images/articles/gsgt-2013-pr_graphic1_570_278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35" y="1844824"/>
            <a:ext cx="7677397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88224" y="1556792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b="1" dirty="0" smtClean="0">
                <a:solidFill>
                  <a:srgbClr val="FF0000"/>
                </a:solidFill>
              </a:rPr>
              <a:t>400 mrd USD</a:t>
            </a:r>
            <a:endParaRPr lang="sl-SI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6544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97"/>
    </mc:Choice>
    <mc:Fallback xmlns="">
      <p:transition spd="slow" advTm="80397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Pametno omrežje - segmenti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5</a:t>
            </a:fld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12368" cy="365125"/>
          </a:xfrm>
        </p:spPr>
        <p:txBody>
          <a:bodyPr/>
          <a:lstStyle/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5867980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l-SI" i="1" u="sng" dirty="0" smtClean="0">
                <a:hlinkClick r:id="rId2"/>
              </a:rPr>
              <a:t>VIR: </a:t>
            </a:r>
            <a:r>
              <a:rPr lang="en-US" i="1" u="sng" dirty="0" smtClean="0">
                <a:hlinkClick r:id="rId2"/>
              </a:rPr>
              <a:t>Global </a:t>
            </a:r>
            <a:r>
              <a:rPr lang="en-US" i="1" u="sng" dirty="0">
                <a:hlinkClick r:id="rId2"/>
              </a:rPr>
              <a:t>Smart Grid Technologies and Growth Markets, 2013-2020</a:t>
            </a:r>
            <a:r>
              <a:rPr lang="en-US" dirty="0"/>
              <a:t> </a:t>
            </a:r>
            <a:endParaRPr lang="sl-SI" dirty="0"/>
          </a:p>
        </p:txBody>
      </p:sp>
      <p:pic>
        <p:nvPicPr>
          <p:cNvPr id="3074" name="Picture 2" descr="http://dqbasmyouzti2.cloudfront.net/assets/content/cache/made/content/images/articles/gsgt-2013-pr_graphic2_570_41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521581"/>
            <a:ext cx="5760640" cy="4184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449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397"/>
    </mc:Choice>
    <mc:Fallback xmlns="">
      <p:transition spd="slow" advTm="8039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Kje je denar?</a:t>
            </a:r>
            <a:endParaRPr lang="sl-S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6</a:t>
            </a:fld>
            <a:endParaRPr lang="sl-S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843808" y="6356350"/>
            <a:ext cx="3312368" cy="365125"/>
          </a:xfrm>
        </p:spPr>
        <p:txBody>
          <a:bodyPr/>
          <a:lstStyle/>
          <a:p>
            <a:r>
              <a:rPr lang="en-US" smtClean="0"/>
              <a:t>© 2014 TM ICT! Vse pravice pridržane!</a:t>
            </a:r>
            <a:endParaRPr lang="sl-SI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0808"/>
            <a:ext cx="5104613" cy="4107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3385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971"/>
    </mc:Choice>
    <mc:Fallback xmlns="">
      <p:transition spd="slow" advTm="5697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l-SI" dirty="0" smtClean="0"/>
              <a:t>Tri trditve</a:t>
            </a:r>
            <a:endParaRPr lang="sl-S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l-SI" dirty="0" smtClean="0"/>
              <a:t>So prevelik zalogaj</a:t>
            </a:r>
          </a:p>
          <a:p>
            <a:pPr lvl="1">
              <a:buFont typeface="Arial" pitchFamily="34" charset="0"/>
              <a:buChar char="•"/>
            </a:pPr>
            <a:r>
              <a:rPr lang="sl-SI" dirty="0" smtClean="0"/>
              <a:t>Državni </a:t>
            </a:r>
            <a:r>
              <a:rPr lang="sl-SI" dirty="0" smtClean="0"/>
              <a:t>interesi -&gt; politični projekt(i)</a:t>
            </a:r>
            <a:endParaRPr lang="sl-SI" dirty="0" smtClean="0"/>
          </a:p>
          <a:p>
            <a:pPr lvl="1">
              <a:buFont typeface="Arial" pitchFamily="34" charset="0"/>
              <a:buChar char="•"/>
            </a:pPr>
            <a:r>
              <a:rPr lang="sl-SI" dirty="0" smtClean="0"/>
              <a:t>Regulativa in </a:t>
            </a:r>
            <a:r>
              <a:rPr lang="sl-SI" dirty="0" smtClean="0"/>
              <a:t>monopol + standardizacija (?)</a:t>
            </a:r>
            <a:endParaRPr lang="sl-SI" dirty="0" smtClean="0"/>
          </a:p>
          <a:p>
            <a:pPr lvl="1">
              <a:buFont typeface="Arial" pitchFamily="34" charset="0"/>
              <a:buChar char="•"/>
            </a:pPr>
            <a:r>
              <a:rPr lang="sl-SI" dirty="0" smtClean="0"/>
              <a:t>„Pomembni“ veliki igralci in konflikt – zakaj bi varčevali z energijo, če zaslužimo manj (višje cene)</a:t>
            </a:r>
          </a:p>
          <a:p>
            <a:pPr marL="0" indent="0">
              <a:buNone/>
            </a:pPr>
            <a:r>
              <a:rPr lang="sl-SI" dirty="0" smtClean="0"/>
              <a:t>Ni inovativnih, le tehnične rešitve</a:t>
            </a:r>
          </a:p>
          <a:p>
            <a:pPr lvl="1">
              <a:buFont typeface="Arial" pitchFamily="34" charset="0"/>
              <a:buChar char="•"/>
            </a:pPr>
            <a:r>
              <a:rPr lang="sl-SI" dirty="0" smtClean="0"/>
              <a:t>Pametni </a:t>
            </a:r>
            <a:r>
              <a:rPr lang="sl-SI" dirty="0" smtClean="0"/>
              <a:t>merilniki</a:t>
            </a:r>
            <a:r>
              <a:rPr lang="sl-SI" dirty="0" smtClean="0"/>
              <a:t>, pa kaj?</a:t>
            </a:r>
          </a:p>
          <a:p>
            <a:pPr lvl="1">
              <a:buFont typeface="Arial" pitchFamily="34" charset="0"/>
              <a:buChar char="•"/>
            </a:pPr>
            <a:r>
              <a:rPr lang="sl-SI" dirty="0" smtClean="0"/>
              <a:t>Infrastruktura je (</a:t>
            </a:r>
            <a:r>
              <a:rPr lang="sl-SI" dirty="0" smtClean="0"/>
              <a:t>mobilni/BB </a:t>
            </a:r>
            <a:r>
              <a:rPr lang="sl-SI" dirty="0" smtClean="0"/>
              <a:t>internet</a:t>
            </a:r>
            <a:r>
              <a:rPr lang="sl-SI" dirty="0" smtClean="0"/>
              <a:t>), zakaj nova?</a:t>
            </a:r>
            <a:endParaRPr lang="sl-SI" dirty="0" smtClean="0"/>
          </a:p>
          <a:p>
            <a:pPr marL="0" indent="0">
              <a:buNone/>
            </a:pPr>
            <a:r>
              <a:rPr lang="sl-SI" dirty="0" smtClean="0"/>
              <a:t>Uporabnik od tega praktično nima nič</a:t>
            </a:r>
            <a:endParaRPr lang="sl-SI" dirty="0" smtClean="0"/>
          </a:p>
          <a:p>
            <a:pPr lvl="1"/>
            <a:endParaRPr lang="sl-SI" dirty="0" smtClean="0"/>
          </a:p>
          <a:p>
            <a:endParaRPr lang="sl-S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7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03056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Konkurenca?</a:t>
            </a:r>
            <a:endParaRPr lang="sl-SI" dirty="0"/>
          </a:p>
        </p:txBody>
      </p:sp>
      <p:pic>
        <p:nvPicPr>
          <p:cNvPr id="5" name="Picture 4" descr="http://iei.ncsu.edu/wp-content/uploads/2013/05/smart-grid-clus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75048"/>
            <a:ext cx="6264696" cy="5315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8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83866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l-SI" dirty="0" smtClean="0"/>
              <a:t>Segmentacija uporabnikov</a:t>
            </a:r>
            <a:endParaRPr lang="sl-SI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556791"/>
            <a:ext cx="6287382" cy="4829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 2014 TM ICT! Vse pravice pridržane!</a:t>
            </a:r>
            <a:endParaRPr lang="sl-S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155B5-A916-4E44-8340-1E71A6382674}" type="slidenum">
              <a:rPr lang="sl-SI" smtClean="0"/>
              <a:pPr/>
              <a:t>9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48810844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 Opcomm Colour 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Opcomm Colour v2</Template>
  <TotalTime>916</TotalTime>
  <Words>319</Words>
  <Application>Microsoft Office PowerPoint</Application>
  <PresentationFormat>On-screen Show (4:3)</PresentationFormat>
  <Paragraphs>65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Template Opcomm Colour v2</vt:lpstr>
      <vt:lpstr>Ali so pamenta omrežja obsojena na neuspeh?</vt:lpstr>
      <vt:lpstr>Namesto uvoda …</vt:lpstr>
      <vt:lpstr>Pametno omrežje - teorija</vt:lpstr>
      <vt:lpstr>Pametno omrežje - trg</vt:lpstr>
      <vt:lpstr>Pametno omrežje - segmenti</vt:lpstr>
      <vt:lpstr>Kje je denar?</vt:lpstr>
      <vt:lpstr>Tri trditve</vt:lpstr>
      <vt:lpstr>Konkurenca?</vt:lpstr>
      <vt:lpstr>Segmentacija uporabnikov</vt:lpstr>
      <vt:lpstr>Na strani povpraševanja</vt:lpstr>
      <vt:lpstr>PowerPoint Presentation</vt:lpstr>
      <vt:lpstr>Lets work together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Competence center Opcomm</dc:title>
  <dc:creator>TV</dc:creator>
  <cp:lastModifiedBy>tvidonja</cp:lastModifiedBy>
  <cp:revision>92</cp:revision>
  <dcterms:created xsi:type="dcterms:W3CDTF">2011-06-12T13:37:12Z</dcterms:created>
  <dcterms:modified xsi:type="dcterms:W3CDTF">2014-05-13T05:44:15Z</dcterms:modified>
</cp:coreProperties>
</file>