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56" r:id="rId2"/>
    <p:sldId id="257" r:id="rId3"/>
    <p:sldId id="258" r:id="rId4"/>
    <p:sldId id="261" r:id="rId5"/>
    <p:sldId id="260" r:id="rId6"/>
    <p:sldId id="279" r:id="rId7"/>
    <p:sldId id="262" r:id="rId8"/>
    <p:sldId id="280" r:id="rId9"/>
    <p:sldId id="306" r:id="rId10"/>
    <p:sldId id="290" r:id="rId11"/>
    <p:sldId id="309" r:id="rId12"/>
    <p:sldId id="292" r:id="rId13"/>
    <p:sldId id="293" r:id="rId14"/>
    <p:sldId id="294" r:id="rId15"/>
    <p:sldId id="300" r:id="rId16"/>
    <p:sldId id="301" r:id="rId17"/>
    <p:sldId id="271" r:id="rId18"/>
    <p:sldId id="272" r:id="rId19"/>
    <p:sldId id="273" r:id="rId20"/>
    <p:sldId id="274" r:id="rId21"/>
    <p:sldId id="275" r:id="rId22"/>
    <p:sldId id="276" r:id="rId23"/>
    <p:sldId id="277" r:id="rId24"/>
    <p:sldId id="278" r:id="rId25"/>
    <p:sldId id="297" r:id="rId26"/>
    <p:sldId id="298" r:id="rId27"/>
    <p:sldId id="313" r:id="rId28"/>
    <p:sldId id="310" r:id="rId29"/>
    <p:sldId id="311" r:id="rId30"/>
    <p:sldId id="312" r:id="rId31"/>
    <p:sldId id="295" r:id="rId32"/>
    <p:sldId id="296" r:id="rId33"/>
    <p:sldId id="288" r:id="rId34"/>
    <p:sldId id="315" r:id="rId3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600" autoAdjust="0"/>
  </p:normalViewPr>
  <p:slideViewPr>
    <p:cSldViewPr>
      <p:cViewPr varScale="1">
        <p:scale>
          <a:sx n="95" d="100"/>
          <a:sy n="95" d="100"/>
        </p:scale>
        <p:origin x="-150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DF9E02C-CD0F-426B-B10A-CF0F274601FA}" type="datetimeFigureOut">
              <a:rPr lang="de-AT" smtClean="0"/>
              <a:t>11.05.2015</a:t>
            </a:fld>
            <a:endParaRPr lang="de-AT"/>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A02E3B-F52D-4C67-A658-6EF29AB4F8BA}" type="slidenum">
              <a:rPr lang="de-AT" smtClean="0"/>
              <a:t>‹Nr.›</a:t>
            </a:fld>
            <a:endParaRPr lang="de-AT"/>
          </a:p>
        </p:txBody>
      </p:sp>
    </p:spTree>
    <p:extLst>
      <p:ext uri="{BB962C8B-B14F-4D97-AF65-F5344CB8AC3E}">
        <p14:creationId xmlns:p14="http://schemas.microsoft.com/office/powerpoint/2010/main" val="3459481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70A199-3863-43C5-B751-F0BE72A0A935}" type="datetimeFigureOut">
              <a:rPr lang="de-AT" smtClean="0"/>
              <a:t>11.05.2015</a:t>
            </a:fld>
            <a:endParaRPr lang="de-AT"/>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6DE509-CBD8-4FA5-8236-C431D9BCA0E1}" type="slidenum">
              <a:rPr lang="de-AT" smtClean="0"/>
              <a:t>‹Nr.›</a:t>
            </a:fld>
            <a:endParaRPr lang="de-AT"/>
          </a:p>
        </p:txBody>
      </p:sp>
    </p:spTree>
    <p:extLst>
      <p:ext uri="{BB962C8B-B14F-4D97-AF65-F5344CB8AC3E}">
        <p14:creationId xmlns:p14="http://schemas.microsoft.com/office/powerpoint/2010/main" val="3068236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Thank</a:t>
            </a:r>
            <a:r>
              <a:rPr lang="de-AT" dirty="0" smtClean="0"/>
              <a:t> </a:t>
            </a:r>
            <a:r>
              <a:rPr lang="de-AT" dirty="0" err="1" smtClean="0"/>
              <a:t>you</a:t>
            </a:r>
            <a:r>
              <a:rPr lang="de-AT" dirty="0" smtClean="0"/>
              <a:t> </a:t>
            </a:r>
            <a:r>
              <a:rPr lang="de-AT" dirty="0" err="1" smtClean="0"/>
              <a:t>for</a:t>
            </a:r>
            <a:r>
              <a:rPr lang="de-AT" dirty="0" smtClean="0"/>
              <a:t> </a:t>
            </a:r>
            <a:r>
              <a:rPr lang="de-AT" dirty="0" err="1" smtClean="0"/>
              <a:t>the</a:t>
            </a:r>
            <a:r>
              <a:rPr lang="de-AT" dirty="0" smtClean="0"/>
              <a:t> </a:t>
            </a:r>
            <a:r>
              <a:rPr lang="de-AT" dirty="0" err="1" smtClean="0"/>
              <a:t>invitation</a:t>
            </a:r>
            <a:r>
              <a:rPr lang="de-AT" dirty="0" smtClean="0"/>
              <a:t> </a:t>
            </a:r>
            <a:r>
              <a:rPr lang="de-AT" dirty="0" err="1" smtClean="0"/>
              <a:t>to</a:t>
            </a:r>
            <a:r>
              <a:rPr lang="de-AT" dirty="0" smtClean="0"/>
              <a:t> </a:t>
            </a:r>
            <a:r>
              <a:rPr lang="de-AT" dirty="0" err="1" smtClean="0"/>
              <a:t>speak</a:t>
            </a:r>
            <a:r>
              <a:rPr lang="de-AT" dirty="0" smtClean="0"/>
              <a:t> at </a:t>
            </a:r>
            <a:r>
              <a:rPr lang="de-AT" dirty="0" err="1" smtClean="0"/>
              <a:t>this</a:t>
            </a:r>
            <a:r>
              <a:rPr lang="de-AT" dirty="0" smtClean="0"/>
              <a:t> </a:t>
            </a:r>
            <a:r>
              <a:rPr lang="de-AT" dirty="0" err="1" smtClean="0"/>
              <a:t>venue</a:t>
            </a:r>
            <a:r>
              <a:rPr lang="de-AT" dirty="0" smtClean="0"/>
              <a:t>.</a:t>
            </a:r>
            <a:r>
              <a:rPr lang="de-AT" baseline="0" dirty="0" smtClean="0"/>
              <a:t> </a:t>
            </a:r>
          </a:p>
          <a:p>
            <a:r>
              <a:rPr lang="de-AT" baseline="0" dirty="0" smtClean="0"/>
              <a:t>On behalf </a:t>
            </a:r>
            <a:r>
              <a:rPr lang="de-AT" baseline="0" dirty="0" err="1" smtClean="0"/>
              <a:t>of</a:t>
            </a:r>
            <a:r>
              <a:rPr lang="de-AT" baseline="0" dirty="0" smtClean="0"/>
              <a:t> </a:t>
            </a:r>
            <a:r>
              <a:rPr lang="de-AT" baseline="0" dirty="0" err="1" smtClean="0"/>
              <a:t>the</a:t>
            </a:r>
            <a:r>
              <a:rPr lang="de-AT" baseline="0" dirty="0" smtClean="0"/>
              <a:t> </a:t>
            </a:r>
            <a:r>
              <a:rPr lang="de-AT" baseline="0" dirty="0" err="1" smtClean="0"/>
              <a:t>projekt</a:t>
            </a:r>
            <a:r>
              <a:rPr lang="de-AT" baseline="0" dirty="0" smtClean="0"/>
              <a:t> </a:t>
            </a:r>
            <a:r>
              <a:rPr lang="de-AT" baseline="0" dirty="0" err="1" smtClean="0"/>
              <a:t>team</a:t>
            </a:r>
            <a:r>
              <a:rPr lang="de-AT" baseline="0" dirty="0" smtClean="0"/>
              <a:t> </a:t>
            </a:r>
            <a:r>
              <a:rPr lang="de-AT" baseline="0" dirty="0" err="1" smtClean="0"/>
              <a:t>from</a:t>
            </a:r>
            <a:r>
              <a:rPr lang="de-AT" baseline="0" dirty="0" smtClean="0"/>
              <a:t> </a:t>
            </a:r>
            <a:r>
              <a:rPr lang="de-AT" baseline="0" dirty="0" err="1" smtClean="0"/>
              <a:t>the</a:t>
            </a:r>
            <a:r>
              <a:rPr lang="de-AT" baseline="0" dirty="0" smtClean="0"/>
              <a:t> </a:t>
            </a:r>
            <a:r>
              <a:rPr lang="de-AT" baseline="0" dirty="0" err="1" smtClean="0"/>
              <a:t>city</a:t>
            </a:r>
            <a:r>
              <a:rPr lang="de-AT" baseline="0" dirty="0" smtClean="0"/>
              <a:t> </a:t>
            </a:r>
            <a:r>
              <a:rPr lang="de-AT" baseline="0" dirty="0" err="1" smtClean="0"/>
              <a:t>of</a:t>
            </a:r>
            <a:r>
              <a:rPr lang="de-AT" baseline="0" dirty="0" smtClean="0"/>
              <a:t> Graz I </a:t>
            </a:r>
            <a:r>
              <a:rPr lang="de-AT" baseline="0" dirty="0" err="1" smtClean="0"/>
              <a:t>have</a:t>
            </a:r>
            <a:r>
              <a:rPr lang="de-AT" baseline="0" dirty="0" smtClean="0"/>
              <a:t> </a:t>
            </a:r>
            <a:r>
              <a:rPr lang="de-AT" baseline="0" dirty="0" err="1" smtClean="0"/>
              <a:t>the</a:t>
            </a:r>
            <a:r>
              <a:rPr lang="de-AT" baseline="0" dirty="0" smtClean="0"/>
              <a:t> </a:t>
            </a:r>
            <a:r>
              <a:rPr lang="de-AT" baseline="0" dirty="0" err="1" smtClean="0"/>
              <a:t>honor</a:t>
            </a:r>
            <a:r>
              <a:rPr lang="de-AT" baseline="0" dirty="0" smtClean="0"/>
              <a:t> </a:t>
            </a:r>
            <a:r>
              <a:rPr lang="de-AT" baseline="0" dirty="0" err="1" smtClean="0"/>
              <a:t>to</a:t>
            </a:r>
            <a:r>
              <a:rPr lang="de-AT" baseline="0" dirty="0" smtClean="0"/>
              <a:t> </a:t>
            </a:r>
            <a:r>
              <a:rPr lang="de-AT" baseline="0" dirty="0" err="1" smtClean="0"/>
              <a:t>present</a:t>
            </a:r>
            <a:r>
              <a:rPr lang="de-AT" baseline="0" dirty="0" smtClean="0"/>
              <a:t> </a:t>
            </a:r>
            <a:r>
              <a:rPr lang="de-AT" baseline="0" dirty="0" err="1" smtClean="0"/>
              <a:t>you</a:t>
            </a:r>
            <a:r>
              <a:rPr lang="de-AT" baseline="0" dirty="0" smtClean="0"/>
              <a:t> </a:t>
            </a:r>
            <a:r>
              <a:rPr lang="de-AT" baseline="0" dirty="0" err="1" smtClean="0"/>
              <a:t>some</a:t>
            </a:r>
            <a:r>
              <a:rPr lang="de-AT" baseline="0" dirty="0" smtClean="0"/>
              <a:t> </a:t>
            </a:r>
            <a:r>
              <a:rPr lang="de-AT" baseline="0" dirty="0" err="1" smtClean="0"/>
              <a:t>facts</a:t>
            </a:r>
            <a:r>
              <a:rPr lang="de-AT" baseline="0" dirty="0" smtClean="0"/>
              <a:t> </a:t>
            </a:r>
            <a:r>
              <a:rPr lang="de-AT" baseline="0" dirty="0" err="1" smtClean="0"/>
              <a:t>about</a:t>
            </a:r>
            <a:r>
              <a:rPr lang="de-AT" baseline="0" dirty="0" smtClean="0"/>
              <a:t> Graz </a:t>
            </a:r>
            <a:r>
              <a:rPr lang="de-AT" baseline="0" dirty="0" err="1" smtClean="0"/>
              <a:t>and</a:t>
            </a:r>
            <a:r>
              <a:rPr lang="de-AT" baseline="0" dirty="0" smtClean="0"/>
              <a:t> in </a:t>
            </a:r>
            <a:r>
              <a:rPr lang="de-AT" baseline="0" dirty="0" err="1" smtClean="0"/>
              <a:t>particular</a:t>
            </a:r>
            <a:r>
              <a:rPr lang="de-AT" baseline="0" dirty="0" smtClean="0"/>
              <a:t> </a:t>
            </a:r>
            <a:r>
              <a:rPr lang="de-AT" baseline="0" dirty="0" err="1" smtClean="0"/>
              <a:t>about</a:t>
            </a:r>
            <a:r>
              <a:rPr lang="de-AT" baseline="0" dirty="0" smtClean="0"/>
              <a:t> </a:t>
            </a:r>
            <a:r>
              <a:rPr lang="de-AT" baseline="0" dirty="0" err="1" smtClean="0"/>
              <a:t>the</a:t>
            </a:r>
            <a:r>
              <a:rPr lang="de-AT" baseline="0" dirty="0" smtClean="0"/>
              <a:t> Smart City Graz </a:t>
            </a:r>
            <a:r>
              <a:rPr lang="de-AT" baseline="0" dirty="0" err="1" smtClean="0"/>
              <a:t>project</a:t>
            </a:r>
            <a:r>
              <a:rPr lang="de-AT" baseline="0" dirty="0" smtClean="0"/>
              <a:t>.</a:t>
            </a:r>
          </a:p>
          <a:p>
            <a:endParaRPr lang="de-AT" baseline="0" dirty="0" smtClean="0"/>
          </a:p>
          <a:p>
            <a:r>
              <a:rPr lang="de-AT" baseline="0" dirty="0" err="1" smtClean="0"/>
              <a:t>My</a:t>
            </a:r>
            <a:r>
              <a:rPr lang="de-AT" baseline="0" dirty="0" smtClean="0"/>
              <a:t> </a:t>
            </a:r>
            <a:r>
              <a:rPr lang="de-AT" baseline="0" dirty="0" err="1" smtClean="0"/>
              <a:t>name</a:t>
            </a:r>
            <a:r>
              <a:rPr lang="de-AT" baseline="0" dirty="0" smtClean="0"/>
              <a:t>: I am </a:t>
            </a:r>
            <a:r>
              <a:rPr lang="de-AT" baseline="0" dirty="0" err="1" smtClean="0"/>
              <a:t>actually</a:t>
            </a:r>
            <a:r>
              <a:rPr lang="de-AT" baseline="0" dirty="0" smtClean="0"/>
              <a:t> </a:t>
            </a:r>
            <a:r>
              <a:rPr lang="de-AT" baseline="0" dirty="0" err="1" smtClean="0"/>
              <a:t>from</a:t>
            </a:r>
            <a:r>
              <a:rPr lang="de-AT" baseline="0" dirty="0" smtClean="0"/>
              <a:t> ECO. </a:t>
            </a:r>
            <a:r>
              <a:rPr lang="de-AT" baseline="0" dirty="0" err="1" smtClean="0"/>
              <a:t>We</a:t>
            </a:r>
            <a:r>
              <a:rPr lang="de-AT" baseline="0" dirty="0" smtClean="0"/>
              <a:t> </a:t>
            </a:r>
            <a:r>
              <a:rPr lang="de-AT" baseline="0" dirty="0" err="1" smtClean="0"/>
              <a:t>have</a:t>
            </a:r>
            <a:r>
              <a:rPr lang="de-AT" baseline="0" dirty="0" smtClean="0"/>
              <a:t> a </a:t>
            </a:r>
            <a:r>
              <a:rPr lang="de-AT" baseline="0" dirty="0" err="1" smtClean="0"/>
              <a:t>small</a:t>
            </a:r>
            <a:r>
              <a:rPr lang="de-AT" baseline="0" dirty="0" smtClean="0"/>
              <a:t> </a:t>
            </a:r>
            <a:r>
              <a:rPr lang="de-AT" baseline="0" dirty="0" err="1" smtClean="0"/>
              <a:t>part</a:t>
            </a:r>
            <a:r>
              <a:rPr lang="de-AT" baseline="0" dirty="0" smtClean="0"/>
              <a:t> in </a:t>
            </a:r>
            <a:r>
              <a:rPr lang="de-AT" baseline="0" dirty="0" err="1" smtClean="0"/>
              <a:t>this</a:t>
            </a:r>
            <a:r>
              <a:rPr lang="de-AT" baseline="0" dirty="0" smtClean="0"/>
              <a:t> </a:t>
            </a:r>
            <a:r>
              <a:rPr lang="de-AT" baseline="0" dirty="0" err="1" smtClean="0"/>
              <a:t>project</a:t>
            </a:r>
            <a:r>
              <a:rPr lang="de-AT" baseline="0" dirty="0" smtClean="0"/>
              <a:t>. </a:t>
            </a:r>
          </a:p>
          <a:p>
            <a:endParaRPr lang="de-AT" baseline="0" dirty="0" smtClean="0"/>
          </a:p>
          <a:p>
            <a:r>
              <a:rPr lang="de-AT" baseline="0" dirty="0" smtClean="0"/>
              <a:t>In </a:t>
            </a:r>
            <a:r>
              <a:rPr lang="de-AT" baseline="0" dirty="0" err="1" smtClean="0"/>
              <a:t>this</a:t>
            </a:r>
            <a:r>
              <a:rPr lang="de-AT" baseline="0" dirty="0" smtClean="0"/>
              <a:t> sense I will also </a:t>
            </a:r>
            <a:r>
              <a:rPr lang="de-AT" baseline="0" dirty="0" err="1" smtClean="0"/>
              <a:t>spend</a:t>
            </a:r>
            <a:r>
              <a:rPr lang="de-AT" baseline="0" dirty="0" smtClean="0"/>
              <a:t> </a:t>
            </a:r>
            <a:r>
              <a:rPr lang="de-AT" baseline="0" dirty="0" err="1" smtClean="0"/>
              <a:t>some</a:t>
            </a:r>
            <a:r>
              <a:rPr lang="de-AT" baseline="0" dirty="0" smtClean="0"/>
              <a:t> </a:t>
            </a:r>
            <a:r>
              <a:rPr lang="de-AT" baseline="0" dirty="0" err="1" smtClean="0"/>
              <a:t>slides</a:t>
            </a:r>
            <a:r>
              <a:rPr lang="de-AT" baseline="0" dirty="0" smtClean="0"/>
              <a:t> at </a:t>
            </a:r>
            <a:r>
              <a:rPr lang="de-AT" baseline="0" dirty="0" err="1" smtClean="0"/>
              <a:t>the</a:t>
            </a:r>
            <a:r>
              <a:rPr lang="de-AT" baseline="0" dirty="0" smtClean="0"/>
              <a:t> </a:t>
            </a:r>
            <a:r>
              <a:rPr lang="de-AT" baseline="0" dirty="0" err="1" smtClean="0"/>
              <a:t>beginning</a:t>
            </a:r>
            <a:r>
              <a:rPr lang="de-AT" baseline="0" dirty="0" smtClean="0"/>
              <a:t> </a:t>
            </a:r>
            <a:r>
              <a:rPr lang="de-AT" baseline="0" dirty="0" err="1" smtClean="0"/>
              <a:t>of</a:t>
            </a:r>
            <a:r>
              <a:rPr lang="de-AT" baseline="0" dirty="0" smtClean="0"/>
              <a:t> </a:t>
            </a:r>
            <a:r>
              <a:rPr lang="de-AT" baseline="0" dirty="0" err="1" smtClean="0"/>
              <a:t>my</a:t>
            </a:r>
            <a:r>
              <a:rPr lang="de-AT" baseline="0" dirty="0" smtClean="0"/>
              <a:t> </a:t>
            </a:r>
            <a:r>
              <a:rPr lang="de-AT" baseline="0" dirty="0" err="1" smtClean="0"/>
              <a:t>presentation</a:t>
            </a:r>
            <a:r>
              <a:rPr lang="de-AT" baseline="0" dirty="0" smtClean="0"/>
              <a:t> </a:t>
            </a:r>
            <a:r>
              <a:rPr lang="de-AT" baseline="0" dirty="0" err="1" smtClean="0"/>
              <a:t>to</a:t>
            </a:r>
            <a:r>
              <a:rPr lang="de-AT" baseline="0" dirty="0" smtClean="0"/>
              <a:t> </a:t>
            </a:r>
            <a:r>
              <a:rPr lang="de-AT" baseline="0" dirty="0" err="1" smtClean="0"/>
              <a:t>present</a:t>
            </a:r>
            <a:r>
              <a:rPr lang="de-AT" baseline="0" dirty="0" smtClean="0"/>
              <a:t> </a:t>
            </a:r>
            <a:r>
              <a:rPr lang="de-AT" baseline="0" dirty="0" err="1" smtClean="0"/>
              <a:t>you</a:t>
            </a:r>
            <a:r>
              <a:rPr lang="de-AT" baseline="0" dirty="0" smtClean="0"/>
              <a:t> ECO – </a:t>
            </a:r>
            <a:r>
              <a:rPr lang="de-AT" baseline="0" dirty="0" err="1" smtClean="0"/>
              <a:t>before</a:t>
            </a:r>
            <a:r>
              <a:rPr lang="de-AT" baseline="0" dirty="0" smtClean="0"/>
              <a:t> </a:t>
            </a:r>
            <a:r>
              <a:rPr lang="de-AT" baseline="0" dirty="0" err="1" smtClean="0"/>
              <a:t>comming</a:t>
            </a:r>
            <a:r>
              <a:rPr lang="de-AT" baseline="0" dirty="0" smtClean="0"/>
              <a:t> </a:t>
            </a:r>
            <a:r>
              <a:rPr lang="de-AT" baseline="0" dirty="0" err="1" smtClean="0"/>
              <a:t>to</a:t>
            </a:r>
            <a:r>
              <a:rPr lang="de-AT" baseline="0" dirty="0" smtClean="0"/>
              <a:t> </a:t>
            </a:r>
            <a:r>
              <a:rPr lang="de-AT" baseline="0" dirty="0" err="1" smtClean="0"/>
              <a:t>the</a:t>
            </a:r>
            <a:r>
              <a:rPr lang="de-AT" baseline="0" dirty="0" smtClean="0"/>
              <a:t> </a:t>
            </a:r>
            <a:r>
              <a:rPr lang="de-AT" baseline="0" dirty="0" err="1" smtClean="0"/>
              <a:t>core</a:t>
            </a:r>
            <a:r>
              <a:rPr lang="de-AT" baseline="0" dirty="0" smtClean="0"/>
              <a:t> </a:t>
            </a:r>
            <a:r>
              <a:rPr lang="de-AT" baseline="0" dirty="0" err="1" smtClean="0"/>
              <a:t>of</a:t>
            </a:r>
            <a:r>
              <a:rPr lang="de-AT" baseline="0" dirty="0" smtClean="0"/>
              <a:t> </a:t>
            </a:r>
            <a:r>
              <a:rPr lang="de-AT" baseline="0" dirty="0" err="1" smtClean="0"/>
              <a:t>the</a:t>
            </a:r>
            <a:r>
              <a:rPr lang="de-AT" baseline="0" dirty="0" smtClean="0"/>
              <a:t> </a:t>
            </a:r>
            <a:r>
              <a:rPr lang="de-AT" baseline="0" dirty="0" err="1" smtClean="0"/>
              <a:t>presentation</a:t>
            </a:r>
            <a:r>
              <a:rPr lang="de-AT" baseline="0" dirty="0" smtClean="0"/>
              <a:t>.</a:t>
            </a:r>
            <a:endParaRPr lang="de-AT" dirty="0"/>
          </a:p>
        </p:txBody>
      </p:sp>
      <p:sp>
        <p:nvSpPr>
          <p:cNvPr id="4" name="Foliennummernplatzhalter 3"/>
          <p:cNvSpPr>
            <a:spLocks noGrp="1"/>
          </p:cNvSpPr>
          <p:nvPr>
            <p:ph type="sldNum" sz="quarter" idx="10"/>
          </p:nvPr>
        </p:nvSpPr>
        <p:spPr/>
        <p:txBody>
          <a:bodyPr/>
          <a:lstStyle/>
          <a:p>
            <a:fld id="{57219355-A138-5740-8685-CC01135DCC3B}" type="slidenum">
              <a:rPr lang="de-DE" smtClean="0"/>
              <a:t>1</a:t>
            </a:fld>
            <a:endParaRPr lang="de-DE"/>
          </a:p>
        </p:txBody>
      </p:sp>
    </p:spTree>
    <p:extLst>
      <p:ext uri="{BB962C8B-B14F-4D97-AF65-F5344CB8AC3E}">
        <p14:creationId xmlns:p14="http://schemas.microsoft.com/office/powerpoint/2010/main" val="580735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D9C07F24-758E-4CC0-927E-1D2337186CF6}" type="slidenum">
              <a:rPr lang="de-AT" smtClean="0"/>
              <a:t>2</a:t>
            </a:fld>
            <a:endParaRPr lang="de-AT"/>
          </a:p>
        </p:txBody>
      </p:sp>
    </p:spTree>
    <p:extLst>
      <p:ext uri="{BB962C8B-B14F-4D97-AF65-F5344CB8AC3E}">
        <p14:creationId xmlns:p14="http://schemas.microsoft.com/office/powerpoint/2010/main" val="4025281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a:xfrm>
            <a:off x="1143000" y="685800"/>
            <a:ext cx="4573588" cy="3430588"/>
          </a:xfrm>
          <a:ln/>
        </p:spPr>
      </p:sp>
      <p:sp>
        <p:nvSpPr>
          <p:cNvPr id="2867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r>
              <a:rPr lang="de-AT" dirty="0"/>
              <a:t/>
            </a:r>
            <a:br>
              <a:rPr lang="de-AT" dirty="0"/>
            </a:br>
            <a:endParaRPr lang="en-GB" dirty="0"/>
          </a:p>
          <a:p>
            <a:pPr lvl="0"/>
            <a:r>
              <a:rPr lang="de-AT" dirty="0"/>
              <a:t>Die neuen Ziele sind die Nr. 1 Positionierung in den Stärkefeldern wie Biomassenutzung, hochqualitatives Recycling sowie die Energieerzeugung in Gebäuden. Dazu will ECO 10 neue Produkte der Unternehmen mitinitiieren und 100 Innovationsprojekte auslösen mit wesentlichen Arbeitsplatzeffekten.</a:t>
            </a:r>
            <a:endParaRPr lang="de-AT" dirty="0" smtClean="0"/>
          </a:p>
        </p:txBody>
      </p:sp>
      <p:sp>
        <p:nvSpPr>
          <p:cNvPr id="28676"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863620" eaLnBrk="0" hangingPunct="0">
              <a:defRPr>
                <a:solidFill>
                  <a:schemeClr val="tx1"/>
                </a:solidFill>
                <a:latin typeface="Arial" charset="0"/>
              </a:defRPr>
            </a:lvl1pPr>
            <a:lvl2pPr marL="680428" indent="-261704" algn="ctr" defTabSz="863620" eaLnBrk="0" hangingPunct="0">
              <a:defRPr>
                <a:solidFill>
                  <a:schemeClr val="tx1"/>
                </a:solidFill>
                <a:latin typeface="Arial" charset="0"/>
              </a:defRPr>
            </a:lvl2pPr>
            <a:lvl3pPr marL="1046813" indent="-209363" algn="ctr" defTabSz="863620" eaLnBrk="0" hangingPunct="0">
              <a:defRPr>
                <a:solidFill>
                  <a:schemeClr val="tx1"/>
                </a:solidFill>
                <a:latin typeface="Arial" charset="0"/>
              </a:defRPr>
            </a:lvl3pPr>
            <a:lvl4pPr marL="1465538" indent="-209363" algn="ctr" defTabSz="863620" eaLnBrk="0" hangingPunct="0">
              <a:defRPr>
                <a:solidFill>
                  <a:schemeClr val="tx1"/>
                </a:solidFill>
                <a:latin typeface="Arial" charset="0"/>
              </a:defRPr>
            </a:lvl4pPr>
            <a:lvl5pPr marL="1884262" indent="-209363" algn="ctr" defTabSz="863620" eaLnBrk="0" hangingPunct="0">
              <a:defRPr>
                <a:solidFill>
                  <a:schemeClr val="tx1"/>
                </a:solidFill>
                <a:latin typeface="Arial" charset="0"/>
              </a:defRPr>
            </a:lvl5pPr>
            <a:lvl6pPr marL="2302987" indent="-209363" algn="ctr" defTabSz="863620" eaLnBrk="0" fontAlgn="base" hangingPunct="0">
              <a:spcBef>
                <a:spcPct val="0"/>
              </a:spcBef>
              <a:spcAft>
                <a:spcPct val="0"/>
              </a:spcAft>
              <a:defRPr>
                <a:solidFill>
                  <a:schemeClr val="tx1"/>
                </a:solidFill>
                <a:latin typeface="Arial" charset="0"/>
              </a:defRPr>
            </a:lvl6pPr>
            <a:lvl7pPr marL="2721713" indent="-209363" algn="ctr" defTabSz="863620" eaLnBrk="0" fontAlgn="base" hangingPunct="0">
              <a:spcBef>
                <a:spcPct val="0"/>
              </a:spcBef>
              <a:spcAft>
                <a:spcPct val="0"/>
              </a:spcAft>
              <a:defRPr>
                <a:solidFill>
                  <a:schemeClr val="tx1"/>
                </a:solidFill>
                <a:latin typeface="Arial" charset="0"/>
              </a:defRPr>
            </a:lvl7pPr>
            <a:lvl8pPr marL="3140438" indent="-209363" algn="ctr" defTabSz="863620" eaLnBrk="0" fontAlgn="base" hangingPunct="0">
              <a:spcBef>
                <a:spcPct val="0"/>
              </a:spcBef>
              <a:spcAft>
                <a:spcPct val="0"/>
              </a:spcAft>
              <a:defRPr>
                <a:solidFill>
                  <a:schemeClr val="tx1"/>
                </a:solidFill>
                <a:latin typeface="Arial" charset="0"/>
              </a:defRPr>
            </a:lvl8pPr>
            <a:lvl9pPr marL="3559162" indent="-209363" algn="ctr" defTabSz="863620" eaLnBrk="0" fontAlgn="base" hangingPunct="0">
              <a:spcBef>
                <a:spcPct val="0"/>
              </a:spcBef>
              <a:spcAft>
                <a:spcPct val="0"/>
              </a:spcAft>
              <a:defRPr>
                <a:solidFill>
                  <a:schemeClr val="tx1"/>
                </a:solidFill>
                <a:latin typeface="Arial" charset="0"/>
              </a:defRPr>
            </a:lvl9pPr>
          </a:lstStyle>
          <a:p>
            <a:pPr algn="r" eaLnBrk="1" hangingPunct="1"/>
            <a:fld id="{D0FE6529-22C6-4907-AFA1-A96C1DAC2EDA}" type="slidenum">
              <a:rPr lang="de-DE" smtClean="0"/>
              <a:pPr algn="r" eaLnBrk="1" hangingPunct="1"/>
              <a:t>3</a:t>
            </a:fld>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D9C07F24-758E-4CC0-927E-1D2337186CF6}" type="slidenum">
              <a:rPr lang="de-AT" smtClean="0"/>
              <a:t>4</a:t>
            </a:fld>
            <a:endParaRPr lang="de-AT"/>
          </a:p>
        </p:txBody>
      </p:sp>
    </p:spTree>
    <p:extLst>
      <p:ext uri="{BB962C8B-B14F-4D97-AF65-F5344CB8AC3E}">
        <p14:creationId xmlns:p14="http://schemas.microsoft.com/office/powerpoint/2010/main" val="1488991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Verdana" pitchFamily="34" charset="0"/>
              </a:defRPr>
            </a:lvl1pPr>
            <a:lvl2pPr marL="737090" indent="-283495" eaLnBrk="0" hangingPunct="0">
              <a:defRPr sz="2400">
                <a:solidFill>
                  <a:schemeClr val="tx1"/>
                </a:solidFill>
                <a:latin typeface="Verdana" pitchFamily="34" charset="0"/>
              </a:defRPr>
            </a:lvl2pPr>
            <a:lvl3pPr marL="1133985" indent="-226798" eaLnBrk="0" hangingPunct="0">
              <a:defRPr sz="2400">
                <a:solidFill>
                  <a:schemeClr val="tx1"/>
                </a:solidFill>
                <a:latin typeface="Verdana" pitchFamily="34" charset="0"/>
              </a:defRPr>
            </a:lvl3pPr>
            <a:lvl4pPr marL="1587579" indent="-226798" eaLnBrk="0" hangingPunct="0">
              <a:defRPr sz="2400">
                <a:solidFill>
                  <a:schemeClr val="tx1"/>
                </a:solidFill>
                <a:latin typeface="Verdana" pitchFamily="34" charset="0"/>
              </a:defRPr>
            </a:lvl4pPr>
            <a:lvl5pPr marL="2041173" indent="-226798" eaLnBrk="0" hangingPunct="0">
              <a:defRPr sz="2400">
                <a:solidFill>
                  <a:schemeClr val="tx1"/>
                </a:solidFill>
                <a:latin typeface="Verdana" pitchFamily="34" charset="0"/>
              </a:defRPr>
            </a:lvl5pPr>
            <a:lvl6pPr marL="2494766" indent="-226798" eaLnBrk="0" fontAlgn="base" hangingPunct="0">
              <a:spcBef>
                <a:spcPct val="0"/>
              </a:spcBef>
              <a:spcAft>
                <a:spcPct val="0"/>
              </a:spcAft>
              <a:defRPr sz="2400">
                <a:solidFill>
                  <a:schemeClr val="tx1"/>
                </a:solidFill>
                <a:latin typeface="Verdana" pitchFamily="34" charset="0"/>
              </a:defRPr>
            </a:lvl6pPr>
            <a:lvl7pPr marL="2948362" indent="-226798" eaLnBrk="0" fontAlgn="base" hangingPunct="0">
              <a:spcBef>
                <a:spcPct val="0"/>
              </a:spcBef>
              <a:spcAft>
                <a:spcPct val="0"/>
              </a:spcAft>
              <a:defRPr sz="2400">
                <a:solidFill>
                  <a:schemeClr val="tx1"/>
                </a:solidFill>
                <a:latin typeface="Verdana" pitchFamily="34" charset="0"/>
              </a:defRPr>
            </a:lvl7pPr>
            <a:lvl8pPr marL="3401955" indent="-226798" eaLnBrk="0" fontAlgn="base" hangingPunct="0">
              <a:spcBef>
                <a:spcPct val="0"/>
              </a:spcBef>
              <a:spcAft>
                <a:spcPct val="0"/>
              </a:spcAft>
              <a:defRPr sz="2400">
                <a:solidFill>
                  <a:schemeClr val="tx1"/>
                </a:solidFill>
                <a:latin typeface="Verdana" pitchFamily="34" charset="0"/>
              </a:defRPr>
            </a:lvl8pPr>
            <a:lvl9pPr marL="3855548" indent="-226798" eaLnBrk="0" fontAlgn="base" hangingPunct="0">
              <a:spcBef>
                <a:spcPct val="0"/>
              </a:spcBef>
              <a:spcAft>
                <a:spcPct val="0"/>
              </a:spcAft>
              <a:defRPr sz="2400">
                <a:solidFill>
                  <a:schemeClr val="tx1"/>
                </a:solidFill>
                <a:latin typeface="Verdana" pitchFamily="34" charset="0"/>
              </a:defRPr>
            </a:lvl9pPr>
          </a:lstStyle>
          <a:p>
            <a:fld id="{8B4B15F7-B71B-4FED-9D9F-C631289E41CE}" type="slidenum">
              <a:rPr lang="de-DE" sz="1200"/>
              <a:pPr/>
              <a:t>5</a:t>
            </a:fld>
            <a:endParaRPr lang="de-DE" sz="1200"/>
          </a:p>
        </p:txBody>
      </p:sp>
      <p:sp>
        <p:nvSpPr>
          <p:cNvPr id="16387" name="Rectangle 2"/>
          <p:cNvSpPr>
            <a:spLocks noGrp="1" noRot="1" noChangeAspect="1" noChangeArrowheads="1" noTextEdit="1"/>
          </p:cNvSpPr>
          <p:nvPr>
            <p:ph type="sldImg"/>
          </p:nvPr>
        </p:nvSpPr>
        <p:spPr>
          <a:xfrm>
            <a:off x="1143000" y="687388"/>
            <a:ext cx="4572000" cy="3429000"/>
          </a:xfrm>
          <a:ln/>
        </p:spPr>
      </p:sp>
      <p:sp>
        <p:nvSpPr>
          <p:cNvPr id="16388" name="Rectangle 3"/>
          <p:cNvSpPr>
            <a:spLocks noGrp="1" noChangeArrowheads="1"/>
          </p:cNvSpPr>
          <p:nvPr>
            <p:ph type="body" idx="1"/>
          </p:nvPr>
        </p:nvSpPr>
        <p:spPr>
          <a:xfrm>
            <a:off x="685640" y="4344610"/>
            <a:ext cx="5486726" cy="41120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Allready</a:t>
            </a:r>
            <a:r>
              <a:rPr lang="de-AT" dirty="0" smtClean="0"/>
              <a:t> </a:t>
            </a:r>
            <a:r>
              <a:rPr lang="de-AT" dirty="0" err="1" smtClean="0"/>
              <a:t>mentioned</a:t>
            </a:r>
            <a:r>
              <a:rPr lang="de-AT" dirty="0" smtClean="0"/>
              <a:t> </a:t>
            </a:r>
            <a:r>
              <a:rPr lang="de-AT" dirty="0" err="1" smtClean="0"/>
              <a:t>the</a:t>
            </a:r>
            <a:r>
              <a:rPr lang="de-AT" dirty="0" smtClean="0"/>
              <a:t> </a:t>
            </a:r>
            <a:r>
              <a:rPr lang="de-AT" dirty="0" err="1" smtClean="0"/>
              <a:t>population</a:t>
            </a:r>
            <a:r>
              <a:rPr lang="de-AT" dirty="0" smtClean="0"/>
              <a:t> </a:t>
            </a:r>
            <a:r>
              <a:rPr lang="de-AT" dirty="0" err="1" smtClean="0"/>
              <a:t>growth</a:t>
            </a:r>
            <a:r>
              <a:rPr lang="de-AT" dirty="0" smtClean="0"/>
              <a:t>. </a:t>
            </a:r>
            <a:r>
              <a:rPr lang="de-AT" dirty="0" err="1" smtClean="0"/>
              <a:t>From</a:t>
            </a:r>
            <a:r>
              <a:rPr lang="de-AT" dirty="0" smtClean="0"/>
              <a:t> </a:t>
            </a:r>
            <a:r>
              <a:rPr lang="de-AT" dirty="0" err="1" smtClean="0"/>
              <a:t>surrounding</a:t>
            </a:r>
            <a:r>
              <a:rPr lang="de-AT" dirty="0" smtClean="0"/>
              <a:t> rural </a:t>
            </a:r>
            <a:r>
              <a:rPr lang="de-AT" dirty="0" err="1" smtClean="0"/>
              <a:t>areas</a:t>
            </a:r>
            <a:r>
              <a:rPr lang="de-AT" dirty="0" smtClean="0"/>
              <a:t>. </a:t>
            </a:r>
            <a:r>
              <a:rPr lang="de-AT" dirty="0" err="1" smtClean="0"/>
              <a:t>From</a:t>
            </a:r>
            <a:r>
              <a:rPr lang="de-AT" dirty="0" smtClean="0"/>
              <a:t> </a:t>
            </a:r>
            <a:r>
              <a:rPr lang="de-AT" dirty="0" err="1" smtClean="0"/>
              <a:t>foreign</a:t>
            </a:r>
            <a:r>
              <a:rPr lang="de-AT" dirty="0" smtClean="0"/>
              <a:t> countries. </a:t>
            </a:r>
            <a:r>
              <a:rPr lang="de-AT" dirty="0" err="1" smtClean="0"/>
              <a:t>To</a:t>
            </a:r>
            <a:r>
              <a:rPr lang="de-AT" dirty="0" smtClean="0"/>
              <a:t> </a:t>
            </a:r>
            <a:r>
              <a:rPr lang="de-AT" dirty="0" err="1" smtClean="0"/>
              <a:t>to</a:t>
            </a:r>
            <a:r>
              <a:rPr lang="de-AT" dirty="0" smtClean="0"/>
              <a:t> </a:t>
            </a:r>
            <a:r>
              <a:rPr lang="de-AT" dirty="0" err="1" smtClean="0"/>
              <a:t>the</a:t>
            </a:r>
            <a:r>
              <a:rPr lang="de-AT" dirty="0" smtClean="0"/>
              <a:t> 5 </a:t>
            </a:r>
            <a:r>
              <a:rPr lang="de-AT" dirty="0" err="1" smtClean="0"/>
              <a:t>universities</a:t>
            </a:r>
            <a:r>
              <a:rPr lang="de-AT" dirty="0" smtClean="0"/>
              <a:t> in </a:t>
            </a:r>
            <a:r>
              <a:rPr lang="de-AT" dirty="0" err="1" smtClean="0"/>
              <a:t>town</a:t>
            </a:r>
            <a:r>
              <a:rPr lang="de-AT" baseline="0" dirty="0" smtClean="0"/>
              <a:t> </a:t>
            </a:r>
            <a:r>
              <a:rPr lang="de-AT" baseline="0" dirty="0" err="1" smtClean="0"/>
              <a:t>from</a:t>
            </a:r>
            <a:r>
              <a:rPr lang="de-AT" baseline="0" dirty="0" smtClean="0"/>
              <a:t> </a:t>
            </a:r>
            <a:r>
              <a:rPr lang="de-AT" baseline="0" dirty="0" err="1" smtClean="0"/>
              <a:t>students</a:t>
            </a:r>
            <a:r>
              <a:rPr lang="de-AT" baseline="0" dirty="0" smtClean="0"/>
              <a:t>.</a:t>
            </a:r>
          </a:p>
          <a:p>
            <a:endParaRPr lang="de-AT" baseline="0" dirty="0" smtClean="0"/>
          </a:p>
          <a:p>
            <a:r>
              <a:rPr lang="de-AT" baseline="0" dirty="0" err="1" smtClean="0"/>
              <a:t>Therfore</a:t>
            </a:r>
            <a:r>
              <a:rPr lang="de-AT" baseline="0" dirty="0" smtClean="0"/>
              <a:t> Graz also </a:t>
            </a:r>
            <a:r>
              <a:rPr lang="de-AT" baseline="0" dirty="0" err="1" smtClean="0"/>
              <a:t>developed</a:t>
            </a:r>
            <a:r>
              <a:rPr lang="de-AT" baseline="0" dirty="0" smtClean="0"/>
              <a:t> a </a:t>
            </a:r>
            <a:r>
              <a:rPr lang="de-AT" baseline="0" dirty="0" err="1" smtClean="0"/>
              <a:t>vision</a:t>
            </a:r>
            <a:r>
              <a:rPr lang="de-AT" baseline="0" dirty="0" smtClean="0"/>
              <a:t> </a:t>
            </a:r>
            <a:r>
              <a:rPr lang="de-AT" baseline="0" dirty="0" err="1" smtClean="0"/>
              <a:t>towards</a:t>
            </a:r>
            <a:r>
              <a:rPr lang="de-AT" baseline="0" dirty="0" smtClean="0"/>
              <a:t> 2050. </a:t>
            </a:r>
          </a:p>
          <a:p>
            <a:endParaRPr lang="de-AT" baseline="0" dirty="0" smtClean="0"/>
          </a:p>
          <a:p>
            <a:r>
              <a:rPr lang="de-AT" dirty="0" smtClean="0"/>
              <a:t>Smart City Graz </a:t>
            </a:r>
            <a:r>
              <a:rPr lang="de-AT" dirty="0" err="1" smtClean="0"/>
              <a:t>is</a:t>
            </a:r>
            <a:r>
              <a:rPr lang="de-AT" baseline="0" dirty="0" smtClean="0"/>
              <a:t> an </a:t>
            </a:r>
            <a:r>
              <a:rPr lang="de-AT" dirty="0" smtClean="0"/>
              <a:t>international Benchmark für </a:t>
            </a:r>
            <a:r>
              <a:rPr lang="de-AT" dirty="0" err="1" smtClean="0"/>
              <a:t>value</a:t>
            </a:r>
            <a:r>
              <a:rPr lang="de-AT" dirty="0" smtClean="0"/>
              <a:t> </a:t>
            </a:r>
            <a:r>
              <a:rPr lang="de-AT" dirty="0" err="1" smtClean="0"/>
              <a:t>creation</a:t>
            </a:r>
            <a:r>
              <a:rPr lang="de-AT" dirty="0" smtClean="0"/>
              <a:t> </a:t>
            </a:r>
            <a:r>
              <a:rPr lang="de-AT" dirty="0" err="1" smtClean="0"/>
              <a:t>with</a:t>
            </a:r>
            <a:r>
              <a:rPr lang="de-AT" dirty="0" smtClean="0"/>
              <a:t> </a:t>
            </a:r>
            <a:r>
              <a:rPr lang="de-AT" dirty="0" err="1" smtClean="0"/>
              <a:t>green</a:t>
            </a:r>
            <a:r>
              <a:rPr lang="de-AT" dirty="0" smtClean="0"/>
              <a:t> Technologies (</a:t>
            </a:r>
            <a:r>
              <a:rPr lang="de-AT" dirty="0" err="1" smtClean="0"/>
              <a:t>Energy</a:t>
            </a:r>
            <a:r>
              <a:rPr lang="de-AT" dirty="0" smtClean="0"/>
              <a:t>, Mobility, </a:t>
            </a:r>
            <a:r>
              <a:rPr lang="de-AT" dirty="0" err="1" smtClean="0"/>
              <a:t>Ressources</a:t>
            </a:r>
            <a:r>
              <a:rPr lang="de-AT" dirty="0" smtClean="0"/>
              <a:t>) </a:t>
            </a:r>
            <a:r>
              <a:rPr lang="de-AT" dirty="0" err="1" smtClean="0"/>
              <a:t>as</a:t>
            </a:r>
            <a:r>
              <a:rPr lang="de-AT" dirty="0" smtClean="0"/>
              <a:t> </a:t>
            </a:r>
            <a:r>
              <a:rPr lang="de-AT" dirty="0" err="1" smtClean="0"/>
              <a:t>well</a:t>
            </a:r>
            <a:r>
              <a:rPr lang="de-AT" dirty="0" smtClean="0"/>
              <a:t> </a:t>
            </a:r>
            <a:r>
              <a:rPr lang="de-AT" dirty="0" err="1" smtClean="0"/>
              <a:t>as</a:t>
            </a:r>
            <a:r>
              <a:rPr lang="de-AT" dirty="0" smtClean="0"/>
              <a:t> </a:t>
            </a:r>
            <a:r>
              <a:rPr lang="de-AT" dirty="0" err="1" smtClean="0"/>
              <a:t>health</a:t>
            </a:r>
            <a:r>
              <a:rPr lang="de-AT" dirty="0" smtClean="0"/>
              <a:t> </a:t>
            </a:r>
            <a:r>
              <a:rPr lang="de-AT" dirty="0" err="1" smtClean="0"/>
              <a:t>and</a:t>
            </a:r>
            <a:r>
              <a:rPr lang="de-AT" dirty="0" smtClean="0"/>
              <a:t> design.</a:t>
            </a:r>
            <a:endParaRPr lang="de-AT" dirty="0"/>
          </a:p>
        </p:txBody>
      </p:sp>
      <p:sp>
        <p:nvSpPr>
          <p:cNvPr id="4" name="Foliennummernplatzhalter 3"/>
          <p:cNvSpPr>
            <a:spLocks noGrp="1"/>
          </p:cNvSpPr>
          <p:nvPr>
            <p:ph type="sldNum" sz="quarter" idx="10"/>
          </p:nvPr>
        </p:nvSpPr>
        <p:spPr/>
        <p:txBody>
          <a:bodyPr/>
          <a:lstStyle/>
          <a:p>
            <a:fld id="{D16DE509-CBD8-4FA5-8236-C431D9BCA0E1}" type="slidenum">
              <a:rPr lang="de-AT" smtClean="0"/>
              <a:t>8</a:t>
            </a:fld>
            <a:endParaRPr lang="de-AT"/>
          </a:p>
        </p:txBody>
      </p:sp>
    </p:spTree>
    <p:extLst>
      <p:ext uri="{BB962C8B-B14F-4D97-AF65-F5344CB8AC3E}">
        <p14:creationId xmlns:p14="http://schemas.microsoft.com/office/powerpoint/2010/main" val="1550581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Mit dem Blickwinkel auf die Informationsgesellschaft des 21. Jahrhunderts sollte für den teils monofunktionalen Industriegürtel und die daran angrenzenden Wohngebiete im Grazer Westen der Wandel zu einem Stadtteil von neuer, zeitgemäßer und zukunftsfähiger Urbanität eingeleitet werden. </a:t>
            </a:r>
          </a:p>
          <a:p>
            <a:r>
              <a:rPr lang="de-AT" dirty="0" smtClean="0"/>
              <a:t>Die aktiv geförderte Einbindung der Bevölkerung in Planungs- und Entscheidungsprozesse sowie eine durch involvierte Interessensgruppen besetzte lokale Steuerungsgruppe stellten von Programmbeginn an den Interessensausgleich zwischen Ökonomie, Ökologie und sozialen Belangen sicher und konnten letztlich zu einem nachhaltigen Erfolg des Vorhabens beitragen.</a:t>
            </a:r>
            <a:endParaRPr lang="de-AT" dirty="0"/>
          </a:p>
        </p:txBody>
      </p:sp>
      <p:sp>
        <p:nvSpPr>
          <p:cNvPr id="4" name="Foliennummernplatzhalter 3"/>
          <p:cNvSpPr>
            <a:spLocks noGrp="1"/>
          </p:cNvSpPr>
          <p:nvPr>
            <p:ph type="sldNum" sz="quarter" idx="10"/>
          </p:nvPr>
        </p:nvSpPr>
        <p:spPr/>
        <p:txBody>
          <a:bodyPr/>
          <a:lstStyle/>
          <a:p>
            <a:fld id="{D16DE509-CBD8-4FA5-8236-C431D9BCA0E1}" type="slidenum">
              <a:rPr lang="de-AT" smtClean="0"/>
              <a:t>9</a:t>
            </a:fld>
            <a:endParaRPr lang="de-AT"/>
          </a:p>
        </p:txBody>
      </p:sp>
    </p:spTree>
    <p:extLst>
      <p:ext uri="{BB962C8B-B14F-4D97-AF65-F5344CB8AC3E}">
        <p14:creationId xmlns:p14="http://schemas.microsoft.com/office/powerpoint/2010/main" val="1550581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Investors </a:t>
            </a:r>
            <a:r>
              <a:rPr lang="de-AT" dirty="0" err="1" smtClean="0"/>
              <a:t>and</a:t>
            </a:r>
            <a:r>
              <a:rPr lang="de-AT" dirty="0" smtClean="0"/>
              <a:t>  Developers</a:t>
            </a:r>
            <a:endParaRPr lang="de-AT" dirty="0"/>
          </a:p>
        </p:txBody>
      </p:sp>
      <p:sp>
        <p:nvSpPr>
          <p:cNvPr id="4" name="Foliennummernplatzhalter 3"/>
          <p:cNvSpPr>
            <a:spLocks noGrp="1"/>
          </p:cNvSpPr>
          <p:nvPr>
            <p:ph type="sldNum" sz="quarter" idx="10"/>
          </p:nvPr>
        </p:nvSpPr>
        <p:spPr/>
        <p:txBody>
          <a:bodyPr/>
          <a:lstStyle/>
          <a:p>
            <a:fld id="{D16DE509-CBD8-4FA5-8236-C431D9BCA0E1}" type="slidenum">
              <a:rPr lang="de-AT" smtClean="0"/>
              <a:t>20</a:t>
            </a:fld>
            <a:endParaRPr lang="de-AT"/>
          </a:p>
        </p:txBody>
      </p:sp>
    </p:spTree>
    <p:extLst>
      <p:ext uri="{BB962C8B-B14F-4D97-AF65-F5344CB8AC3E}">
        <p14:creationId xmlns:p14="http://schemas.microsoft.com/office/powerpoint/2010/main" val="2321190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7219355-A138-5740-8685-CC01135DCC3B}" type="slidenum">
              <a:rPr lang="de-DE" smtClean="0"/>
              <a:t>34</a:t>
            </a:fld>
            <a:endParaRPr lang="de-DE"/>
          </a:p>
        </p:txBody>
      </p:sp>
    </p:spTree>
    <p:extLst>
      <p:ext uri="{BB962C8B-B14F-4D97-AF65-F5344CB8AC3E}">
        <p14:creationId xmlns:p14="http://schemas.microsoft.com/office/powerpoint/2010/main" val="580735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jp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 durch Klicken hinzufügen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150519" y="2707082"/>
            <a:ext cx="6779096" cy="1138138"/>
          </a:xfrm>
        </p:spPr>
        <p:txBody>
          <a:bodyPr>
            <a:noAutofit/>
          </a:bodyPr>
          <a:lstStyle>
            <a:lvl1pPr>
              <a:defRPr lang="de-DE" sz="8000" b="1" kern="1200" dirty="0">
                <a:solidFill>
                  <a:schemeClr val="tx1"/>
                </a:solidFill>
                <a:latin typeface="+mj-lt"/>
                <a:ea typeface="Times New Roman" pitchFamily="18" charset="0"/>
                <a:cs typeface="Times New Roman" pitchFamily="18" charset="0"/>
              </a:defRPr>
            </a:lvl1pPr>
          </a:lstStyle>
          <a:p>
            <a:r>
              <a:rPr lang="de-DE" dirty="0" smtClean="0"/>
              <a:t>Titelmasterformat durch Klicken bearbeiten</a:t>
            </a:r>
            <a:endParaRPr lang="de-DE" dirty="0"/>
          </a:p>
        </p:txBody>
      </p:sp>
      <p:sp>
        <p:nvSpPr>
          <p:cNvPr id="4" name="Datumsplatzhalter 3"/>
          <p:cNvSpPr>
            <a:spLocks noGrp="1"/>
          </p:cNvSpPr>
          <p:nvPr>
            <p:ph type="dt" sz="half" idx="10"/>
          </p:nvPr>
        </p:nvSpPr>
        <p:spPr/>
        <p:txBody>
          <a:bodyPr/>
          <a:lstStyle/>
          <a:p>
            <a:fld id="{1BA50D42-C9CD-4801-B293-61D1F53EC57E}" type="datetimeFigureOut">
              <a:rPr lang="de-DE" smtClean="0"/>
              <a:pPr/>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28"/>
            <a:ext cx="2233938" cy="2344095"/>
          </a:xfrm>
          <a:prstGeom prst="rect">
            <a:avLst/>
          </a:prstGeom>
        </p:spPr>
      </p:pic>
    </p:spTree>
    <p:extLst>
      <p:ext uri="{BB962C8B-B14F-4D97-AF65-F5344CB8AC3E}">
        <p14:creationId xmlns:p14="http://schemas.microsoft.com/office/powerpoint/2010/main" val="154567879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150519" y="2707082"/>
            <a:ext cx="6779096" cy="1138138"/>
          </a:xfrm>
        </p:spPr>
        <p:txBody>
          <a:bodyPr>
            <a:noAutofit/>
          </a:bodyPr>
          <a:lstStyle>
            <a:lvl1pPr>
              <a:defRPr lang="de-DE" sz="8000" b="1" kern="1200" dirty="0">
                <a:solidFill>
                  <a:schemeClr val="tx1"/>
                </a:solidFill>
                <a:latin typeface="+mj-lt"/>
                <a:ea typeface="Times New Roman" pitchFamily="18" charset="0"/>
                <a:cs typeface="Times New Roman" pitchFamily="18" charset="0"/>
              </a:defRPr>
            </a:lvl1pPr>
          </a:lstStyle>
          <a:p>
            <a:r>
              <a:rPr lang="de-DE" dirty="0" smtClean="0"/>
              <a:t>Titelmasterformat durch Klicken bearbeiten</a:t>
            </a:r>
            <a:endParaRPr lang="de-DE" dirty="0"/>
          </a:p>
        </p:txBody>
      </p:sp>
      <p:sp>
        <p:nvSpPr>
          <p:cNvPr id="4" name="Datumsplatzhalter 3"/>
          <p:cNvSpPr>
            <a:spLocks noGrp="1"/>
          </p:cNvSpPr>
          <p:nvPr>
            <p:ph type="dt" sz="half" idx="10"/>
          </p:nvPr>
        </p:nvSpPr>
        <p:spPr/>
        <p:txBody>
          <a:bodyPr/>
          <a:lstStyle/>
          <a:p>
            <a:fld id="{1BA50D42-C9CD-4801-B293-61D1F53EC57E}" type="datetimeFigureOut">
              <a:rPr lang="de-DE" smtClean="0"/>
              <a:pPr/>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28"/>
            <a:ext cx="2233938" cy="2344095"/>
          </a:xfrm>
          <a:prstGeom prst="rect">
            <a:avLst/>
          </a:prstGeom>
        </p:spPr>
      </p:pic>
    </p:spTree>
    <p:extLst>
      <p:ext uri="{BB962C8B-B14F-4D97-AF65-F5344CB8AC3E}">
        <p14:creationId xmlns:p14="http://schemas.microsoft.com/office/powerpoint/2010/main" val="40891184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150519" y="2707082"/>
            <a:ext cx="6779096" cy="1138138"/>
          </a:xfrm>
        </p:spPr>
        <p:txBody>
          <a:bodyPr>
            <a:noAutofit/>
          </a:bodyPr>
          <a:lstStyle>
            <a:lvl1pPr>
              <a:defRPr lang="de-DE" sz="8000" b="1" kern="1200" dirty="0">
                <a:solidFill>
                  <a:schemeClr val="tx1"/>
                </a:solidFill>
                <a:latin typeface="+mj-lt"/>
                <a:ea typeface="Times New Roman" pitchFamily="18" charset="0"/>
                <a:cs typeface="Times New Roman" pitchFamily="18" charset="0"/>
              </a:defRPr>
            </a:lvl1pPr>
          </a:lstStyle>
          <a:p>
            <a:r>
              <a:rPr lang="de-DE" dirty="0" smtClean="0"/>
              <a:t>Titelmasterformat durch Klicken bearbeiten</a:t>
            </a:r>
            <a:endParaRPr lang="de-DE" dirty="0"/>
          </a:p>
        </p:txBody>
      </p:sp>
      <p:sp>
        <p:nvSpPr>
          <p:cNvPr id="4" name="Datumsplatzhalter 3"/>
          <p:cNvSpPr>
            <a:spLocks noGrp="1"/>
          </p:cNvSpPr>
          <p:nvPr>
            <p:ph type="dt" sz="half" idx="10"/>
          </p:nvPr>
        </p:nvSpPr>
        <p:spPr/>
        <p:txBody>
          <a:bodyPr/>
          <a:lstStyle/>
          <a:p>
            <a:fld id="{1BA50D42-C9CD-4801-B293-61D1F53EC57E}" type="datetimeFigureOut">
              <a:rPr lang="de-DE" smtClean="0"/>
              <a:pPr/>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pic>
        <p:nvPicPr>
          <p:cNvPr id="7" name="Grafi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028"/>
            <a:ext cx="2233938" cy="2344095"/>
          </a:xfrm>
          <a:prstGeom prst="rect">
            <a:avLst/>
          </a:prstGeom>
        </p:spPr>
      </p:pic>
    </p:spTree>
    <p:extLst>
      <p:ext uri="{BB962C8B-B14F-4D97-AF65-F5344CB8AC3E}">
        <p14:creationId xmlns:p14="http://schemas.microsoft.com/office/powerpoint/2010/main" val="392438608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Konsortium Hochformat">
    <p:spTree>
      <p:nvGrpSpPr>
        <p:cNvPr id="1" name=""/>
        <p:cNvGrpSpPr/>
        <p:nvPr/>
      </p:nvGrpSpPr>
      <p:grpSpPr>
        <a:xfrm>
          <a:off x="0" y="0"/>
          <a:ext cx="0" cy="0"/>
          <a:chOff x="0" y="0"/>
          <a:chExt cx="0" cy="0"/>
        </a:xfrm>
      </p:grpSpPr>
      <p:sp>
        <p:nvSpPr>
          <p:cNvPr id="8" name="Foliennummernplatzhalter 6"/>
          <p:cNvSpPr>
            <a:spLocks noGrp="1"/>
          </p:cNvSpPr>
          <p:nvPr>
            <p:ph type="sldNum" sz="quarter" idx="12"/>
          </p:nvPr>
        </p:nvSpPr>
        <p:spPr>
          <a:xfrm>
            <a:off x="179512" y="6376243"/>
            <a:ext cx="2133600" cy="365125"/>
          </a:xfrm>
        </p:spPr>
        <p:txBody>
          <a:bodyPr/>
          <a:lstStyle>
            <a:lvl1pPr algn="l">
              <a:defRPr/>
            </a:lvl1pPr>
          </a:lstStyle>
          <a:p>
            <a:fld id="{915DA1D0-AA78-4B73-9480-404A9C9EE579}" type="slidenum">
              <a:rPr lang="de-DE" smtClean="0"/>
              <a:pPr/>
              <a:t>‹Nr.›</a:t>
            </a:fld>
            <a:endParaRPr lang="de-DE" dirty="0"/>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298" y="72522"/>
            <a:ext cx="2922897" cy="908206"/>
          </a:xfrm>
          <a:prstGeom prst="rect">
            <a:avLst/>
          </a:prstGeom>
        </p:spPr>
      </p:pic>
      <p:pic>
        <p:nvPicPr>
          <p:cNvPr id="1026" name="Picture 2" descr="O:\BDI\Projekte\Reis\STE_Stadtteilentwicklung\SMART CITY GRAZ\Öffentlichkeitsarbeit\LOGO\Konsortium SCG Project\SmartCity_logoleiste_hoch-2.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302457" y="15397"/>
            <a:ext cx="2773039" cy="6737838"/>
          </a:xfrm>
          <a:prstGeom prst="rect">
            <a:avLst/>
          </a:prstGeom>
          <a:noFill/>
          <a:extLst>
            <a:ext uri="{909E8E84-426E-40DD-AFC4-6F175D3DCCD1}">
              <a14:hiddenFill xmlns:a14="http://schemas.microsoft.com/office/drawing/2010/main">
                <a:solidFill>
                  <a:srgbClr val="FFFFFF"/>
                </a:solidFill>
              </a14:hiddenFill>
            </a:ext>
          </a:extLst>
        </p:spPr>
      </p:pic>
      <p:sp>
        <p:nvSpPr>
          <p:cNvPr id="5" name="Textplatzhalter 16"/>
          <p:cNvSpPr>
            <a:spLocks noGrp="1"/>
          </p:cNvSpPr>
          <p:nvPr>
            <p:ph type="body" sz="quarter" idx="10" hasCustomPrompt="1"/>
          </p:nvPr>
        </p:nvSpPr>
        <p:spPr>
          <a:xfrm>
            <a:off x="467544" y="1268760"/>
            <a:ext cx="5472608" cy="720080"/>
          </a:xfrm>
        </p:spPr>
        <p:txBody>
          <a:bodyPr>
            <a:normAutofit/>
          </a:bodyPr>
          <a:lstStyle>
            <a:lvl1pPr marL="0" indent="0" algn="l">
              <a:buNone/>
              <a:defRPr lang="de-DE" sz="2800" b="0" kern="1200" baseline="0" dirty="0" smtClean="0">
                <a:solidFill>
                  <a:schemeClr val="tx1"/>
                </a:solidFill>
                <a:latin typeface="Futura Std Medium" pitchFamily="34" charset="0"/>
                <a:ea typeface="+mj-ea"/>
                <a:cs typeface="+mj-cs"/>
              </a:defRPr>
            </a:lvl1pPr>
          </a:lstStyle>
          <a:p>
            <a:pPr lvl="0"/>
            <a:r>
              <a:rPr lang="de-DE" dirty="0" smtClean="0"/>
              <a:t>Titelmasterformat bearbeiten</a:t>
            </a:r>
          </a:p>
          <a:p>
            <a:pPr lvl="0"/>
            <a:endParaRPr lang="de-DE" dirty="0" smtClean="0"/>
          </a:p>
        </p:txBody>
      </p:sp>
      <p:sp>
        <p:nvSpPr>
          <p:cNvPr id="6" name="Inhaltsplatzhalter 2"/>
          <p:cNvSpPr>
            <a:spLocks noGrp="1"/>
          </p:cNvSpPr>
          <p:nvPr>
            <p:ph idx="1"/>
          </p:nvPr>
        </p:nvSpPr>
        <p:spPr>
          <a:xfrm>
            <a:off x="457200" y="1988840"/>
            <a:ext cx="5482952" cy="3960440"/>
          </a:xfrm>
        </p:spPr>
        <p:txBody>
          <a:bodyPr>
            <a:normAutofit/>
          </a:bodyPr>
          <a:lstStyle>
            <a:lvl1pPr>
              <a:defRPr sz="1800">
                <a:latin typeface="Futura Std Medium" pitchFamily="34" charset="0"/>
              </a:defRPr>
            </a:lvl1pPr>
            <a:lvl2pPr>
              <a:defRPr sz="1800">
                <a:latin typeface="Futura Std Light" pitchFamily="34" charset="0"/>
              </a:defRPr>
            </a:lvl2pPr>
            <a:lvl3pPr>
              <a:defRPr sz="1800">
                <a:latin typeface="Futura Std Light" pitchFamily="34" charset="0"/>
              </a:defRPr>
            </a:lvl3pPr>
            <a:lvl4pPr>
              <a:defRPr sz="1800">
                <a:latin typeface="Futura Std Light" pitchFamily="34" charset="0"/>
                <a:cs typeface="AngsanaUPC" panose="02020603050405020304" pitchFamily="18" charset="-34"/>
              </a:defRPr>
            </a:lvl4pPr>
            <a:lvl5pPr>
              <a:defRPr sz="1800">
                <a:latin typeface="Futura Std Light" pitchFamily="34" charset="0"/>
                <a:cs typeface="AngsanaUPC" panose="02020603050405020304" pitchFamily="18" charset="-34"/>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311366074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CP_Folie Inhalte1 ">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179512" y="6381328"/>
            <a:ext cx="2133600" cy="365125"/>
          </a:xfrm>
        </p:spPr>
        <p:txBody>
          <a:bodyPr/>
          <a:lstStyle>
            <a:lvl1pPr algn="l">
              <a:defRPr sz="1000">
                <a:latin typeface="Futura Std Light" pitchFamily="34" charset="0"/>
              </a:defRPr>
            </a:lvl1pPr>
          </a:lstStyle>
          <a:p>
            <a:fld id="{915DA1D0-AA78-4B73-9480-404A9C9EE579}" type="slidenum">
              <a:rPr lang="de-DE" smtClean="0"/>
              <a:pPr/>
              <a:t>‹Nr.›</a:t>
            </a:fld>
            <a:endParaRPr lang="de-DE"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991" y="62920"/>
            <a:ext cx="3611535" cy="1122180"/>
          </a:xfrm>
          <a:prstGeom prst="rect">
            <a:avLst/>
          </a:prstGeom>
        </p:spPr>
      </p:pic>
      <p:pic>
        <p:nvPicPr>
          <p:cNvPr id="4" name="Grafik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97936" y="30555"/>
            <a:ext cx="3409844" cy="1094189"/>
          </a:xfrm>
          <a:prstGeom prst="rect">
            <a:avLst/>
          </a:prstGeom>
        </p:spPr>
      </p:pic>
      <p:pic>
        <p:nvPicPr>
          <p:cNvPr id="8" name="Grafik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04000" y="6309320"/>
            <a:ext cx="3240000" cy="494400"/>
          </a:xfrm>
          <a:prstGeom prst="rect">
            <a:avLst/>
          </a:prstGeom>
        </p:spPr>
      </p:pic>
      <p:sp>
        <p:nvSpPr>
          <p:cNvPr id="15" name="Inhaltsplatzhalter 2"/>
          <p:cNvSpPr>
            <a:spLocks noGrp="1"/>
          </p:cNvSpPr>
          <p:nvPr>
            <p:ph idx="1"/>
          </p:nvPr>
        </p:nvSpPr>
        <p:spPr>
          <a:xfrm>
            <a:off x="457200" y="1988840"/>
            <a:ext cx="8229600" cy="4320480"/>
          </a:xfrm>
        </p:spPr>
        <p:txBody>
          <a:bodyPr/>
          <a:lstStyle>
            <a:lvl1pPr>
              <a:defRPr sz="1800">
                <a:latin typeface="Futura Std Medium" pitchFamily="34" charset="0"/>
              </a:defRPr>
            </a:lvl1pPr>
            <a:lvl2pPr>
              <a:defRPr sz="1800">
                <a:latin typeface="Futura Std Light" pitchFamily="34" charset="0"/>
              </a:defRPr>
            </a:lvl2pPr>
            <a:lvl3pPr>
              <a:defRPr sz="1800">
                <a:latin typeface="Futura Std Light" pitchFamily="34" charset="0"/>
              </a:defRPr>
            </a:lvl3pPr>
            <a:lvl4pPr>
              <a:defRPr sz="1800">
                <a:latin typeface="Futura Std Light" pitchFamily="34" charset="0"/>
                <a:cs typeface="AngsanaUPC" panose="02020603050405020304" pitchFamily="18" charset="-34"/>
              </a:defRPr>
            </a:lvl4pPr>
            <a:lvl5pPr>
              <a:defRPr sz="1800">
                <a:latin typeface="Futura Std Light" pitchFamily="34" charset="0"/>
                <a:cs typeface="AngsanaUPC" panose="02020603050405020304" pitchFamily="18" charset="-34"/>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6" name="Textplatzhalter 16"/>
          <p:cNvSpPr>
            <a:spLocks noGrp="1"/>
          </p:cNvSpPr>
          <p:nvPr>
            <p:ph type="body" sz="quarter" idx="10" hasCustomPrompt="1"/>
          </p:nvPr>
        </p:nvSpPr>
        <p:spPr>
          <a:xfrm>
            <a:off x="442377" y="1268760"/>
            <a:ext cx="8234079" cy="720080"/>
          </a:xfrm>
        </p:spPr>
        <p:txBody>
          <a:bodyPr>
            <a:normAutofit/>
          </a:bodyPr>
          <a:lstStyle>
            <a:lvl1pPr marL="0" indent="0" algn="l">
              <a:buNone/>
              <a:defRPr lang="de-DE" sz="2800" b="0" kern="1200" baseline="0" dirty="0" smtClean="0">
                <a:solidFill>
                  <a:schemeClr val="tx1"/>
                </a:solidFill>
                <a:latin typeface="Futura Std Medium" pitchFamily="34" charset="0"/>
                <a:ea typeface="+mj-ea"/>
                <a:cs typeface="+mj-cs"/>
              </a:defRPr>
            </a:lvl1pPr>
          </a:lstStyle>
          <a:p>
            <a:pPr lvl="0"/>
            <a:r>
              <a:rPr lang="de-DE" dirty="0" smtClean="0"/>
              <a:t>Titelmasterformat bearbeiten</a:t>
            </a:r>
          </a:p>
          <a:p>
            <a:pPr lvl="0"/>
            <a:endParaRPr lang="de-DE" dirty="0" smtClean="0"/>
          </a:p>
        </p:txBody>
      </p:sp>
    </p:spTree>
    <p:extLst>
      <p:ext uri="{BB962C8B-B14F-4D97-AF65-F5344CB8AC3E}">
        <p14:creationId xmlns:p14="http://schemas.microsoft.com/office/powerpoint/2010/main" val="285418155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SCP_Folie Inhalte1_Logos klein">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179512" y="6381328"/>
            <a:ext cx="2133600" cy="365125"/>
          </a:xfrm>
        </p:spPr>
        <p:txBody>
          <a:bodyPr/>
          <a:lstStyle>
            <a:lvl1pPr algn="l">
              <a:defRPr/>
            </a:lvl1pPr>
          </a:lstStyle>
          <a:p>
            <a:fld id="{915DA1D0-AA78-4B73-9480-404A9C9EE579}" type="slidenum">
              <a:rPr lang="de-DE" smtClean="0"/>
              <a:pPr/>
              <a:t>‹Nr.›</a:t>
            </a:fld>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299" y="72522"/>
            <a:ext cx="2459407" cy="764190"/>
          </a:xfrm>
          <a:prstGeom prst="rect">
            <a:avLst/>
          </a:prstGeom>
        </p:spPr>
      </p:pic>
    </p:spTree>
    <p:extLst>
      <p:ext uri="{BB962C8B-B14F-4D97-AF65-F5344CB8AC3E}">
        <p14:creationId xmlns:p14="http://schemas.microsoft.com/office/powerpoint/2010/main" val="15162773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SCP_Folie Inhalte1_Logos klein">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179512" y="6381328"/>
            <a:ext cx="2133600" cy="365125"/>
          </a:xfrm>
        </p:spPr>
        <p:txBody>
          <a:bodyPr/>
          <a:lstStyle>
            <a:lvl1pPr algn="l">
              <a:defRPr/>
            </a:lvl1pPr>
          </a:lstStyle>
          <a:p>
            <a:fld id="{915DA1D0-AA78-4B73-9480-404A9C9EE579}" type="slidenum">
              <a:rPr lang="de-DE" smtClean="0"/>
              <a:pPr/>
              <a:t>‹Nr.›</a:t>
            </a:fld>
            <a:endParaRPr lang="de-DE" dirty="0"/>
          </a:p>
        </p:txBody>
      </p:sp>
      <p:pic>
        <p:nvPicPr>
          <p:cNvPr id="8"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299" y="72522"/>
            <a:ext cx="2459407" cy="764190"/>
          </a:xfrm>
          <a:prstGeom prst="rect">
            <a:avLst/>
          </a:prstGeom>
        </p:spPr>
      </p:pic>
      <p:pic>
        <p:nvPicPr>
          <p:cNvPr id="9" name="Grafik 8"/>
          <p:cNvPicPr>
            <a:picLocks noChangeAspect="1"/>
          </p:cNvPicPr>
          <p:nvPr userDrawn="1"/>
        </p:nvPicPr>
        <p:blipFill rotWithShape="1">
          <a:blip r:embed="rId3" cstate="print">
            <a:extLst>
              <a:ext uri="{28A0092B-C50C-407E-A947-70E740481C1C}">
                <a14:useLocalDpi xmlns:a14="http://schemas.microsoft.com/office/drawing/2010/main" val="0"/>
              </a:ext>
            </a:extLst>
          </a:blip>
          <a:srcRect r="2642"/>
          <a:stretch/>
        </p:blipFill>
        <p:spPr>
          <a:xfrm>
            <a:off x="6815307" y="72522"/>
            <a:ext cx="2292473" cy="755601"/>
          </a:xfrm>
          <a:prstGeom prst="rect">
            <a:avLst/>
          </a:prstGeom>
        </p:spPr>
      </p:pic>
    </p:spTree>
    <p:extLst>
      <p:ext uri="{BB962C8B-B14F-4D97-AF65-F5344CB8AC3E}">
        <p14:creationId xmlns:p14="http://schemas.microsoft.com/office/powerpoint/2010/main" val="5706065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CG_Folie Zitat">
    <p:bg>
      <p:bgPr>
        <a:solidFill>
          <a:srgbClr val="00ACB6"/>
        </a:solidFill>
        <a:effectLst/>
      </p:bgPr>
    </p:bg>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558" y="51232"/>
            <a:ext cx="2384749" cy="1903887"/>
          </a:xfrm>
          <a:prstGeom prst="rect">
            <a:avLst/>
          </a:prstGeom>
        </p:spPr>
      </p:pic>
      <p:sp>
        <p:nvSpPr>
          <p:cNvPr id="3" name="Titel 1"/>
          <p:cNvSpPr>
            <a:spLocks noGrp="1"/>
          </p:cNvSpPr>
          <p:nvPr>
            <p:ph type="ctrTitle"/>
          </p:nvPr>
        </p:nvSpPr>
        <p:spPr>
          <a:xfrm>
            <a:off x="683568" y="2492896"/>
            <a:ext cx="7772400" cy="1470025"/>
          </a:xfrm>
          <a:prstGeom prst="rect">
            <a:avLst/>
          </a:prstGeom>
        </p:spPr>
        <p:txBody>
          <a:bodyPr>
            <a:normAutofit/>
          </a:bodyPr>
          <a:lstStyle>
            <a:lvl1pPr>
              <a:defRPr sz="3400">
                <a:solidFill>
                  <a:schemeClr val="bg1">
                    <a:lumMod val="95000"/>
                  </a:schemeClr>
                </a:solidFill>
                <a:latin typeface="Futura Std Medium" pitchFamily="34" charset="0"/>
              </a:defRPr>
            </a:lvl1pPr>
          </a:lstStyle>
          <a:p>
            <a:r>
              <a:rPr lang="de-DE" dirty="0" smtClean="0"/>
              <a:t>Titelmasterformat durch Klicken bearbeiten</a:t>
            </a:r>
            <a:endParaRPr lang="de-DE" dirty="0"/>
          </a:p>
        </p:txBody>
      </p:sp>
      <p:sp>
        <p:nvSpPr>
          <p:cNvPr id="4" name="Foliennummernplatzhalter 5"/>
          <p:cNvSpPr>
            <a:spLocks noGrp="1"/>
          </p:cNvSpPr>
          <p:nvPr>
            <p:ph type="sldNum" sz="quarter" idx="12"/>
          </p:nvPr>
        </p:nvSpPr>
        <p:spPr>
          <a:xfrm>
            <a:off x="244730" y="6381328"/>
            <a:ext cx="2133600" cy="365125"/>
          </a:xfrm>
        </p:spPr>
        <p:txBody>
          <a:bodyPr/>
          <a:lstStyle>
            <a:lvl1pPr algn="l">
              <a:defRPr sz="1000">
                <a:solidFill>
                  <a:schemeClr val="bg1"/>
                </a:solidFill>
                <a:latin typeface="Futura Std Light" pitchFamily="34" charset="0"/>
              </a:defRPr>
            </a:lvl1pPr>
          </a:lstStyle>
          <a:p>
            <a:fld id="{915DA1D0-AA78-4B73-9480-404A9C9EE579}" type="slidenum">
              <a:rPr lang="de-DE" smtClean="0"/>
              <a:pPr/>
              <a:t>‹Nr.›</a:t>
            </a:fld>
            <a:endParaRPr lang="de-DE" dirty="0"/>
          </a:p>
        </p:txBody>
      </p:sp>
    </p:spTree>
    <p:extLst>
      <p:ext uri="{BB962C8B-B14F-4D97-AF65-F5344CB8AC3E}">
        <p14:creationId xmlns:p14="http://schemas.microsoft.com/office/powerpoint/2010/main" val="31935427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t>11.05.2015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1BA50D42-C9CD-4801-B293-61D1F53EC57E}" type="datetimeFigureOut">
              <a:rPr lang="de-DE" smtClean="0"/>
              <a:t>11.05.2015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1BA50D42-C9CD-4801-B293-61D1F53EC57E}" type="datetimeFigureOut">
              <a:rPr lang="de-DE" smtClean="0"/>
              <a:t>11.05.2015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1BA50D42-C9CD-4801-B293-61D1F53EC57E}" type="datetimeFigureOut">
              <a:rPr lang="de-DE" smtClean="0"/>
              <a:t>11.05.2015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BA50D42-C9CD-4801-B293-61D1F53EC57E}" type="datetimeFigureOut">
              <a:rPr lang="de-DE" smtClean="0"/>
              <a:t>11.05.2015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t>11.05.2015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t>11.05.2015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50D42-C9CD-4801-B293-61D1F53EC57E}" type="datetimeFigureOut">
              <a:rPr lang="de-DE" smtClean="0"/>
              <a:t>11.05.2015</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60A-B69C-4790-82F7-3882EDF23186}"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5" r:id="rId14"/>
    <p:sldLayoutId id="2147483667" r:id="rId15"/>
    <p:sldLayoutId id="2147483668" r:id="rId16"/>
    <p:sldLayoutId id="2147483669" r:id="rId17"/>
    <p:sldLayoutId id="2147483670" r:id="rId18"/>
    <p:sldLayoutId id="2147483671" r:id="rId1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g"/><Relationship Id="rId7" Type="http://schemas.openxmlformats.org/officeDocument/2006/relationships/image" Target="../media/image14.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gif"/><Relationship Id="rId5" Type="http://schemas.openxmlformats.org/officeDocument/2006/relationships/image" Target="../media/image19.png"/><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9.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1.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5.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2.png"/><Relationship Id="rId7" Type="http://schemas.openxmlformats.org/officeDocument/2006/relationships/image" Target="../media/image51.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5.png"/><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4.png"/><Relationship Id="rId7" Type="http://schemas.openxmlformats.org/officeDocument/2006/relationships/image" Target="../media/image56.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55.png"/><Relationship Id="rId11" Type="http://schemas.openxmlformats.org/officeDocument/2006/relationships/image" Target="../media/image53.png"/><Relationship Id="rId5" Type="http://schemas.openxmlformats.org/officeDocument/2006/relationships/image" Target="../media/image45.png"/><Relationship Id="rId10" Type="http://schemas.openxmlformats.org/officeDocument/2006/relationships/image" Target="../media/image51.png"/><Relationship Id="rId4" Type="http://schemas.openxmlformats.org/officeDocument/2006/relationships/image" Target="../media/image49.png"/><Relationship Id="rId9" Type="http://schemas.openxmlformats.org/officeDocument/2006/relationships/image" Target="../media/image47.png"/></Relationships>
</file>

<file path=ppt/slides/_rels/slide2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8.png"/><Relationship Id="rId7" Type="http://schemas.openxmlformats.org/officeDocument/2006/relationships/image" Target="../media/image51.png"/><Relationship Id="rId12" Type="http://schemas.openxmlformats.org/officeDocument/2006/relationships/image" Target="../media/image57.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6.png"/><Relationship Id="rId5" Type="http://schemas.openxmlformats.org/officeDocument/2006/relationships/image" Target="../media/image45.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g"/><Relationship Id="rId1" Type="http://schemas.openxmlformats.org/officeDocument/2006/relationships/slideLayout" Target="../slideLayouts/slideLayout17.xml"/><Relationship Id="rId6" Type="http://schemas.openxmlformats.org/officeDocument/2006/relationships/image" Target="../media/image63.png"/><Relationship Id="rId5" Type="http://schemas.openxmlformats.org/officeDocument/2006/relationships/image" Target="../media/image59.png"/><Relationship Id="rId4" Type="http://schemas.openxmlformats.org/officeDocument/2006/relationships/image" Target="../media/image62.jpeg"/></Relationships>
</file>

<file path=ppt/slides/_rels/slide26.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64.jpeg"/><Relationship Id="rId1" Type="http://schemas.openxmlformats.org/officeDocument/2006/relationships/slideLayout" Target="../slideLayouts/slideLayout18.xml"/><Relationship Id="rId4" Type="http://schemas.openxmlformats.org/officeDocument/2006/relationships/image" Target="../media/image61.jpg"/></Relationships>
</file>

<file path=ppt/slides/_rels/slide27.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68.jpeg"/><Relationship Id="rId7" Type="http://schemas.openxmlformats.org/officeDocument/2006/relationships/image" Target="../media/image47.png"/><Relationship Id="rId2" Type="http://schemas.openxmlformats.org/officeDocument/2006/relationships/image" Target="../media/image67.jpeg"/><Relationship Id="rId1" Type="http://schemas.openxmlformats.org/officeDocument/2006/relationships/slideLayout" Target="../slideLayouts/slideLayout7.xml"/><Relationship Id="rId6" Type="http://schemas.openxmlformats.org/officeDocument/2006/relationships/image" Target="../media/image71.jpeg"/><Relationship Id="rId5" Type="http://schemas.openxmlformats.org/officeDocument/2006/relationships/image" Target="../media/image70.png"/><Relationship Id="rId4" Type="http://schemas.openxmlformats.org/officeDocument/2006/relationships/image" Target="../media/image69.jpeg"/></Relationships>
</file>

<file path=ppt/slides/_rels/slide29.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jpeg"/><Relationship Id="rId1" Type="http://schemas.openxmlformats.org/officeDocument/2006/relationships/slideLayout" Target="../slideLayouts/slideLayout1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24.png"/><Relationship Id="rId5" Type="http://schemas.openxmlformats.org/officeDocument/2006/relationships/image" Target="../media/image23.emf"/><Relationship Id="rId4" Type="http://schemas.openxmlformats.org/officeDocument/2006/relationships/image" Target="../media/image22.jpeg"/></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49.png"/><Relationship Id="rId4" Type="http://schemas.openxmlformats.org/officeDocument/2006/relationships/image" Target="../media/image73.jpg"/></Relationships>
</file>

<file path=ppt/slides/_rels/slide31.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8" Type="http://schemas.openxmlformats.org/officeDocument/2006/relationships/image" Target="../media/image84.jpeg"/><Relationship Id="rId13" Type="http://schemas.openxmlformats.org/officeDocument/2006/relationships/image" Target="../media/image89.png"/><Relationship Id="rId3" Type="http://schemas.openxmlformats.org/officeDocument/2006/relationships/image" Target="../media/image79.jpeg"/><Relationship Id="rId7" Type="http://schemas.openxmlformats.org/officeDocument/2006/relationships/image" Target="../media/image83.jpeg"/><Relationship Id="rId12" Type="http://schemas.openxmlformats.org/officeDocument/2006/relationships/image" Target="../media/image88.jpeg"/><Relationship Id="rId2" Type="http://schemas.openxmlformats.org/officeDocument/2006/relationships/image" Target="../media/image78.jpeg"/><Relationship Id="rId1" Type="http://schemas.openxmlformats.org/officeDocument/2006/relationships/slideLayout" Target="../slideLayouts/slideLayout14.xml"/><Relationship Id="rId6" Type="http://schemas.openxmlformats.org/officeDocument/2006/relationships/image" Target="../media/image82.png"/><Relationship Id="rId11" Type="http://schemas.openxmlformats.org/officeDocument/2006/relationships/image" Target="../media/image87.jpeg"/><Relationship Id="rId5" Type="http://schemas.openxmlformats.org/officeDocument/2006/relationships/image" Target="../media/image81.png"/><Relationship Id="rId10" Type="http://schemas.openxmlformats.org/officeDocument/2006/relationships/image" Target="../media/image86.jpeg"/><Relationship Id="rId4" Type="http://schemas.openxmlformats.org/officeDocument/2006/relationships/image" Target="../media/image80.jpeg"/><Relationship Id="rId9" Type="http://schemas.openxmlformats.org/officeDocument/2006/relationships/image" Target="../media/image85.jpeg"/><Relationship Id="rId14" Type="http://schemas.openxmlformats.org/officeDocument/2006/relationships/image" Target="../media/image90.jpeg"/></Relationships>
</file>

<file path=ppt/slides/_rels/slide3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g"/><Relationship Id="rId7"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hyperlink" Target="http://www.fibag.at/javasc#ipt:clos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emf"/><Relationship Id="rId5" Type="http://schemas.openxmlformats.org/officeDocument/2006/relationships/image" Target="../media/image26.png"/><Relationship Id="rId4"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3.emf"/></Relationships>
</file>

<file path=ppt/slides/_rels/slide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5"/>
          <p:cNvPicPr>
            <a:picLocks noChangeAspect="1"/>
          </p:cNvPicPr>
          <p:nvPr/>
        </p:nvPicPr>
        <p:blipFill rotWithShape="1">
          <a:blip r:embed="rId3">
            <a:extLst>
              <a:ext uri="{28A0092B-C50C-407E-A947-70E740481C1C}">
                <a14:useLocalDpi xmlns:a14="http://schemas.microsoft.com/office/drawing/2010/main" val="0"/>
              </a:ext>
            </a:extLst>
          </a:blip>
          <a:srcRect l="1980" t="702" r="11956" b="14096"/>
          <a:stretch/>
        </p:blipFill>
        <p:spPr>
          <a:xfrm>
            <a:off x="0" y="0"/>
            <a:ext cx="9144000" cy="5932129"/>
          </a:xfrm>
          <a:prstGeom prst="rect">
            <a:avLst/>
          </a:prstGeom>
        </p:spPr>
      </p:pic>
      <p:sp>
        <p:nvSpPr>
          <p:cNvPr id="6" name="Textfeld 5"/>
          <p:cNvSpPr txBox="1"/>
          <p:nvPr/>
        </p:nvSpPr>
        <p:spPr>
          <a:xfrm>
            <a:off x="616566" y="3620530"/>
            <a:ext cx="5832648" cy="584775"/>
          </a:xfrm>
          <a:prstGeom prst="rect">
            <a:avLst/>
          </a:prstGeom>
          <a:noFill/>
        </p:spPr>
        <p:txBody>
          <a:bodyPr wrap="square">
            <a:spAutoFit/>
          </a:bodyPr>
          <a:lstStyle/>
          <a:p>
            <a:pPr fontAlgn="auto">
              <a:spcBef>
                <a:spcPts val="0"/>
              </a:spcBef>
              <a:spcAft>
                <a:spcPts val="0"/>
              </a:spcAft>
              <a:defRPr/>
            </a:pPr>
            <a:r>
              <a:rPr lang="de-AT" sz="3200" b="1" cap="all" dirty="0" smtClean="0">
                <a:solidFill>
                  <a:schemeClr val="bg1"/>
                </a:solidFill>
                <a:latin typeface="Arial"/>
                <a:cs typeface="Arial"/>
              </a:rPr>
              <a:t>Smart City Graz</a:t>
            </a:r>
            <a:endParaRPr lang="de-AT" sz="3200" cap="all" dirty="0">
              <a:solidFill>
                <a:schemeClr val="bg1"/>
              </a:solidFill>
              <a:latin typeface="Arial"/>
              <a:cs typeface="Arial"/>
            </a:endParaRPr>
          </a:p>
        </p:txBody>
      </p:sp>
      <p:sp>
        <p:nvSpPr>
          <p:cNvPr id="7" name="Textfeld 6"/>
          <p:cNvSpPr txBox="1"/>
          <p:nvPr/>
        </p:nvSpPr>
        <p:spPr>
          <a:xfrm>
            <a:off x="616566" y="4712800"/>
            <a:ext cx="6379694" cy="683264"/>
          </a:xfrm>
          <a:prstGeom prst="rect">
            <a:avLst/>
          </a:prstGeom>
          <a:noFill/>
        </p:spPr>
        <p:txBody>
          <a:bodyPr wrap="square">
            <a:spAutoFit/>
          </a:bodyPr>
          <a:lstStyle/>
          <a:p>
            <a:pPr fontAlgn="auto">
              <a:lnSpc>
                <a:spcPct val="80000"/>
              </a:lnSpc>
              <a:spcBef>
                <a:spcPts val="0"/>
              </a:spcBef>
              <a:spcAft>
                <a:spcPts val="0"/>
              </a:spcAft>
              <a:defRPr/>
            </a:pPr>
            <a:r>
              <a:rPr lang="de-DE" sz="2400" dirty="0" smtClean="0">
                <a:solidFill>
                  <a:schemeClr val="bg1"/>
                </a:solidFill>
                <a:latin typeface="Arial"/>
                <a:cs typeface="Arial"/>
              </a:rPr>
              <a:t>Maribor, 12.05.2015, Johann Koinegg</a:t>
            </a:r>
          </a:p>
          <a:p>
            <a:pPr fontAlgn="auto">
              <a:lnSpc>
                <a:spcPct val="80000"/>
              </a:lnSpc>
              <a:spcBef>
                <a:spcPts val="0"/>
              </a:spcBef>
              <a:spcAft>
                <a:spcPts val="0"/>
              </a:spcAft>
              <a:defRPr/>
            </a:pPr>
            <a:r>
              <a:rPr lang="de-DE" sz="2400" dirty="0" smtClean="0">
                <a:solidFill>
                  <a:schemeClr val="bg1"/>
                </a:solidFill>
                <a:latin typeface="Arial"/>
                <a:cs typeface="Arial"/>
              </a:rPr>
              <a:t>Eco World Styria</a:t>
            </a:r>
            <a:endParaRPr lang="de-AT" sz="2400" cap="all" dirty="0">
              <a:solidFill>
                <a:schemeClr val="bg1"/>
              </a:solidFill>
              <a:latin typeface="Arial"/>
              <a:cs typeface="Arial"/>
            </a:endParaRPr>
          </a:p>
        </p:txBody>
      </p:sp>
      <p:pic>
        <p:nvPicPr>
          <p:cNvPr id="2" name="Bild 1" descr="GTV-Logo-Ne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359" y="311543"/>
            <a:ext cx="2160240" cy="2160240"/>
          </a:xfrm>
          <a:prstGeom prst="rect">
            <a:avLst/>
          </a:prstGeom>
        </p:spPr>
      </p:pic>
      <p:pic>
        <p:nvPicPr>
          <p:cNvPr id="9" name="Bild 8" descr="styria-regio-unlimite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0" y="5114508"/>
            <a:ext cx="1160016" cy="1160016"/>
          </a:xfrm>
          <a:prstGeom prst="rect">
            <a:avLst/>
          </a:prstGeom>
        </p:spPr>
      </p:pic>
      <p:pic>
        <p:nvPicPr>
          <p:cNvPr id="10" name="Bild 9" descr="EWS-Logo-NF.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651198" y="6288813"/>
            <a:ext cx="680442" cy="254328"/>
          </a:xfrm>
          <a:prstGeom prst="rect">
            <a:avLst/>
          </a:prstGeom>
        </p:spPr>
      </p:pic>
      <p:pic>
        <p:nvPicPr>
          <p:cNvPr id="11" name="Bild 10" descr="SFG.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22323" y="6274524"/>
            <a:ext cx="1130710" cy="349982"/>
          </a:xfrm>
          <a:prstGeom prst="rect">
            <a:avLst/>
          </a:prstGeom>
        </p:spPr>
      </p:pic>
      <p:pic>
        <p:nvPicPr>
          <p:cNvPr id="12" name="Bild 11" descr="20012.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09071" y="6139586"/>
            <a:ext cx="831664" cy="519790"/>
          </a:xfrm>
          <a:prstGeom prst="rect">
            <a:avLst/>
          </a:prstGeom>
        </p:spPr>
      </p:pic>
      <p:pic>
        <p:nvPicPr>
          <p:cNvPr id="13" name="Bild 12" descr="wirtschaft.jp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41331" y="6273336"/>
            <a:ext cx="954580" cy="345972"/>
          </a:xfrm>
          <a:prstGeom prst="rect">
            <a:avLst/>
          </a:prstGeom>
        </p:spPr>
      </p:pic>
    </p:spTree>
    <p:extLst>
      <p:ext uri="{BB962C8B-B14F-4D97-AF65-F5344CB8AC3E}">
        <p14:creationId xmlns:p14="http://schemas.microsoft.com/office/powerpoint/2010/main" val="387739193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467544" y="1268760"/>
            <a:ext cx="5472608" cy="1224136"/>
          </a:xfrm>
        </p:spPr>
        <p:txBody>
          <a:bodyPr>
            <a:noAutofit/>
          </a:bodyPr>
          <a:lstStyle/>
          <a:p>
            <a:pPr marL="0" indent="0">
              <a:buNone/>
            </a:pPr>
            <a:r>
              <a:rPr lang="en-GB" sz="2800" dirty="0" smtClean="0"/>
              <a:t>„Smart City Project Graz“</a:t>
            </a:r>
            <a:br>
              <a:rPr lang="en-GB" sz="2800" dirty="0" smtClean="0"/>
            </a:br>
            <a:r>
              <a:rPr lang="en-GB" sz="2800" dirty="0" smtClean="0"/>
              <a:t>First demonstration project</a:t>
            </a:r>
            <a:endParaRPr lang="en-GB" sz="2800" dirty="0"/>
          </a:p>
        </p:txBody>
      </p:sp>
      <p:sp>
        <p:nvSpPr>
          <p:cNvPr id="2" name="Untertitel 1"/>
          <p:cNvSpPr>
            <a:spLocks noGrp="1"/>
          </p:cNvSpPr>
          <p:nvPr>
            <p:ph idx="1"/>
          </p:nvPr>
        </p:nvSpPr>
        <p:spPr>
          <a:xfrm>
            <a:off x="467544" y="2924944"/>
            <a:ext cx="5482952" cy="3096344"/>
          </a:xfrm>
        </p:spPr>
        <p:txBody>
          <a:bodyPr>
            <a:noAutofit/>
          </a:bodyPr>
          <a:lstStyle/>
          <a:p>
            <a:pPr marL="0" indent="0" algn="l">
              <a:lnSpc>
                <a:spcPct val="100000"/>
              </a:lnSpc>
              <a:buNone/>
            </a:pPr>
            <a:r>
              <a:rPr lang="en-GB" sz="2400" b="1" dirty="0" smtClean="0">
                <a:latin typeface="+mn-lt"/>
                <a:ea typeface="Times New Roman" pitchFamily="18" charset="0"/>
                <a:cs typeface="Times New Roman" pitchFamily="18" charset="0"/>
              </a:rPr>
              <a:t>Consortium leader: City of Graz</a:t>
            </a:r>
          </a:p>
          <a:p>
            <a:pPr marL="0" indent="0" algn="l">
              <a:lnSpc>
                <a:spcPct val="100000"/>
              </a:lnSpc>
              <a:buNone/>
            </a:pPr>
            <a:r>
              <a:rPr lang="en-GB" sz="2400" b="1" dirty="0" smtClean="0">
                <a:latin typeface="+mn-lt"/>
                <a:ea typeface="Times New Roman" pitchFamily="18" charset="0"/>
                <a:cs typeface="Times New Roman" pitchFamily="18" charset="0"/>
              </a:rPr>
              <a:t>Consortium: 13 partner</a:t>
            </a:r>
          </a:p>
          <a:p>
            <a:pPr algn="l">
              <a:lnSpc>
                <a:spcPct val="100000"/>
              </a:lnSpc>
            </a:pPr>
            <a:endParaRPr lang="en-GB" sz="2400" b="1" dirty="0" smtClean="0">
              <a:latin typeface="+mn-lt"/>
              <a:ea typeface="Times New Roman" pitchFamily="18" charset="0"/>
              <a:cs typeface="Times New Roman" pitchFamily="18" charset="0"/>
            </a:endParaRPr>
          </a:p>
          <a:p>
            <a:pPr marL="0" indent="0" algn="l">
              <a:lnSpc>
                <a:spcPct val="100000"/>
              </a:lnSpc>
              <a:buNone/>
            </a:pPr>
            <a:r>
              <a:rPr lang="en-GB" sz="2400" b="1" dirty="0" smtClean="0">
                <a:latin typeface="+mn-lt"/>
                <a:ea typeface="Times New Roman" pitchFamily="18" charset="0"/>
                <a:cs typeface="Times New Roman" pitchFamily="18" charset="0"/>
              </a:rPr>
              <a:t>Project Value  24,0 Mio. </a:t>
            </a:r>
            <a:br>
              <a:rPr lang="en-GB" sz="2400" b="1" dirty="0" smtClean="0">
                <a:latin typeface="+mn-lt"/>
                <a:ea typeface="Times New Roman" pitchFamily="18" charset="0"/>
                <a:cs typeface="Times New Roman" pitchFamily="18" charset="0"/>
              </a:rPr>
            </a:br>
            <a:r>
              <a:rPr lang="en-GB" sz="2400" b="1" dirty="0" smtClean="0">
                <a:latin typeface="+mn-lt"/>
                <a:ea typeface="Times New Roman" pitchFamily="18" charset="0"/>
                <a:cs typeface="Times New Roman" pitchFamily="18" charset="0"/>
              </a:rPr>
              <a:t>Funding  € 4,2 Mio. (federal government)</a:t>
            </a:r>
          </a:p>
          <a:p>
            <a:pPr marL="0" indent="0" algn="l">
              <a:lnSpc>
                <a:spcPct val="100000"/>
              </a:lnSpc>
              <a:buNone/>
            </a:pPr>
            <a:r>
              <a:rPr lang="en-GB" sz="2400" b="1" dirty="0" smtClean="0">
                <a:latin typeface="+mn-lt"/>
                <a:ea typeface="Times New Roman" pitchFamily="18" charset="0"/>
                <a:cs typeface="Times New Roman" pitchFamily="18" charset="0"/>
              </a:rPr>
              <a:t/>
            </a:r>
            <a:br>
              <a:rPr lang="en-GB" sz="2400" b="1" dirty="0" smtClean="0">
                <a:latin typeface="+mn-lt"/>
                <a:ea typeface="Times New Roman" pitchFamily="18" charset="0"/>
                <a:cs typeface="Times New Roman" pitchFamily="18" charset="0"/>
              </a:rPr>
            </a:br>
            <a:r>
              <a:rPr lang="en-GB" sz="2400" b="1" dirty="0" smtClean="0">
                <a:latin typeface="+mn-lt"/>
                <a:ea typeface="Times New Roman" pitchFamily="18" charset="0"/>
                <a:cs typeface="Times New Roman" pitchFamily="18" charset="0"/>
              </a:rPr>
              <a:t>timeframe 07.2012 – 06.2017</a:t>
            </a:r>
            <a:endParaRPr lang="en-GB" sz="2400" b="1" dirty="0">
              <a:latin typeface="+mn-lt"/>
              <a:ea typeface="Times New Roman" pitchFamily="18" charset="0"/>
              <a:cs typeface="Times New Roman" pitchFamily="18" charset="0"/>
            </a:endParaRPr>
          </a:p>
        </p:txBody>
      </p:sp>
    </p:spTree>
    <p:extLst>
      <p:ext uri="{BB962C8B-B14F-4D97-AF65-F5344CB8AC3E}">
        <p14:creationId xmlns:p14="http://schemas.microsoft.com/office/powerpoint/2010/main" val="15611148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itel 1"/>
          <p:cNvSpPr txBox="1">
            <a:spLocks/>
          </p:cNvSpPr>
          <p:nvPr/>
        </p:nvSpPr>
        <p:spPr bwMode="auto">
          <a:xfrm>
            <a:off x="179388" y="115888"/>
            <a:ext cx="432117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ts val="2500"/>
              </a:lnSpc>
              <a:defRPr>
                <a:solidFill>
                  <a:schemeClr val="tx1"/>
                </a:solidFill>
                <a:latin typeface="Calibri" pitchFamily="34" charset="0"/>
                <a:ea typeface="Arial Unicode MS" pitchFamily="34" charset="-128"/>
                <a:cs typeface="Arial Unicode MS" pitchFamily="34" charset="-128"/>
              </a:defRPr>
            </a:lvl1pPr>
            <a:lvl2pPr>
              <a:lnSpc>
                <a:spcPts val="2500"/>
              </a:lnSpc>
              <a:defRPr>
                <a:solidFill>
                  <a:schemeClr val="tx1"/>
                </a:solidFill>
                <a:latin typeface="Calibri" pitchFamily="34" charset="0"/>
                <a:ea typeface="Arial Unicode MS" pitchFamily="34" charset="-128"/>
                <a:cs typeface="Arial Unicode MS" pitchFamily="34" charset="-128"/>
              </a:defRPr>
            </a:lvl2pPr>
            <a:lvl3pPr>
              <a:lnSpc>
                <a:spcPts val="2500"/>
              </a:lnSpc>
              <a:defRPr>
                <a:solidFill>
                  <a:schemeClr val="tx1"/>
                </a:solidFill>
                <a:latin typeface="Calibri" pitchFamily="34" charset="0"/>
                <a:ea typeface="Arial Unicode MS" pitchFamily="34" charset="-128"/>
                <a:cs typeface="Arial Unicode MS" pitchFamily="34" charset="-128"/>
              </a:defRPr>
            </a:lvl3pPr>
            <a:lvl4pPr>
              <a:lnSpc>
                <a:spcPts val="2500"/>
              </a:lnSpc>
              <a:defRPr>
                <a:solidFill>
                  <a:schemeClr val="tx1"/>
                </a:solidFill>
                <a:latin typeface="Calibri" pitchFamily="34" charset="0"/>
                <a:ea typeface="Arial Unicode MS" pitchFamily="34" charset="-128"/>
                <a:cs typeface="Arial Unicode MS" pitchFamily="34" charset="-128"/>
              </a:defRPr>
            </a:lvl4pPr>
            <a:lvl5pPr>
              <a:lnSpc>
                <a:spcPts val="2500"/>
              </a:lnSpc>
              <a:defRPr>
                <a:solidFill>
                  <a:schemeClr val="tx1"/>
                </a:solidFill>
                <a:latin typeface="Calibri" pitchFamily="34" charset="0"/>
                <a:ea typeface="Arial Unicode MS" pitchFamily="34" charset="-128"/>
                <a:cs typeface="Arial Unicode MS" pitchFamily="34" charset="-128"/>
              </a:defRPr>
            </a:lvl5pPr>
            <a:lvl6pPr marL="2514600" indent="-228600" defTabSz="449263" eaLnBrk="0" fontAlgn="base" hangingPunct="0">
              <a:lnSpc>
                <a:spcPts val="2500"/>
              </a:lnSpc>
              <a:spcBef>
                <a:spcPct val="0"/>
              </a:spcBef>
              <a:spcAft>
                <a:spcPct val="0"/>
              </a:spcAft>
              <a:buClr>
                <a:srgbClr val="000000"/>
              </a:buClr>
              <a:buSzPct val="100000"/>
              <a:buFont typeface="Times New Roman" pitchFamily="18" charset="0"/>
              <a:defRPr>
                <a:solidFill>
                  <a:schemeClr val="tx1"/>
                </a:solidFill>
                <a:latin typeface="Calibri" pitchFamily="34" charset="0"/>
                <a:ea typeface="Arial Unicode MS" pitchFamily="34" charset="-128"/>
                <a:cs typeface="Arial Unicode MS" pitchFamily="34" charset="-128"/>
              </a:defRPr>
            </a:lvl6pPr>
            <a:lvl7pPr marL="2971800" indent="-228600" defTabSz="449263" eaLnBrk="0" fontAlgn="base" hangingPunct="0">
              <a:lnSpc>
                <a:spcPts val="2500"/>
              </a:lnSpc>
              <a:spcBef>
                <a:spcPct val="0"/>
              </a:spcBef>
              <a:spcAft>
                <a:spcPct val="0"/>
              </a:spcAft>
              <a:buClr>
                <a:srgbClr val="000000"/>
              </a:buClr>
              <a:buSzPct val="100000"/>
              <a:buFont typeface="Times New Roman" pitchFamily="18" charset="0"/>
              <a:defRPr>
                <a:solidFill>
                  <a:schemeClr val="tx1"/>
                </a:solidFill>
                <a:latin typeface="Calibri" pitchFamily="34" charset="0"/>
                <a:ea typeface="Arial Unicode MS" pitchFamily="34" charset="-128"/>
                <a:cs typeface="Arial Unicode MS" pitchFamily="34" charset="-128"/>
              </a:defRPr>
            </a:lvl7pPr>
            <a:lvl8pPr marL="3429000" indent="-228600" defTabSz="449263" eaLnBrk="0" fontAlgn="base" hangingPunct="0">
              <a:lnSpc>
                <a:spcPts val="2500"/>
              </a:lnSpc>
              <a:spcBef>
                <a:spcPct val="0"/>
              </a:spcBef>
              <a:spcAft>
                <a:spcPct val="0"/>
              </a:spcAft>
              <a:buClr>
                <a:srgbClr val="000000"/>
              </a:buClr>
              <a:buSzPct val="100000"/>
              <a:buFont typeface="Times New Roman" pitchFamily="18" charset="0"/>
              <a:defRPr>
                <a:solidFill>
                  <a:schemeClr val="tx1"/>
                </a:solidFill>
                <a:latin typeface="Calibri" pitchFamily="34" charset="0"/>
                <a:ea typeface="Arial Unicode MS" pitchFamily="34" charset="-128"/>
                <a:cs typeface="Arial Unicode MS" pitchFamily="34" charset="-128"/>
              </a:defRPr>
            </a:lvl8pPr>
            <a:lvl9pPr marL="3886200" indent="-228600" defTabSz="449263" eaLnBrk="0" fontAlgn="base" hangingPunct="0">
              <a:lnSpc>
                <a:spcPts val="2500"/>
              </a:lnSpc>
              <a:spcBef>
                <a:spcPct val="0"/>
              </a:spcBef>
              <a:spcAft>
                <a:spcPct val="0"/>
              </a:spcAft>
              <a:buClr>
                <a:srgbClr val="000000"/>
              </a:buClr>
              <a:buSzPct val="100000"/>
              <a:buFont typeface="Times New Roman" pitchFamily="18" charset="0"/>
              <a:defRPr>
                <a:solidFill>
                  <a:schemeClr val="tx1"/>
                </a:solidFill>
                <a:latin typeface="Calibri" pitchFamily="34" charset="0"/>
                <a:ea typeface="Arial Unicode MS" pitchFamily="34" charset="-128"/>
                <a:cs typeface="Arial Unicode MS" pitchFamily="34" charset="-128"/>
              </a:defRPr>
            </a:lvl9pPr>
          </a:lstStyle>
          <a:p>
            <a:pPr>
              <a:lnSpc>
                <a:spcPct val="100000"/>
              </a:lnSpc>
            </a:pPr>
            <a:endParaRPr lang="de-DE" altLang="de-DE" sz="1600" b="1">
              <a:cs typeface="Arial" charset="0"/>
            </a:endParaRPr>
          </a:p>
        </p:txBody>
      </p:sp>
      <p:sp>
        <p:nvSpPr>
          <p:cNvPr id="3" name="Text Box 5"/>
          <p:cNvSpPr txBox="1">
            <a:spLocks noChangeArrowheads="1"/>
          </p:cNvSpPr>
          <p:nvPr/>
        </p:nvSpPr>
        <p:spPr bwMode="auto">
          <a:xfrm>
            <a:off x="179388" y="1340769"/>
            <a:ext cx="3180253" cy="1167796"/>
          </a:xfrm>
          <a:prstGeom prst="rect">
            <a:avLst/>
          </a:prstGeom>
          <a:noFill/>
          <a:ln w="9525">
            <a:noFill/>
            <a:round/>
            <a:headEnd/>
            <a:tailEnd/>
          </a:ln>
        </p:spPr>
        <p:txBody>
          <a:bodyPr lIns="0" tIns="0" bIns="0"/>
          <a:lstStyle/>
          <a:p>
            <a:pPr marL="177800" indent="-176213">
              <a:lnSpc>
                <a:spcPts val="2500"/>
              </a:lnSpc>
              <a:buClr>
                <a:srgbClr val="00709B"/>
              </a:buClr>
              <a:tabLst>
                <a:tab pos="361950"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Lst>
              <a:defRPr/>
            </a:pPr>
            <a:endParaRPr lang="en-GB" sz="1600" dirty="0">
              <a:solidFill>
                <a:schemeClr val="tx1"/>
              </a:solidFill>
              <a:latin typeface="+mn-lt"/>
            </a:endParaRPr>
          </a:p>
          <a:p>
            <a:pPr marL="177800" indent="-176213">
              <a:lnSpc>
                <a:spcPts val="2500"/>
              </a:lnSpc>
              <a:buClr>
                <a:srgbClr val="00709B"/>
              </a:buClr>
              <a:tabLst>
                <a:tab pos="361950"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Lst>
              <a:defRPr/>
            </a:pPr>
            <a:r>
              <a:rPr lang="en-GB" sz="2400" b="1" dirty="0" smtClean="0">
                <a:solidFill>
                  <a:schemeClr val="tx1"/>
                </a:solidFill>
              </a:rPr>
              <a:t>Past and current use:</a:t>
            </a:r>
            <a:endParaRPr lang="en-GB" sz="2400" dirty="0" smtClean="0">
              <a:solidFill>
                <a:schemeClr val="tx1"/>
              </a:solidFill>
            </a:endParaRPr>
          </a:p>
          <a:p>
            <a:pPr marL="177800" indent="-176213">
              <a:lnSpc>
                <a:spcPts val="2500"/>
              </a:lnSpc>
              <a:buClr>
                <a:srgbClr val="00709B"/>
              </a:buClr>
              <a:tabLst>
                <a:tab pos="361950"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Lst>
              <a:defRPr/>
            </a:pPr>
            <a:r>
              <a:rPr lang="en-GB" sz="2200" dirty="0" smtClean="0">
                <a:solidFill>
                  <a:schemeClr val="tx1"/>
                </a:solidFill>
              </a:rPr>
              <a:t>Industry </a:t>
            </a:r>
            <a:r>
              <a:rPr lang="en-GB" sz="2200" dirty="0" smtClean="0">
                <a:solidFill>
                  <a:schemeClr val="tx1"/>
                </a:solidFill>
              </a:rPr>
              <a:t>brownfield</a:t>
            </a:r>
            <a:endParaRPr lang="en-GB" sz="2200" dirty="0" smtClean="0">
              <a:solidFill>
                <a:schemeClr val="tx1"/>
              </a:solidFill>
            </a:endParaRPr>
          </a:p>
          <a:p>
            <a:pPr marL="177800" indent="-176213">
              <a:lnSpc>
                <a:spcPts val="2500"/>
              </a:lnSpc>
              <a:buClr>
                <a:srgbClr val="00709B"/>
              </a:buClr>
              <a:tabLst>
                <a:tab pos="361950"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Lst>
              <a:defRPr/>
            </a:pPr>
            <a:endParaRPr lang="en-GB" sz="1600" dirty="0" smtClean="0">
              <a:solidFill>
                <a:schemeClr val="tx1"/>
              </a:solidFill>
            </a:endParaRPr>
          </a:p>
          <a:p>
            <a:pPr marL="177800" indent="-176213">
              <a:lnSpc>
                <a:spcPts val="2500"/>
              </a:lnSpc>
              <a:buClr>
                <a:srgbClr val="00709B"/>
              </a:buClr>
              <a:buFont typeface="Wingdings" pitchFamily="2" charset="2"/>
              <a:buChar char=""/>
              <a:tabLst>
                <a:tab pos="361950"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Lst>
              <a:defRPr/>
            </a:pPr>
            <a:endParaRPr lang="en-GB" sz="1600" dirty="0">
              <a:solidFill>
                <a:schemeClr val="tx1"/>
              </a:solidFill>
              <a:latin typeface="+mn-lt"/>
            </a:endParaRPr>
          </a:p>
          <a:p>
            <a:pPr marL="1587">
              <a:lnSpc>
                <a:spcPts val="2500"/>
              </a:lnSpc>
              <a:buClr>
                <a:srgbClr val="00709B"/>
              </a:buClr>
              <a:tabLst>
                <a:tab pos="361950"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Lst>
              <a:defRPr/>
            </a:pPr>
            <a:endParaRPr lang="en-GB" sz="1600" dirty="0">
              <a:solidFill>
                <a:schemeClr val="tx1"/>
              </a:solidFill>
              <a:latin typeface="+mn-lt"/>
            </a:endParaRPr>
          </a:p>
        </p:txBody>
      </p:sp>
      <p:pic>
        <p:nvPicPr>
          <p:cNvPr id="4" name="Picture 3" descr="O:\R_EU_intKoop\EU Projekte_Veranstaltungen_Study tours\ACT4 PPP\SMART City\FOTOS_Smart City\Luftbilder\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87786" y="450047"/>
            <a:ext cx="2831570" cy="565983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O:\R_EU_intKoop\EU Projekte_Veranstaltungen_Study tours\ACT4 PPP\SMART City\FOTOS_Smart City\Foto Fuch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5206" y="444502"/>
            <a:ext cx="2618059" cy="2064062"/>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p:cNvSpPr txBox="1"/>
          <p:nvPr/>
        </p:nvSpPr>
        <p:spPr>
          <a:xfrm>
            <a:off x="8244408" y="6021288"/>
            <a:ext cx="1002847" cy="370275"/>
          </a:xfrm>
          <a:prstGeom prst="rect">
            <a:avLst/>
          </a:prstGeom>
          <a:noFill/>
        </p:spPr>
        <p:txBody>
          <a:bodyPr wrap="square" rtlCol="0">
            <a:spAutoFit/>
          </a:bodyPr>
          <a:lstStyle/>
          <a:p>
            <a:r>
              <a:rPr lang="en-GB" dirty="0" smtClean="0"/>
              <a:t>1989</a:t>
            </a:r>
            <a:endParaRPr lang="en-GB" dirty="0"/>
          </a:p>
        </p:txBody>
      </p:sp>
      <p:sp>
        <p:nvSpPr>
          <p:cNvPr id="7" name="Inhaltsplatzhalter 2"/>
          <p:cNvSpPr>
            <a:spLocks noGrp="1"/>
          </p:cNvSpPr>
          <p:nvPr>
            <p:ph idx="1"/>
          </p:nvPr>
        </p:nvSpPr>
        <p:spPr>
          <a:xfrm>
            <a:off x="174504" y="2636912"/>
            <a:ext cx="5658761" cy="3754651"/>
          </a:xfrm>
        </p:spPr>
        <p:txBody>
          <a:bodyPr>
            <a:normAutofit fontScale="85000" lnSpcReduction="20000"/>
          </a:bodyPr>
          <a:lstStyle/>
          <a:p>
            <a:pPr marL="457200" indent="-457200">
              <a:lnSpc>
                <a:spcPct val="140000"/>
              </a:lnSpc>
            </a:pPr>
            <a:r>
              <a:rPr lang="en-GB" sz="2400" dirty="0" smtClean="0"/>
              <a:t>Sustainable and cooperative city development</a:t>
            </a:r>
          </a:p>
          <a:p>
            <a:pPr marL="457200" indent="-457200">
              <a:lnSpc>
                <a:spcPct val="140000"/>
              </a:lnSpc>
            </a:pPr>
            <a:r>
              <a:rPr lang="en-GB" sz="2400" dirty="0" smtClean="0"/>
              <a:t>First large scale demonstration of the </a:t>
            </a:r>
            <a:r>
              <a:rPr lang="en-GB" sz="2400" dirty="0" err="1" smtClean="0"/>
              <a:t>Grätzel</a:t>
            </a:r>
            <a:r>
              <a:rPr lang="en-GB" sz="2400" dirty="0" smtClean="0"/>
              <a:t> PV cells</a:t>
            </a:r>
            <a:br>
              <a:rPr lang="en-GB" sz="2400" dirty="0" smtClean="0"/>
            </a:br>
            <a:r>
              <a:rPr lang="en-GB" sz="2400" dirty="0" smtClean="0"/>
              <a:t>(„Science Tower“)</a:t>
            </a:r>
          </a:p>
          <a:p>
            <a:pPr marL="457200" indent="-457200">
              <a:lnSpc>
                <a:spcPct val="140000"/>
              </a:lnSpc>
            </a:pPr>
            <a:r>
              <a:rPr lang="en-GB" sz="2400" dirty="0" smtClean="0"/>
              <a:t>First establishment of a local energy grid (Energy supply centre for the city district)</a:t>
            </a:r>
          </a:p>
          <a:p>
            <a:pPr marL="457200" indent="-457200">
              <a:lnSpc>
                <a:spcPct val="140000"/>
              </a:lnSpc>
            </a:pPr>
            <a:r>
              <a:rPr lang="en-GB" sz="2400" dirty="0" smtClean="0"/>
              <a:t>First realization of multimodal mobility solutions</a:t>
            </a:r>
            <a:endParaRPr lang="en-GB" sz="2400" dirty="0"/>
          </a:p>
        </p:txBody>
      </p:sp>
    </p:spTree>
    <p:extLst>
      <p:ext uri="{BB962C8B-B14F-4D97-AF65-F5344CB8AC3E}">
        <p14:creationId xmlns:p14="http://schemas.microsoft.com/office/powerpoint/2010/main" val="21212584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l="9978" r="8308"/>
          <a:stretch/>
        </p:blipFill>
        <p:spPr>
          <a:xfrm>
            <a:off x="0" y="0"/>
            <a:ext cx="9144000" cy="6858000"/>
          </a:xfrm>
          <a:prstGeom prst="rect">
            <a:avLst/>
          </a:prstGeom>
        </p:spPr>
      </p:pic>
      <p:sp>
        <p:nvSpPr>
          <p:cNvPr id="3" name="Oval 2"/>
          <p:cNvSpPr/>
          <p:nvPr/>
        </p:nvSpPr>
        <p:spPr>
          <a:xfrm>
            <a:off x="6516688" y="193675"/>
            <a:ext cx="2325687" cy="2327275"/>
          </a:xfrm>
          <a:prstGeom prst="ellipse">
            <a:avLst/>
          </a:prstGeom>
          <a:solidFill>
            <a:srgbClr val="00ACB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 name="Textfeld 3"/>
          <p:cNvSpPr txBox="1"/>
          <p:nvPr/>
        </p:nvSpPr>
        <p:spPr>
          <a:xfrm>
            <a:off x="6588224" y="901169"/>
            <a:ext cx="2173287" cy="1015663"/>
          </a:xfrm>
          <a:prstGeom prst="rect">
            <a:avLst/>
          </a:prstGeom>
          <a:noFill/>
        </p:spPr>
        <p:txBody>
          <a:bodyPr wrap="square">
            <a:spAutoFit/>
          </a:bodyPr>
          <a:lstStyle/>
          <a:p>
            <a:pPr algn="ctr">
              <a:defRPr/>
            </a:pPr>
            <a:r>
              <a:rPr lang="de-DE" sz="3000" b="1" dirty="0" err="1" smtClean="0">
                <a:solidFill>
                  <a:schemeClr val="bg1"/>
                </a:solidFill>
                <a:latin typeface="+mj-lt"/>
                <a:cs typeface="Helvetica"/>
              </a:rPr>
              <a:t>Industry</a:t>
            </a:r>
            <a:endParaRPr lang="de-DE" sz="3000" b="1" dirty="0" smtClean="0">
              <a:solidFill>
                <a:schemeClr val="bg1"/>
              </a:solidFill>
              <a:latin typeface="+mj-lt"/>
              <a:cs typeface="Helvetica"/>
            </a:endParaRPr>
          </a:p>
          <a:p>
            <a:pPr algn="ctr">
              <a:defRPr/>
            </a:pPr>
            <a:r>
              <a:rPr lang="de-DE" sz="3000" b="1" dirty="0" smtClean="0">
                <a:solidFill>
                  <a:schemeClr val="bg1"/>
                </a:solidFill>
                <a:latin typeface="+mj-lt"/>
                <a:cs typeface="Helvetica"/>
              </a:rPr>
              <a:t>Area</a:t>
            </a:r>
            <a:endParaRPr lang="de-DE" sz="3000" b="1" dirty="0">
              <a:solidFill>
                <a:schemeClr val="bg1"/>
              </a:solidFill>
              <a:latin typeface="+mj-lt"/>
              <a:cs typeface="Helvetica"/>
            </a:endParaRPr>
          </a:p>
        </p:txBody>
      </p:sp>
    </p:spTree>
    <p:extLst>
      <p:ext uri="{BB962C8B-B14F-4D97-AF65-F5344CB8AC3E}">
        <p14:creationId xmlns:p14="http://schemas.microsoft.com/office/powerpoint/2010/main" val="1760701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Grafik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500" y="0"/>
            <a:ext cx="10287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2"/>
          <p:cNvSpPr/>
          <p:nvPr/>
        </p:nvSpPr>
        <p:spPr>
          <a:xfrm>
            <a:off x="6516688" y="193675"/>
            <a:ext cx="2325687" cy="2327275"/>
          </a:xfrm>
          <a:prstGeom prst="ellipse">
            <a:avLst/>
          </a:prstGeom>
          <a:solidFill>
            <a:srgbClr val="00ACB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6" name="Textfeld 5"/>
          <p:cNvSpPr txBox="1"/>
          <p:nvPr/>
        </p:nvSpPr>
        <p:spPr>
          <a:xfrm>
            <a:off x="6669088" y="941388"/>
            <a:ext cx="1995487" cy="1015663"/>
          </a:xfrm>
          <a:prstGeom prst="rect">
            <a:avLst/>
          </a:prstGeom>
          <a:noFill/>
        </p:spPr>
        <p:txBody>
          <a:bodyPr>
            <a:spAutoFit/>
          </a:bodyPr>
          <a:lstStyle/>
          <a:p>
            <a:pPr algn="ctr">
              <a:defRPr/>
            </a:pPr>
            <a:r>
              <a:rPr lang="de-DE" sz="3000" b="1" dirty="0" smtClean="0">
                <a:solidFill>
                  <a:schemeClr val="bg1"/>
                </a:solidFill>
                <a:latin typeface="+mj-lt"/>
                <a:cs typeface="Helvetica"/>
              </a:rPr>
              <a:t>Brown-</a:t>
            </a:r>
          </a:p>
          <a:p>
            <a:pPr algn="ctr">
              <a:defRPr/>
            </a:pPr>
            <a:r>
              <a:rPr lang="de-DE" sz="3000" b="1" dirty="0" err="1" smtClean="0">
                <a:solidFill>
                  <a:schemeClr val="bg1"/>
                </a:solidFill>
                <a:latin typeface="+mj-lt"/>
                <a:cs typeface="Helvetica"/>
              </a:rPr>
              <a:t>field</a:t>
            </a:r>
            <a:endParaRPr lang="de-DE" sz="3000" b="1" dirty="0" smtClean="0">
              <a:solidFill>
                <a:schemeClr val="bg1"/>
              </a:solidFill>
              <a:latin typeface="+mj-lt"/>
              <a:cs typeface="Helvetica"/>
            </a:endParaRPr>
          </a:p>
        </p:txBody>
      </p:sp>
      <p:sp>
        <p:nvSpPr>
          <p:cNvPr id="7" name="Textfeld 6"/>
          <p:cNvSpPr txBox="1"/>
          <p:nvPr/>
        </p:nvSpPr>
        <p:spPr>
          <a:xfrm rot="16200000">
            <a:off x="-1345844" y="5258725"/>
            <a:ext cx="2952328" cy="246221"/>
          </a:xfrm>
          <a:prstGeom prst="rect">
            <a:avLst/>
          </a:prstGeom>
          <a:noFill/>
        </p:spPr>
        <p:txBody>
          <a:bodyPr wrap="square" rtlCol="0">
            <a:spAutoFit/>
          </a:bodyPr>
          <a:lstStyle/>
          <a:p>
            <a:r>
              <a:rPr lang="de-DE" sz="1000" dirty="0" smtClean="0">
                <a:solidFill>
                  <a:schemeClr val="bg1"/>
                </a:solidFill>
                <a:latin typeface="Futura Std Light" pitchFamily="34" charset="0"/>
              </a:rPr>
              <a:t>Foto: Martin Grabner</a:t>
            </a:r>
            <a:endParaRPr lang="de-DE" sz="1000" dirty="0">
              <a:solidFill>
                <a:schemeClr val="bg1"/>
              </a:solidFill>
              <a:latin typeface="Futura Std Light" pitchFamily="34" charset="0"/>
            </a:endParaRPr>
          </a:p>
        </p:txBody>
      </p:sp>
    </p:spTree>
    <p:extLst>
      <p:ext uri="{BB962C8B-B14F-4D97-AF65-F5344CB8AC3E}">
        <p14:creationId xmlns:p14="http://schemas.microsoft.com/office/powerpoint/2010/main" val="16944144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82"/>
            <a:ext cx="9181256" cy="6885942"/>
          </a:xfrm>
          <a:prstGeom prst="rect">
            <a:avLst/>
          </a:prstGeom>
        </p:spPr>
      </p:pic>
      <p:sp>
        <p:nvSpPr>
          <p:cNvPr id="3" name="Oval 2"/>
          <p:cNvSpPr/>
          <p:nvPr/>
        </p:nvSpPr>
        <p:spPr>
          <a:xfrm>
            <a:off x="251520" y="172217"/>
            <a:ext cx="2325687" cy="2327275"/>
          </a:xfrm>
          <a:prstGeom prst="ellipse">
            <a:avLst/>
          </a:prstGeom>
          <a:solidFill>
            <a:srgbClr val="00ACB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4" name="Textfeld 3"/>
          <p:cNvSpPr txBox="1"/>
          <p:nvPr/>
        </p:nvSpPr>
        <p:spPr>
          <a:xfrm>
            <a:off x="403919" y="692696"/>
            <a:ext cx="1995487" cy="1477328"/>
          </a:xfrm>
          <a:prstGeom prst="rect">
            <a:avLst/>
          </a:prstGeom>
          <a:noFill/>
        </p:spPr>
        <p:txBody>
          <a:bodyPr>
            <a:spAutoFit/>
          </a:bodyPr>
          <a:lstStyle/>
          <a:p>
            <a:pPr algn="ctr">
              <a:defRPr/>
            </a:pPr>
            <a:r>
              <a:rPr lang="de-DE" sz="3000" b="1" dirty="0" err="1" smtClean="0">
                <a:solidFill>
                  <a:schemeClr val="bg1"/>
                </a:solidFill>
                <a:latin typeface="+mj-lt"/>
                <a:cs typeface="Helvetica"/>
              </a:rPr>
              <a:t>Develop</a:t>
            </a:r>
            <a:endParaRPr lang="de-DE" sz="3000" b="1" dirty="0" smtClean="0">
              <a:solidFill>
                <a:schemeClr val="bg1"/>
              </a:solidFill>
              <a:latin typeface="+mj-lt"/>
              <a:cs typeface="Helvetica"/>
            </a:endParaRPr>
          </a:p>
          <a:p>
            <a:pPr algn="ctr">
              <a:defRPr/>
            </a:pPr>
            <a:r>
              <a:rPr lang="de-DE" sz="3000" b="1" dirty="0" err="1" smtClean="0">
                <a:solidFill>
                  <a:schemeClr val="bg1"/>
                </a:solidFill>
                <a:latin typeface="+mj-lt"/>
                <a:cs typeface="Helvetica"/>
              </a:rPr>
              <a:t>ment</a:t>
            </a:r>
            <a:endParaRPr lang="de-DE" sz="3000" b="1" dirty="0" smtClean="0">
              <a:solidFill>
                <a:schemeClr val="bg1"/>
              </a:solidFill>
              <a:latin typeface="+mj-lt"/>
              <a:cs typeface="Helvetica"/>
            </a:endParaRPr>
          </a:p>
          <a:p>
            <a:pPr algn="ctr">
              <a:defRPr/>
            </a:pPr>
            <a:r>
              <a:rPr lang="de-DE" sz="3000" b="1" dirty="0" err="1" smtClean="0">
                <a:solidFill>
                  <a:schemeClr val="bg1"/>
                </a:solidFill>
                <a:latin typeface="+mj-lt"/>
                <a:cs typeface="Helvetica"/>
              </a:rPr>
              <a:t>area</a:t>
            </a:r>
            <a:endParaRPr lang="de-DE" sz="3000" b="1" dirty="0">
              <a:solidFill>
                <a:schemeClr val="bg1"/>
              </a:solidFill>
              <a:latin typeface="+mj-lt"/>
              <a:cs typeface="Helvetica"/>
            </a:endParaRPr>
          </a:p>
        </p:txBody>
      </p:sp>
    </p:spTree>
    <p:extLst>
      <p:ext uri="{BB962C8B-B14F-4D97-AF65-F5344CB8AC3E}">
        <p14:creationId xmlns:p14="http://schemas.microsoft.com/office/powerpoint/2010/main" val="26973096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2"/>
          <p:cNvSpPr>
            <a:spLocks noGrp="1"/>
          </p:cNvSpPr>
          <p:nvPr>
            <p:ph idx="4294967295"/>
          </p:nvPr>
        </p:nvSpPr>
        <p:spPr>
          <a:xfrm>
            <a:off x="241945" y="2133054"/>
            <a:ext cx="3609975" cy="4032250"/>
          </a:xfrm>
          <a:prstGeom prst="rect">
            <a:avLst/>
          </a:prstGeom>
        </p:spPr>
        <p:txBody>
          <a:bodyPr>
            <a:normAutofit/>
          </a:bodyPr>
          <a:lstStyle/>
          <a:p>
            <a:pPr>
              <a:lnSpc>
                <a:spcPct val="140000"/>
              </a:lnSpc>
              <a:spcBef>
                <a:spcPts val="0"/>
              </a:spcBef>
            </a:pPr>
            <a:r>
              <a:rPr lang="en-GB" sz="2400" dirty="0" smtClean="0"/>
              <a:t>Information</a:t>
            </a:r>
          </a:p>
          <a:p>
            <a:pPr>
              <a:lnSpc>
                <a:spcPct val="140000"/>
              </a:lnSpc>
              <a:spcBef>
                <a:spcPts val="0"/>
              </a:spcBef>
            </a:pPr>
            <a:r>
              <a:rPr lang="en-GB" sz="2400" dirty="0" smtClean="0"/>
              <a:t>collect ideas</a:t>
            </a:r>
          </a:p>
          <a:p>
            <a:pPr>
              <a:lnSpc>
                <a:spcPct val="140000"/>
              </a:lnSpc>
              <a:spcBef>
                <a:spcPts val="0"/>
              </a:spcBef>
            </a:pPr>
            <a:r>
              <a:rPr lang="en-GB" sz="2400" dirty="0" smtClean="0"/>
              <a:t>room for discussion</a:t>
            </a:r>
          </a:p>
          <a:p>
            <a:pPr>
              <a:lnSpc>
                <a:spcPct val="140000"/>
              </a:lnSpc>
              <a:spcBef>
                <a:spcPts val="0"/>
              </a:spcBef>
            </a:pPr>
            <a:r>
              <a:rPr lang="en-GB" sz="2400" dirty="0" smtClean="0"/>
              <a:t>participation</a:t>
            </a:r>
          </a:p>
          <a:p>
            <a:pPr>
              <a:lnSpc>
                <a:spcPct val="140000"/>
              </a:lnSpc>
              <a:spcBef>
                <a:spcPts val="0"/>
              </a:spcBef>
            </a:pPr>
            <a:r>
              <a:rPr lang="en-GB" sz="2400" dirty="0" smtClean="0"/>
              <a:t>...</a:t>
            </a:r>
          </a:p>
          <a:p>
            <a:pPr marL="0" indent="0">
              <a:buNone/>
            </a:pPr>
            <a:endParaRPr lang="de-AT" sz="2400" dirty="0"/>
          </a:p>
          <a:p>
            <a:pPr marL="0" indent="0">
              <a:buNone/>
            </a:pPr>
            <a:endParaRPr lang="de-AT" sz="2400" dirty="0" smtClean="0"/>
          </a:p>
        </p:txBody>
      </p:sp>
      <p:sp>
        <p:nvSpPr>
          <p:cNvPr id="3" name="Textplatzhalter 2"/>
          <p:cNvSpPr>
            <a:spLocks noGrp="1"/>
          </p:cNvSpPr>
          <p:nvPr>
            <p:ph type="body" sz="quarter" idx="4294967295"/>
          </p:nvPr>
        </p:nvSpPr>
        <p:spPr>
          <a:xfrm>
            <a:off x="125263" y="980728"/>
            <a:ext cx="8232775" cy="719138"/>
          </a:xfrm>
        </p:spPr>
        <p:txBody>
          <a:bodyPr>
            <a:noAutofit/>
          </a:bodyPr>
          <a:lstStyle/>
          <a:p>
            <a:pPr marL="0" indent="0">
              <a:buNone/>
            </a:pPr>
            <a:r>
              <a:rPr lang="en-GB" sz="4000" dirty="0" smtClean="0"/>
              <a:t>Participation meeting point „</a:t>
            </a:r>
            <a:r>
              <a:rPr lang="en-GB" sz="4000" dirty="0" err="1" smtClean="0"/>
              <a:t>VorOrt</a:t>
            </a:r>
            <a:r>
              <a:rPr lang="en-GB" sz="4000" dirty="0" smtClean="0"/>
              <a:t>“</a:t>
            </a:r>
            <a:endParaRPr lang="en-GB" sz="4000"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3936" y="2104257"/>
            <a:ext cx="4840552" cy="3628999"/>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8" y="6237280"/>
            <a:ext cx="1178183" cy="540000"/>
          </a:xfrm>
          <a:prstGeom prst="rect">
            <a:avLst/>
          </a:prstGeom>
        </p:spPr>
      </p:pic>
      <p:sp>
        <p:nvSpPr>
          <p:cNvPr id="6" name="Inhaltsplatzhalter 2"/>
          <p:cNvSpPr txBox="1">
            <a:spLocks/>
          </p:cNvSpPr>
          <p:nvPr/>
        </p:nvSpPr>
        <p:spPr>
          <a:xfrm>
            <a:off x="3851920" y="5728104"/>
            <a:ext cx="5184576" cy="409543"/>
          </a:xfrm>
          <a:prstGeom prst="rect">
            <a:avLst/>
          </a:prstGeom>
        </p:spPr>
        <p:txBody>
          <a:bodyPr vert="horz" lIns="91440" tIns="45720" rIns="91440" bIns="45720" rtlCol="0">
            <a:noAutofit/>
          </a:bodyPr>
          <a:lstStyle>
            <a:lvl1pPr marL="342900" indent="-342900" algn="l" defTabSz="914400" rtl="0" eaLnBrk="1" latinLnBrk="0" hangingPunct="1">
              <a:lnSpc>
                <a:spcPct val="150000"/>
              </a:lnSpc>
              <a:spcBef>
                <a:spcPct val="20000"/>
              </a:spcBef>
              <a:buClr>
                <a:srgbClr val="00ACB6"/>
              </a:buClr>
              <a:buSzPct val="150000"/>
              <a:buFont typeface="Arial" panose="020B0604020202020204" pitchFamily="34" charset="0"/>
              <a:buChar char="•"/>
              <a:defRPr sz="1800" kern="1200">
                <a:solidFill>
                  <a:schemeClr val="tx1"/>
                </a:solidFill>
                <a:latin typeface="Futura Std Medium" pitchFamily="34" charset="0"/>
                <a:ea typeface="+mn-ea"/>
                <a:cs typeface="+mn-cs"/>
              </a:defRPr>
            </a:lvl1pPr>
            <a:lvl2pPr marL="742950" indent="-285750" algn="l" defTabSz="914400" rtl="0" eaLnBrk="1" latinLnBrk="0" hangingPunct="1">
              <a:lnSpc>
                <a:spcPct val="150000"/>
              </a:lnSpc>
              <a:spcBef>
                <a:spcPct val="20000"/>
              </a:spcBef>
              <a:buClr>
                <a:srgbClr val="00ACB6"/>
              </a:buClr>
              <a:buFont typeface="Arial" panose="020B0604020202020204" pitchFamily="34" charset="0"/>
              <a:buChar char="–"/>
              <a:defRPr sz="1800" kern="1200">
                <a:solidFill>
                  <a:schemeClr val="tx1"/>
                </a:solidFill>
                <a:latin typeface="Futura Std Light" pitchFamily="34" charset="0"/>
                <a:ea typeface="+mn-ea"/>
                <a:cs typeface="+mn-cs"/>
              </a:defRPr>
            </a:lvl2pPr>
            <a:lvl3pPr marL="1143000" indent="-228600" algn="l" defTabSz="914400" rtl="0" eaLnBrk="1" latinLnBrk="0" hangingPunct="1">
              <a:lnSpc>
                <a:spcPct val="150000"/>
              </a:lnSpc>
              <a:spcBef>
                <a:spcPct val="20000"/>
              </a:spcBef>
              <a:buClr>
                <a:srgbClr val="00ACB6"/>
              </a:buClr>
              <a:buFont typeface="Arial" panose="020B0604020202020204" pitchFamily="34" charset="0"/>
              <a:buChar char="•"/>
              <a:defRPr sz="1800" kern="1200">
                <a:solidFill>
                  <a:schemeClr val="bg1">
                    <a:lumMod val="50000"/>
                  </a:schemeClr>
                </a:solidFill>
                <a:latin typeface="Futura Std Light" pitchFamily="34" charset="0"/>
                <a:ea typeface="+mn-ea"/>
                <a:cs typeface="+mn-cs"/>
              </a:defRPr>
            </a:lvl3pPr>
            <a:lvl4pPr marL="1600200" indent="-228600" algn="l" defTabSz="914400" rtl="0" eaLnBrk="1" latinLnBrk="0" hangingPunct="1">
              <a:lnSpc>
                <a:spcPct val="150000"/>
              </a:lnSpc>
              <a:spcBef>
                <a:spcPct val="20000"/>
              </a:spcBef>
              <a:buClr>
                <a:srgbClr val="00ACB6"/>
              </a:buClr>
              <a:buFont typeface="Arial" panose="020B0604020202020204" pitchFamily="34" charset="0"/>
              <a:buChar char="–"/>
              <a:defRPr sz="1800" kern="1200">
                <a:solidFill>
                  <a:schemeClr val="bg1">
                    <a:lumMod val="50000"/>
                  </a:schemeClr>
                </a:solidFill>
                <a:latin typeface="Futura Std Light" pitchFamily="34" charset="0"/>
                <a:ea typeface="+mn-ea"/>
                <a:cs typeface="+mn-cs"/>
              </a:defRPr>
            </a:lvl4pPr>
            <a:lvl5pPr marL="2057400" indent="-228600" algn="l" defTabSz="914400" rtl="0" eaLnBrk="1" latinLnBrk="0" hangingPunct="1">
              <a:lnSpc>
                <a:spcPct val="150000"/>
              </a:lnSpc>
              <a:spcBef>
                <a:spcPct val="20000"/>
              </a:spcBef>
              <a:buClr>
                <a:srgbClr val="00ACB6"/>
              </a:buClr>
              <a:buFont typeface="Arial" panose="020B0604020202020204" pitchFamily="34" charset="0"/>
              <a:buChar char="»"/>
              <a:defRPr sz="1800" kern="1200">
                <a:solidFill>
                  <a:schemeClr val="bg1">
                    <a:lumMod val="50000"/>
                  </a:schemeClr>
                </a:solidFill>
                <a:latin typeface="Futura Std Light"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40000"/>
              </a:lnSpc>
              <a:spcBef>
                <a:spcPts val="0"/>
              </a:spcBef>
              <a:buNone/>
            </a:pPr>
            <a:r>
              <a:rPr lang="en-GB" sz="1200" dirty="0" smtClean="0"/>
              <a:t>Opposite </a:t>
            </a:r>
            <a:r>
              <a:rPr lang="en-GB" sz="1200" dirty="0" err="1" smtClean="0"/>
              <a:t>Waagner</a:t>
            </a:r>
            <a:r>
              <a:rPr lang="en-GB" sz="1200" dirty="0" smtClean="0"/>
              <a:t>-Biro Street, next to Helmut-List Halle!</a:t>
            </a:r>
          </a:p>
          <a:p>
            <a:pPr marL="0" indent="0" algn="r">
              <a:buNone/>
            </a:pPr>
            <a:r>
              <a:rPr lang="de-AT" sz="1200" dirty="0" smtClean="0"/>
              <a:t> </a:t>
            </a:r>
          </a:p>
        </p:txBody>
      </p:sp>
    </p:spTree>
    <p:extLst>
      <p:ext uri="{BB962C8B-B14F-4D97-AF65-F5344CB8AC3E}">
        <p14:creationId xmlns:p14="http://schemas.microsoft.com/office/powerpoint/2010/main" val="10131712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smtClean="0"/>
              <a:t>Public Space</a:t>
            </a:r>
            <a:endParaRPr lang="en-GB" dirty="0"/>
          </a:p>
        </p:txBody>
      </p:sp>
      <p:sp>
        <p:nvSpPr>
          <p:cNvPr id="3" name="Wolkenförmige Legende 2"/>
          <p:cNvSpPr/>
          <p:nvPr/>
        </p:nvSpPr>
        <p:spPr>
          <a:xfrm>
            <a:off x="1119657" y="4421656"/>
            <a:ext cx="2675156" cy="1512168"/>
          </a:xfrm>
          <a:prstGeom prst="cloudCallout">
            <a:avLst>
              <a:gd name="adj1" fmla="val -43093"/>
              <a:gd name="adj2" fmla="val 72587"/>
            </a:avLst>
          </a:prstGeom>
          <a:solidFill>
            <a:srgbClr val="B0C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Wolkenförmige Legende 3"/>
          <p:cNvSpPr/>
          <p:nvPr/>
        </p:nvSpPr>
        <p:spPr>
          <a:xfrm>
            <a:off x="6156176" y="260648"/>
            <a:ext cx="2736304" cy="1368152"/>
          </a:xfrm>
          <a:prstGeom prst="cloudCallout">
            <a:avLst>
              <a:gd name="adj1" fmla="val 55678"/>
              <a:gd name="adj2" fmla="val 73655"/>
            </a:avLst>
          </a:prstGeom>
          <a:solidFill>
            <a:srgbClr val="B0C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feld 4"/>
          <p:cNvSpPr txBox="1"/>
          <p:nvPr/>
        </p:nvSpPr>
        <p:spPr>
          <a:xfrm>
            <a:off x="6516216" y="552048"/>
            <a:ext cx="2016224" cy="400110"/>
          </a:xfrm>
          <a:prstGeom prst="rect">
            <a:avLst/>
          </a:prstGeom>
          <a:noFill/>
        </p:spPr>
        <p:txBody>
          <a:bodyPr wrap="square" rtlCol="0">
            <a:spAutoFit/>
          </a:bodyPr>
          <a:lstStyle/>
          <a:p>
            <a:pPr algn="ctr"/>
            <a:r>
              <a:rPr lang="en-GB" sz="2000" dirty="0" smtClean="0"/>
              <a:t>A shady corner</a:t>
            </a:r>
          </a:p>
        </p:txBody>
      </p:sp>
      <p:sp>
        <p:nvSpPr>
          <p:cNvPr id="6" name="Textfeld 5"/>
          <p:cNvSpPr txBox="1"/>
          <p:nvPr/>
        </p:nvSpPr>
        <p:spPr>
          <a:xfrm>
            <a:off x="1449123" y="4827017"/>
            <a:ext cx="2016224" cy="707886"/>
          </a:xfrm>
          <a:prstGeom prst="rect">
            <a:avLst/>
          </a:prstGeom>
          <a:noFill/>
        </p:spPr>
        <p:txBody>
          <a:bodyPr wrap="square" rtlCol="0">
            <a:spAutoFit/>
          </a:bodyPr>
          <a:lstStyle/>
          <a:p>
            <a:pPr algn="ctr"/>
            <a:r>
              <a:rPr lang="en-GB" sz="2000" dirty="0" smtClean="0"/>
              <a:t>A meeting point for old and young</a:t>
            </a:r>
          </a:p>
        </p:txBody>
      </p:sp>
      <p:sp>
        <p:nvSpPr>
          <p:cNvPr id="7" name="Wolkenförmige Legende 6"/>
          <p:cNvSpPr/>
          <p:nvPr/>
        </p:nvSpPr>
        <p:spPr>
          <a:xfrm>
            <a:off x="5544616" y="4509120"/>
            <a:ext cx="3347864" cy="1800200"/>
          </a:xfrm>
          <a:prstGeom prst="cloudCallout">
            <a:avLst>
              <a:gd name="adj1" fmla="val 28489"/>
              <a:gd name="adj2" fmla="val 78281"/>
            </a:avLst>
          </a:prstGeom>
          <a:solidFill>
            <a:srgbClr val="B0C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feld 7"/>
          <p:cNvSpPr txBox="1"/>
          <p:nvPr/>
        </p:nvSpPr>
        <p:spPr>
          <a:xfrm>
            <a:off x="5823277" y="4914577"/>
            <a:ext cx="2736304" cy="923330"/>
          </a:xfrm>
          <a:prstGeom prst="rect">
            <a:avLst/>
          </a:prstGeom>
          <a:noFill/>
        </p:spPr>
        <p:txBody>
          <a:bodyPr wrap="square" rtlCol="0">
            <a:spAutoFit/>
          </a:bodyPr>
          <a:lstStyle/>
          <a:p>
            <a:pPr algn="ctr"/>
            <a:r>
              <a:rPr lang="en-GB" dirty="0" smtClean="0"/>
              <a:t>Trees, drinking fountains, children playing area, dog meadows, …</a:t>
            </a:r>
            <a:endParaRPr lang="en-GB" dirty="0"/>
          </a:p>
        </p:txBody>
      </p:sp>
      <p:sp>
        <p:nvSpPr>
          <p:cNvPr id="11" name="Wolkenförmige Legende 10"/>
          <p:cNvSpPr/>
          <p:nvPr/>
        </p:nvSpPr>
        <p:spPr>
          <a:xfrm>
            <a:off x="6977453" y="2099902"/>
            <a:ext cx="1800200" cy="1022234"/>
          </a:xfrm>
          <a:prstGeom prst="cloudCallout">
            <a:avLst>
              <a:gd name="adj1" fmla="val 50947"/>
              <a:gd name="adj2" fmla="val 79653"/>
            </a:avLst>
          </a:prstGeom>
          <a:solidFill>
            <a:srgbClr val="B0C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feld 11"/>
          <p:cNvSpPr txBox="1"/>
          <p:nvPr/>
        </p:nvSpPr>
        <p:spPr>
          <a:xfrm>
            <a:off x="6869441" y="2355021"/>
            <a:ext cx="2016224" cy="400110"/>
          </a:xfrm>
          <a:prstGeom prst="rect">
            <a:avLst/>
          </a:prstGeom>
          <a:noFill/>
        </p:spPr>
        <p:txBody>
          <a:bodyPr wrap="square" rtlCol="0">
            <a:spAutoFit/>
          </a:bodyPr>
          <a:lstStyle/>
          <a:p>
            <a:pPr algn="ctr"/>
            <a:r>
              <a:rPr lang="en-GB" sz="2000" dirty="0" smtClean="0"/>
              <a:t>Cycle paths</a:t>
            </a:r>
          </a:p>
        </p:txBody>
      </p:sp>
      <p:sp>
        <p:nvSpPr>
          <p:cNvPr id="13" name="Wolkenförmige Legende 12"/>
          <p:cNvSpPr/>
          <p:nvPr/>
        </p:nvSpPr>
        <p:spPr>
          <a:xfrm>
            <a:off x="117510" y="2696684"/>
            <a:ext cx="2675156" cy="1512168"/>
          </a:xfrm>
          <a:prstGeom prst="cloudCallout">
            <a:avLst>
              <a:gd name="adj1" fmla="val -43093"/>
              <a:gd name="adj2" fmla="val 72587"/>
            </a:avLst>
          </a:prstGeom>
          <a:solidFill>
            <a:srgbClr val="B0C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feld 13"/>
          <p:cNvSpPr txBox="1"/>
          <p:nvPr/>
        </p:nvSpPr>
        <p:spPr>
          <a:xfrm>
            <a:off x="365422" y="2947258"/>
            <a:ext cx="2016224" cy="707886"/>
          </a:xfrm>
          <a:prstGeom prst="rect">
            <a:avLst/>
          </a:prstGeom>
          <a:noFill/>
        </p:spPr>
        <p:txBody>
          <a:bodyPr wrap="square" rtlCol="0">
            <a:spAutoFit/>
          </a:bodyPr>
          <a:lstStyle/>
          <a:p>
            <a:pPr algn="ctr"/>
            <a:r>
              <a:rPr lang="en-GB" sz="2000" dirty="0" smtClean="0"/>
              <a:t>Areas to explore and to act</a:t>
            </a:r>
          </a:p>
        </p:txBody>
      </p:sp>
      <p:sp>
        <p:nvSpPr>
          <p:cNvPr id="17" name="Wolkenförmige Legende 16"/>
          <p:cNvSpPr/>
          <p:nvPr/>
        </p:nvSpPr>
        <p:spPr>
          <a:xfrm>
            <a:off x="2595928" y="483037"/>
            <a:ext cx="2552136" cy="1058203"/>
          </a:xfrm>
          <a:prstGeom prst="cloudCallout">
            <a:avLst>
              <a:gd name="adj1" fmla="val 61260"/>
              <a:gd name="adj2" fmla="val -80885"/>
            </a:avLst>
          </a:prstGeom>
          <a:solidFill>
            <a:srgbClr val="B0C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feld 17"/>
          <p:cNvSpPr txBox="1"/>
          <p:nvPr/>
        </p:nvSpPr>
        <p:spPr>
          <a:xfrm>
            <a:off x="2771800" y="744669"/>
            <a:ext cx="2016224" cy="400110"/>
          </a:xfrm>
          <a:prstGeom prst="rect">
            <a:avLst/>
          </a:prstGeom>
          <a:noFill/>
        </p:spPr>
        <p:txBody>
          <a:bodyPr wrap="square" rtlCol="0">
            <a:spAutoFit/>
          </a:bodyPr>
          <a:lstStyle/>
          <a:p>
            <a:pPr algn="ctr"/>
            <a:r>
              <a:rPr lang="en-GB" sz="2000" dirty="0" smtClean="0"/>
              <a:t>A soccer field</a:t>
            </a:r>
          </a:p>
        </p:txBody>
      </p:sp>
    </p:spTree>
    <p:extLst>
      <p:ext uri="{BB962C8B-B14F-4D97-AF65-F5344CB8AC3E}">
        <p14:creationId xmlns:p14="http://schemas.microsoft.com/office/powerpoint/2010/main" val="2982809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1355264"/>
            <a:ext cx="8615904" cy="4301872"/>
          </a:xfrm>
          <a:prstGeom prst="rect">
            <a:avLst/>
          </a:prstGeom>
        </p:spPr>
      </p:pic>
      <p:pic>
        <p:nvPicPr>
          <p:cNvPr id="2" name="Bild 1" descr="scg_logo_klein_146_114.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sp>
        <p:nvSpPr>
          <p:cNvPr id="6" name="Textfeld 5"/>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3785556346"/>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7" name="Bild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049" y="1355264"/>
            <a:ext cx="8615901" cy="4301871"/>
          </a:xfrm>
          <a:prstGeom prst="rect">
            <a:avLst/>
          </a:prstGeom>
        </p:spPr>
      </p:pic>
      <p:grpSp>
        <p:nvGrpSpPr>
          <p:cNvPr id="31" name="Gruppierung 30"/>
          <p:cNvGrpSpPr/>
          <p:nvPr/>
        </p:nvGrpSpPr>
        <p:grpSpPr>
          <a:xfrm>
            <a:off x="2600042" y="429355"/>
            <a:ext cx="1734395" cy="1694485"/>
            <a:chOff x="3119305" y="429355"/>
            <a:chExt cx="1734395" cy="1694485"/>
          </a:xfrm>
        </p:grpSpPr>
        <p:sp>
          <p:nvSpPr>
            <p:cNvPr id="13" name="Oval 12"/>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Bild 13" descr="bim.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26" name="Textfeld 25"/>
            <p:cNvSpPr txBox="1"/>
            <p:nvPr/>
          </p:nvSpPr>
          <p:spPr>
            <a:xfrm>
              <a:off x="3491602" y="1601355"/>
              <a:ext cx="989799" cy="369332"/>
            </a:xfrm>
            <a:prstGeom prst="rect">
              <a:avLst/>
            </a:prstGeom>
            <a:noFill/>
          </p:spPr>
          <p:txBody>
            <a:bodyPr wrap="square" rtlCol="0">
              <a:spAutoFit/>
            </a:bodyPr>
            <a:lstStyle/>
            <a:p>
              <a:pPr lvl="0"/>
              <a:r>
                <a:rPr lang="de-DE" dirty="0">
                  <a:solidFill>
                    <a:prstClr val="black"/>
                  </a:solidFill>
                </a:rPr>
                <a:t>M</a:t>
              </a:r>
              <a:r>
                <a:rPr lang="de-DE" dirty="0" smtClean="0">
                  <a:solidFill>
                    <a:prstClr val="black"/>
                  </a:solidFill>
                </a:rPr>
                <a:t>obility</a:t>
              </a:r>
              <a:endParaRPr lang="de-DE" dirty="0">
                <a:solidFill>
                  <a:prstClr val="black"/>
                </a:solidFill>
              </a:endParaRPr>
            </a:p>
          </p:txBody>
        </p:sp>
      </p:grpSp>
      <p:sp>
        <p:nvSpPr>
          <p:cNvPr id="8" name="Textfeld 7"/>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3027188515"/>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6" name="Bild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049" y="1355264"/>
            <a:ext cx="8615900" cy="4301870"/>
          </a:xfrm>
          <a:prstGeom prst="rect">
            <a:avLst/>
          </a:prstGeom>
        </p:spPr>
      </p:pic>
      <p:grpSp>
        <p:nvGrpSpPr>
          <p:cNvPr id="8" name="Gruppierung 7"/>
          <p:cNvGrpSpPr/>
          <p:nvPr/>
        </p:nvGrpSpPr>
        <p:grpSpPr>
          <a:xfrm>
            <a:off x="2600042" y="429355"/>
            <a:ext cx="1734395" cy="1694485"/>
            <a:chOff x="3119305" y="429355"/>
            <a:chExt cx="1734395" cy="1694485"/>
          </a:xfrm>
        </p:grpSpPr>
        <p:sp>
          <p:nvSpPr>
            <p:cNvPr id="9" name="Oval 8"/>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 name="Bild 9" descr="bim.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11" name="Textfeld 10"/>
            <p:cNvSpPr txBox="1"/>
            <p:nvPr/>
          </p:nvSpPr>
          <p:spPr>
            <a:xfrm>
              <a:off x="3491602" y="1601355"/>
              <a:ext cx="989799" cy="369332"/>
            </a:xfrm>
            <a:prstGeom prst="rect">
              <a:avLst/>
            </a:prstGeom>
            <a:noFill/>
          </p:spPr>
          <p:txBody>
            <a:bodyPr wrap="square" rtlCol="0">
              <a:spAutoFit/>
            </a:bodyPr>
            <a:lstStyle/>
            <a:p>
              <a:pPr lvl="0"/>
              <a:r>
                <a:rPr lang="de-DE" dirty="0" smtClean="0">
                  <a:solidFill>
                    <a:prstClr val="black"/>
                  </a:solidFill>
                </a:rPr>
                <a:t>Mobility</a:t>
              </a:r>
              <a:endParaRPr lang="de-DE" dirty="0">
                <a:solidFill>
                  <a:prstClr val="black"/>
                </a:solidFill>
              </a:endParaRPr>
            </a:p>
          </p:txBody>
        </p:sp>
      </p:grpSp>
      <p:grpSp>
        <p:nvGrpSpPr>
          <p:cNvPr id="12" name="Gruppierung 11"/>
          <p:cNvGrpSpPr/>
          <p:nvPr/>
        </p:nvGrpSpPr>
        <p:grpSpPr>
          <a:xfrm>
            <a:off x="4848503" y="429355"/>
            <a:ext cx="1734395" cy="1694485"/>
            <a:chOff x="2252107" y="4969807"/>
            <a:chExt cx="1734395" cy="1694485"/>
          </a:xfrm>
        </p:grpSpPr>
        <p:sp>
          <p:nvSpPr>
            <p:cNvPr id="13" name="Oval 12"/>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Bild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15" name="Textfeld 14"/>
            <p:cNvSpPr txBox="1"/>
            <p:nvPr/>
          </p:nvSpPr>
          <p:spPr>
            <a:xfrm>
              <a:off x="2711495" y="6116858"/>
              <a:ext cx="889386" cy="369332"/>
            </a:xfrm>
            <a:prstGeom prst="rect">
              <a:avLst/>
            </a:prstGeom>
            <a:noFill/>
          </p:spPr>
          <p:txBody>
            <a:bodyPr wrap="square" rtlCol="0">
              <a:spAutoFit/>
            </a:bodyPr>
            <a:lstStyle/>
            <a:p>
              <a:pPr lvl="0"/>
              <a:r>
                <a:rPr lang="de-DE" dirty="0" err="1">
                  <a:solidFill>
                    <a:prstClr val="black"/>
                  </a:solidFill>
                </a:rPr>
                <a:t>E</a:t>
              </a:r>
              <a:r>
                <a:rPr lang="de-DE" dirty="0" err="1" smtClean="0">
                  <a:solidFill>
                    <a:prstClr val="black"/>
                  </a:solidFill>
                </a:rPr>
                <a:t>nergy</a:t>
              </a:r>
              <a:endParaRPr lang="de-DE" dirty="0">
                <a:solidFill>
                  <a:prstClr val="black"/>
                </a:solidFill>
              </a:endParaRPr>
            </a:p>
          </p:txBody>
        </p:sp>
      </p:grpSp>
      <p:sp>
        <p:nvSpPr>
          <p:cNvPr id="16" name="Textfeld 15"/>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794391803"/>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p:cNvPicPr>
            <a:picLocks noChangeAspect="1"/>
          </p:cNvPicPr>
          <p:nvPr/>
        </p:nvPicPr>
        <p:blipFill rotWithShape="1">
          <a:blip r:embed="rId3" cstate="screen">
            <a:extLst>
              <a:ext uri="{28A0092B-C50C-407E-A947-70E740481C1C}">
                <a14:useLocalDpi xmlns:a14="http://schemas.microsoft.com/office/drawing/2010/main"/>
              </a:ext>
            </a:extLst>
          </a:blip>
          <a:srcRect r="9279"/>
          <a:stretch/>
        </p:blipFill>
        <p:spPr>
          <a:xfrm>
            <a:off x="0" y="0"/>
            <a:ext cx="9296852" cy="6858000"/>
          </a:xfrm>
          <a:prstGeom prst="rect">
            <a:avLst/>
          </a:prstGeom>
        </p:spPr>
      </p:pic>
      <p:pic>
        <p:nvPicPr>
          <p:cNvPr id="9"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358038"/>
            <a:ext cx="7370763" cy="1368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itel 1"/>
          <p:cNvSpPr txBox="1">
            <a:spLocks/>
          </p:cNvSpPr>
          <p:nvPr/>
        </p:nvSpPr>
        <p:spPr>
          <a:xfrm>
            <a:off x="237450" y="-153689"/>
            <a:ext cx="7133313" cy="1124744"/>
          </a:xfrm>
          <a:prstGeom prst="rect">
            <a:avLst/>
          </a:prstGeom>
          <a:noFill/>
        </p:spPr>
        <p:txBody>
          <a:bodyPr vert="horz" lIns="180000" tIns="45720" rIns="91440" bIns="45720" rtlCol="0" anchor="ctr">
            <a:normAutofit/>
          </a:bodyPr>
          <a:lst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a:lstStyle>
          <a:p>
            <a:r>
              <a:rPr lang="de-DE" sz="2500" b="1" dirty="0" smtClean="0"/>
              <a:t>The Setup </a:t>
            </a:r>
            <a:r>
              <a:rPr lang="de-DE" sz="2500" b="1" dirty="0" err="1" smtClean="0"/>
              <a:t>of</a:t>
            </a:r>
            <a:r>
              <a:rPr lang="de-DE" sz="2500" b="1" dirty="0" smtClean="0"/>
              <a:t> ECO WORLD STYRIA</a:t>
            </a:r>
            <a:endParaRPr lang="de-AT" sz="2500" b="1" dirty="0"/>
          </a:p>
        </p:txBody>
      </p:sp>
      <p:pic>
        <p:nvPicPr>
          <p:cNvPr id="23" name="Picture 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37450" y="5862598"/>
            <a:ext cx="8150974"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itel 1"/>
          <p:cNvSpPr txBox="1">
            <a:spLocks/>
          </p:cNvSpPr>
          <p:nvPr/>
        </p:nvSpPr>
        <p:spPr>
          <a:xfrm>
            <a:off x="1547664" y="5760640"/>
            <a:ext cx="6699976" cy="1124744"/>
          </a:xfrm>
          <a:prstGeom prst="rect">
            <a:avLst/>
          </a:prstGeom>
          <a:noFill/>
        </p:spPr>
        <p:txBody>
          <a:bodyPr vert="horz" lIns="180000" tIns="45720" rIns="91440" bIns="45720" rtlCol="0" anchor="ctr">
            <a:normAutofit/>
          </a:bodyPr>
          <a:lst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a:lstStyle>
          <a:p>
            <a:pPr algn="ctr"/>
            <a:r>
              <a:rPr lang="de-AT" sz="1800" dirty="0" err="1"/>
              <a:t>Founded</a:t>
            </a:r>
            <a:r>
              <a:rPr lang="de-AT" sz="1800" dirty="0"/>
              <a:t> 1998, </a:t>
            </a:r>
            <a:r>
              <a:rPr lang="de-AT" sz="1800" dirty="0" err="1"/>
              <a:t>staff</a:t>
            </a:r>
            <a:r>
              <a:rPr lang="de-AT" sz="1800" dirty="0"/>
              <a:t> 10 </a:t>
            </a:r>
            <a:r>
              <a:rPr lang="de-AT" sz="1800" dirty="0" err="1"/>
              <a:t>people</a:t>
            </a:r>
            <a:r>
              <a:rPr lang="de-AT" sz="1800" dirty="0"/>
              <a:t>, </a:t>
            </a:r>
            <a:r>
              <a:rPr lang="de-AT" sz="1800" dirty="0" err="1"/>
              <a:t>financed</a:t>
            </a:r>
            <a:r>
              <a:rPr lang="de-AT" sz="1800" dirty="0"/>
              <a:t> </a:t>
            </a:r>
            <a:r>
              <a:rPr lang="de-AT" sz="1800" dirty="0" err="1"/>
              <a:t>through</a:t>
            </a:r>
            <a:r>
              <a:rPr lang="de-AT" sz="1800" dirty="0"/>
              <a:t> </a:t>
            </a:r>
            <a:br>
              <a:rPr lang="de-AT" sz="1800" dirty="0"/>
            </a:br>
            <a:r>
              <a:rPr lang="de-AT" sz="1800" dirty="0" err="1"/>
              <a:t>membership</a:t>
            </a:r>
            <a:r>
              <a:rPr lang="de-AT" sz="1800" dirty="0"/>
              <a:t> </a:t>
            </a:r>
            <a:r>
              <a:rPr lang="de-AT" sz="1800" dirty="0" err="1" smtClean="0"/>
              <a:t>fees</a:t>
            </a:r>
            <a:r>
              <a:rPr lang="de-AT" sz="1800" dirty="0" smtClean="0"/>
              <a:t> (750 - 5.900 €), </a:t>
            </a:r>
            <a:r>
              <a:rPr lang="de-AT" sz="1800" dirty="0" err="1" smtClean="0"/>
              <a:t>funding</a:t>
            </a:r>
            <a:r>
              <a:rPr lang="de-AT" sz="1800" dirty="0" smtClean="0"/>
              <a:t> </a:t>
            </a:r>
            <a:r>
              <a:rPr lang="de-AT" sz="1800" dirty="0"/>
              <a:t>and </a:t>
            </a:r>
            <a:r>
              <a:rPr lang="de-AT" sz="1800" dirty="0" err="1"/>
              <a:t>projects</a:t>
            </a:r>
            <a:endParaRPr lang="de-AT" sz="1800" dirty="0"/>
          </a:p>
        </p:txBody>
      </p:sp>
      <p:pic>
        <p:nvPicPr>
          <p:cNvPr id="16" name="Grafik 1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83638" y="151532"/>
            <a:ext cx="1597294" cy="858873"/>
          </a:xfrm>
          <a:prstGeom prst="rect">
            <a:avLst/>
          </a:prstGeom>
        </p:spPr>
      </p:pic>
      <p:sp>
        <p:nvSpPr>
          <p:cNvPr id="18" name="Textfeld 17"/>
          <p:cNvSpPr txBox="1"/>
          <p:nvPr/>
        </p:nvSpPr>
        <p:spPr>
          <a:xfrm>
            <a:off x="467544" y="2181168"/>
            <a:ext cx="2952328" cy="1328023"/>
          </a:xfrm>
          <a:prstGeom prst="wedgeRoundRectCallout">
            <a:avLst>
              <a:gd name="adj1" fmla="val -13406"/>
              <a:gd name="adj2" fmla="val -102919"/>
              <a:gd name="adj3" fmla="val 16667"/>
            </a:avLst>
          </a:prstGeom>
          <a:solidFill>
            <a:srgbClr val="859C33"/>
          </a:solidFill>
          <a:ln>
            <a:noFill/>
          </a:ln>
        </p:spPr>
        <p:txBody>
          <a:bodyPr wrap="square" rtlCol="0">
            <a:spAutoFit/>
          </a:bodyPr>
          <a:lstStyle>
            <a:defPPr>
              <a:defRPr lang="de-DE"/>
            </a:defPPr>
          </a:lstStyle>
          <a:p>
            <a:pPr algn="ctr"/>
            <a:r>
              <a:rPr lang="de-AT" b="1" dirty="0">
                <a:solidFill>
                  <a:schemeClr val="bg1"/>
                </a:solidFill>
                <a:latin typeface="Arial" pitchFamily="34" charset="0"/>
                <a:cs typeface="Arial" pitchFamily="34" charset="0"/>
              </a:rPr>
              <a:t>„</a:t>
            </a:r>
            <a:r>
              <a:rPr lang="de-AT" b="1" dirty="0" smtClean="0">
                <a:solidFill>
                  <a:schemeClr val="bg1"/>
                </a:solidFill>
                <a:latin typeface="Arial" pitchFamily="34" charset="0"/>
                <a:cs typeface="Arial" pitchFamily="34" charset="0"/>
              </a:rPr>
              <a:t>Triple-</a:t>
            </a:r>
            <a:r>
              <a:rPr lang="de-AT" b="1" dirty="0" err="1" smtClean="0">
                <a:solidFill>
                  <a:schemeClr val="bg1"/>
                </a:solidFill>
                <a:latin typeface="Arial" pitchFamily="34" charset="0"/>
                <a:cs typeface="Arial" pitchFamily="34" charset="0"/>
              </a:rPr>
              <a:t>Helix“Cluster</a:t>
            </a:r>
            <a:r>
              <a:rPr lang="de-AT" dirty="0" smtClean="0">
                <a:solidFill>
                  <a:schemeClr val="bg1"/>
                </a:solidFill>
                <a:latin typeface="Arial" pitchFamily="34" charset="0"/>
                <a:cs typeface="Arial" pitchFamily="34" charset="0"/>
              </a:rPr>
              <a:t> </a:t>
            </a:r>
            <a:endParaRPr lang="de-AT" dirty="0">
              <a:solidFill>
                <a:schemeClr val="bg1"/>
              </a:solidFill>
              <a:latin typeface="Arial" pitchFamily="34" charset="0"/>
              <a:cs typeface="Arial" pitchFamily="34" charset="0"/>
            </a:endParaRPr>
          </a:p>
          <a:p>
            <a:pPr algn="ctr"/>
            <a:r>
              <a:rPr lang="de-AT" dirty="0">
                <a:solidFill>
                  <a:schemeClr val="bg1"/>
                </a:solidFill>
                <a:latin typeface="Arial" pitchFamily="34" charset="0"/>
                <a:cs typeface="Arial" pitchFamily="34" charset="0"/>
              </a:rPr>
              <a:t>Strong </a:t>
            </a:r>
            <a:r>
              <a:rPr lang="de-AT" dirty="0" err="1">
                <a:solidFill>
                  <a:schemeClr val="bg1"/>
                </a:solidFill>
                <a:latin typeface="Arial" pitchFamily="34" charset="0"/>
                <a:cs typeface="Arial" pitchFamily="34" charset="0"/>
              </a:rPr>
              <a:t>bound</a:t>
            </a:r>
            <a:r>
              <a:rPr lang="de-AT" dirty="0">
                <a:solidFill>
                  <a:schemeClr val="bg1"/>
                </a:solidFill>
                <a:latin typeface="Arial" pitchFamily="34" charset="0"/>
                <a:cs typeface="Arial" pitchFamily="34" charset="0"/>
              </a:rPr>
              <a:t> </a:t>
            </a:r>
            <a:r>
              <a:rPr lang="de-AT" dirty="0" err="1">
                <a:solidFill>
                  <a:schemeClr val="bg1"/>
                </a:solidFill>
                <a:latin typeface="Arial" pitchFamily="34" charset="0"/>
                <a:cs typeface="Arial" pitchFamily="34" charset="0"/>
              </a:rPr>
              <a:t>between</a:t>
            </a:r>
            <a:r>
              <a:rPr lang="de-AT" dirty="0">
                <a:solidFill>
                  <a:schemeClr val="bg1"/>
                </a:solidFill>
                <a:latin typeface="Arial" pitchFamily="34" charset="0"/>
                <a:cs typeface="Arial" pitchFamily="34" charset="0"/>
              </a:rPr>
              <a:t> </a:t>
            </a:r>
            <a:r>
              <a:rPr lang="de-AT" b="1" dirty="0" err="1">
                <a:solidFill>
                  <a:schemeClr val="bg1"/>
                </a:solidFill>
                <a:latin typeface="Arial" pitchFamily="34" charset="0"/>
                <a:cs typeface="Arial" pitchFamily="34" charset="0"/>
              </a:rPr>
              <a:t>economy</a:t>
            </a:r>
            <a:r>
              <a:rPr lang="de-AT" b="1" dirty="0">
                <a:solidFill>
                  <a:schemeClr val="bg1"/>
                </a:solidFill>
                <a:latin typeface="Arial" pitchFamily="34" charset="0"/>
                <a:cs typeface="Arial" pitchFamily="34" charset="0"/>
              </a:rPr>
              <a:t>, </a:t>
            </a:r>
            <a:r>
              <a:rPr lang="de-AT" b="1" dirty="0" err="1">
                <a:solidFill>
                  <a:schemeClr val="bg1"/>
                </a:solidFill>
                <a:latin typeface="Arial" pitchFamily="34" charset="0"/>
                <a:cs typeface="Arial" pitchFamily="34" charset="0"/>
              </a:rPr>
              <a:t>science</a:t>
            </a:r>
            <a:r>
              <a:rPr lang="de-AT" b="1" dirty="0">
                <a:solidFill>
                  <a:schemeClr val="bg1"/>
                </a:solidFill>
                <a:latin typeface="Arial" pitchFamily="34" charset="0"/>
                <a:cs typeface="Arial" pitchFamily="34" charset="0"/>
              </a:rPr>
              <a:t> </a:t>
            </a:r>
            <a:r>
              <a:rPr lang="de-AT" b="1" dirty="0" err="1">
                <a:solidFill>
                  <a:schemeClr val="bg1"/>
                </a:solidFill>
                <a:latin typeface="Arial" pitchFamily="34" charset="0"/>
                <a:cs typeface="Arial" pitchFamily="34" charset="0"/>
              </a:rPr>
              <a:t>and</a:t>
            </a:r>
            <a:r>
              <a:rPr lang="de-AT" b="1" dirty="0">
                <a:solidFill>
                  <a:schemeClr val="bg1"/>
                </a:solidFill>
                <a:latin typeface="Arial" pitchFamily="34" charset="0"/>
                <a:cs typeface="Arial" pitchFamily="34" charset="0"/>
              </a:rPr>
              <a:t> </a:t>
            </a:r>
            <a:r>
              <a:rPr lang="de-AT" b="1" dirty="0" err="1">
                <a:solidFill>
                  <a:schemeClr val="bg1"/>
                </a:solidFill>
                <a:latin typeface="Arial" pitchFamily="34" charset="0"/>
                <a:cs typeface="Arial" pitchFamily="34" charset="0"/>
              </a:rPr>
              <a:t>public</a:t>
            </a:r>
            <a:r>
              <a:rPr lang="de-AT" b="1" dirty="0">
                <a:solidFill>
                  <a:schemeClr val="bg1"/>
                </a:solidFill>
                <a:latin typeface="Arial" pitchFamily="34" charset="0"/>
                <a:cs typeface="Arial" pitchFamily="34" charset="0"/>
              </a:rPr>
              <a:t> </a:t>
            </a:r>
            <a:r>
              <a:rPr lang="de-AT" b="1" dirty="0" err="1">
                <a:solidFill>
                  <a:schemeClr val="bg1"/>
                </a:solidFill>
                <a:latin typeface="Arial" pitchFamily="34" charset="0"/>
                <a:cs typeface="Arial" pitchFamily="34" charset="0"/>
              </a:rPr>
              <a:t>administration</a:t>
            </a:r>
            <a:endParaRPr lang="de-AT" b="1" dirty="0">
              <a:solidFill>
                <a:schemeClr val="bg1"/>
              </a:solidFill>
              <a:latin typeface="Arial" pitchFamily="34" charset="0"/>
              <a:cs typeface="Arial" pitchFamily="34" charset="0"/>
            </a:endParaRPr>
          </a:p>
        </p:txBody>
      </p:sp>
      <p:sp>
        <p:nvSpPr>
          <p:cNvPr id="21" name="Textfeld 20"/>
          <p:cNvSpPr txBox="1"/>
          <p:nvPr/>
        </p:nvSpPr>
        <p:spPr>
          <a:xfrm>
            <a:off x="4897652" y="2764988"/>
            <a:ext cx="2952328" cy="1328023"/>
          </a:xfrm>
          <a:prstGeom prst="wedgeRoundRectCallout">
            <a:avLst>
              <a:gd name="adj1" fmla="val -17499"/>
              <a:gd name="adj2" fmla="val 120549"/>
              <a:gd name="adj3" fmla="val 16667"/>
            </a:avLst>
          </a:prstGeom>
          <a:solidFill>
            <a:srgbClr val="859C33"/>
          </a:solidFill>
          <a:ln>
            <a:noFill/>
          </a:ln>
        </p:spPr>
        <p:txBody>
          <a:bodyPr wrap="square" rtlCol="0">
            <a:spAutoFit/>
          </a:bodyPr>
          <a:lstStyle>
            <a:defPPr>
              <a:defRPr lang="de-DE"/>
            </a:defPPr>
          </a:lstStyle>
          <a:p>
            <a:pPr>
              <a:defRPr/>
            </a:pPr>
            <a:r>
              <a:rPr lang="de-AT" b="1" dirty="0">
                <a:solidFill>
                  <a:schemeClr val="bg1"/>
                </a:solidFill>
                <a:latin typeface="Arial" pitchFamily="34" charset="0"/>
                <a:cs typeface="Arial" pitchFamily="34" charset="0"/>
              </a:rPr>
              <a:t>170 </a:t>
            </a:r>
            <a:r>
              <a:rPr lang="de-AT" b="1" dirty="0" err="1">
                <a:solidFill>
                  <a:schemeClr val="bg1"/>
                </a:solidFill>
                <a:latin typeface="Arial" pitchFamily="34" charset="0"/>
                <a:cs typeface="Arial" pitchFamily="34" charset="0"/>
              </a:rPr>
              <a:t>members</a:t>
            </a:r>
            <a:r>
              <a:rPr lang="de-AT" b="1" dirty="0">
                <a:solidFill>
                  <a:schemeClr val="bg1"/>
                </a:solidFill>
                <a:latin typeface="Arial" pitchFamily="34" charset="0"/>
                <a:cs typeface="Arial" pitchFamily="34" charset="0"/>
              </a:rPr>
              <a:t> </a:t>
            </a:r>
            <a:r>
              <a:rPr lang="de-AT" dirty="0">
                <a:solidFill>
                  <a:schemeClr val="bg1"/>
                </a:solidFill>
                <a:latin typeface="Arial" pitchFamily="34" charset="0"/>
                <a:cs typeface="Arial" pitchFamily="34" charset="0"/>
              </a:rPr>
              <a:t>in </a:t>
            </a:r>
            <a:r>
              <a:rPr lang="de-AT" dirty="0" err="1">
                <a:solidFill>
                  <a:schemeClr val="bg1"/>
                </a:solidFill>
                <a:latin typeface="Arial" pitchFamily="34" charset="0"/>
                <a:cs typeface="Arial" pitchFamily="34" charset="0"/>
              </a:rPr>
              <a:t>the</a:t>
            </a:r>
            <a:r>
              <a:rPr lang="de-AT" dirty="0">
                <a:solidFill>
                  <a:schemeClr val="bg1"/>
                </a:solidFill>
                <a:latin typeface="Arial" pitchFamily="34" charset="0"/>
                <a:cs typeface="Arial" pitchFamily="34" charset="0"/>
              </a:rPr>
              <a:t> </a:t>
            </a:r>
            <a:r>
              <a:rPr lang="de-AT" dirty="0" err="1">
                <a:solidFill>
                  <a:schemeClr val="bg1"/>
                </a:solidFill>
                <a:latin typeface="Arial" pitchFamily="34" charset="0"/>
                <a:cs typeface="Arial" pitchFamily="34" charset="0"/>
              </a:rPr>
              <a:t>area</a:t>
            </a:r>
            <a:r>
              <a:rPr lang="de-AT" dirty="0">
                <a:solidFill>
                  <a:schemeClr val="bg1"/>
                </a:solidFill>
                <a:latin typeface="Arial" pitchFamily="34" charset="0"/>
                <a:cs typeface="Arial" pitchFamily="34" charset="0"/>
              </a:rPr>
              <a:t> </a:t>
            </a:r>
            <a:r>
              <a:rPr lang="de-AT" dirty="0" err="1">
                <a:solidFill>
                  <a:schemeClr val="bg1"/>
                </a:solidFill>
                <a:latin typeface="Arial" pitchFamily="34" charset="0"/>
                <a:cs typeface="Arial" pitchFamily="34" charset="0"/>
              </a:rPr>
              <a:t>of</a:t>
            </a:r>
            <a:r>
              <a:rPr lang="de-AT" dirty="0">
                <a:solidFill>
                  <a:schemeClr val="bg1"/>
                </a:solidFill>
                <a:latin typeface="Arial" pitchFamily="34" charset="0"/>
                <a:cs typeface="Arial" pitchFamily="34" charset="0"/>
              </a:rPr>
              <a:t>  </a:t>
            </a:r>
            <a:r>
              <a:rPr lang="de-AT" dirty="0" err="1">
                <a:solidFill>
                  <a:schemeClr val="bg1"/>
                </a:solidFill>
                <a:latin typeface="Arial" pitchFamily="34" charset="0"/>
                <a:cs typeface="Arial" pitchFamily="34" charset="0"/>
              </a:rPr>
              <a:t>biomass</a:t>
            </a:r>
            <a:r>
              <a:rPr lang="de-AT" dirty="0">
                <a:solidFill>
                  <a:schemeClr val="bg1"/>
                </a:solidFill>
                <a:latin typeface="Arial" pitchFamily="34" charset="0"/>
                <a:cs typeface="Arial" pitchFamily="34" charset="0"/>
              </a:rPr>
              <a:t>, </a:t>
            </a:r>
            <a:r>
              <a:rPr lang="de-AT" dirty="0" err="1">
                <a:solidFill>
                  <a:schemeClr val="bg1"/>
                </a:solidFill>
                <a:latin typeface="Arial" pitchFamily="34" charset="0"/>
                <a:cs typeface="Arial" pitchFamily="34" charset="0"/>
              </a:rPr>
              <a:t>biofuels</a:t>
            </a:r>
            <a:r>
              <a:rPr lang="de-AT" dirty="0">
                <a:solidFill>
                  <a:schemeClr val="bg1"/>
                </a:solidFill>
                <a:latin typeface="Arial" pitchFamily="34" charset="0"/>
                <a:cs typeface="Arial" pitchFamily="34" charset="0"/>
              </a:rPr>
              <a:t>, solar, </a:t>
            </a:r>
            <a:r>
              <a:rPr lang="de-AT" dirty="0" err="1" smtClean="0">
                <a:solidFill>
                  <a:schemeClr val="bg1"/>
                </a:solidFill>
                <a:latin typeface="Arial" pitchFamily="34" charset="0"/>
                <a:cs typeface="Arial" pitchFamily="34" charset="0"/>
              </a:rPr>
              <a:t>recycling</a:t>
            </a:r>
            <a:r>
              <a:rPr lang="de-AT" dirty="0" smtClean="0">
                <a:solidFill>
                  <a:schemeClr val="bg1"/>
                </a:solidFill>
                <a:latin typeface="Arial" pitchFamily="34" charset="0"/>
                <a:cs typeface="Arial" pitchFamily="34" charset="0"/>
              </a:rPr>
              <a:t> </a:t>
            </a:r>
            <a:r>
              <a:rPr lang="de-AT" dirty="0" err="1" smtClean="0">
                <a:solidFill>
                  <a:schemeClr val="bg1"/>
                </a:solidFill>
                <a:latin typeface="Arial" pitchFamily="34" charset="0"/>
                <a:cs typeface="Arial" pitchFamily="34" charset="0"/>
              </a:rPr>
              <a:t>and</a:t>
            </a:r>
            <a:r>
              <a:rPr lang="de-AT" dirty="0" smtClean="0">
                <a:solidFill>
                  <a:schemeClr val="bg1"/>
                </a:solidFill>
                <a:latin typeface="Arial" pitchFamily="34" charset="0"/>
                <a:cs typeface="Arial" pitchFamily="34" charset="0"/>
              </a:rPr>
              <a:t> </a:t>
            </a:r>
            <a:br>
              <a:rPr lang="de-AT" dirty="0" smtClean="0">
                <a:solidFill>
                  <a:schemeClr val="bg1"/>
                </a:solidFill>
                <a:latin typeface="Arial" pitchFamily="34" charset="0"/>
                <a:cs typeface="Arial" pitchFamily="34" charset="0"/>
              </a:rPr>
            </a:br>
            <a:r>
              <a:rPr lang="de-AT" dirty="0" err="1" smtClean="0">
                <a:solidFill>
                  <a:schemeClr val="bg1"/>
                </a:solidFill>
                <a:latin typeface="Arial" pitchFamily="34" charset="0"/>
                <a:cs typeface="Arial" pitchFamily="34" charset="0"/>
              </a:rPr>
              <a:t>hydro</a:t>
            </a:r>
            <a:r>
              <a:rPr lang="de-AT" dirty="0" smtClean="0">
                <a:solidFill>
                  <a:schemeClr val="bg1"/>
                </a:solidFill>
                <a:latin typeface="Arial" pitchFamily="34" charset="0"/>
                <a:cs typeface="Arial" pitchFamily="34" charset="0"/>
              </a:rPr>
              <a:t> </a:t>
            </a:r>
            <a:r>
              <a:rPr lang="de-AT" dirty="0">
                <a:solidFill>
                  <a:schemeClr val="bg1"/>
                </a:solidFill>
                <a:latin typeface="Arial" pitchFamily="34" charset="0"/>
                <a:cs typeface="Arial" pitchFamily="34" charset="0"/>
              </a:rPr>
              <a:t>power</a:t>
            </a:r>
          </a:p>
        </p:txBody>
      </p:sp>
      <p:pic>
        <p:nvPicPr>
          <p:cNvPr id="25" name="Grafik 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20465356">
            <a:off x="6594078" y="4834048"/>
            <a:ext cx="2144657" cy="837668"/>
          </a:xfrm>
          <a:prstGeom prst="rect">
            <a:avLst/>
          </a:prstGeom>
        </p:spPr>
      </p:pic>
    </p:spTree>
    <p:extLst>
      <p:ext uri="{BB962C8B-B14F-4D97-AF65-F5344CB8AC3E}">
        <p14:creationId xmlns:p14="http://schemas.microsoft.com/office/powerpoint/2010/main" val="233440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10" name="Bild 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0049" y="1355264"/>
            <a:ext cx="8615900" cy="4301870"/>
          </a:xfrm>
          <a:prstGeom prst="rect">
            <a:avLst/>
          </a:prstGeom>
        </p:spPr>
      </p:pic>
      <p:grpSp>
        <p:nvGrpSpPr>
          <p:cNvPr id="11" name="Gruppierung 10"/>
          <p:cNvGrpSpPr/>
          <p:nvPr/>
        </p:nvGrpSpPr>
        <p:grpSpPr>
          <a:xfrm>
            <a:off x="7096963" y="429355"/>
            <a:ext cx="1734395" cy="1694485"/>
            <a:chOff x="6955581" y="429355"/>
            <a:chExt cx="1734395" cy="1694485"/>
          </a:xfrm>
        </p:grpSpPr>
        <p:sp>
          <p:nvSpPr>
            <p:cNvPr id="12" name="Oval 11"/>
            <p:cNvSpPr/>
            <p:nvPr/>
          </p:nvSpPr>
          <p:spPr>
            <a:xfrm>
              <a:off x="6955581"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3" name="Bild 12" descr="wohnen.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2903" y="490668"/>
              <a:ext cx="1284763" cy="1284763"/>
            </a:xfrm>
            <a:prstGeom prst="rect">
              <a:avLst/>
            </a:prstGeom>
          </p:spPr>
        </p:pic>
        <p:sp>
          <p:nvSpPr>
            <p:cNvPr id="14" name="Textfeld 13"/>
            <p:cNvSpPr txBox="1"/>
            <p:nvPr/>
          </p:nvSpPr>
          <p:spPr>
            <a:xfrm>
              <a:off x="7264795" y="1602090"/>
              <a:ext cx="1168514" cy="369332"/>
            </a:xfrm>
            <a:prstGeom prst="rect">
              <a:avLst/>
            </a:prstGeom>
            <a:noFill/>
          </p:spPr>
          <p:txBody>
            <a:bodyPr wrap="square" rtlCol="0">
              <a:spAutoFit/>
            </a:bodyPr>
            <a:lstStyle/>
            <a:p>
              <a:pPr lvl="0" algn="ctr"/>
              <a:r>
                <a:rPr lang="de-DE" dirty="0">
                  <a:solidFill>
                    <a:prstClr val="black"/>
                  </a:solidFill>
                </a:rPr>
                <a:t>L</a:t>
              </a:r>
              <a:r>
                <a:rPr lang="de-DE" dirty="0" smtClean="0">
                  <a:solidFill>
                    <a:prstClr val="black"/>
                  </a:solidFill>
                </a:rPr>
                <a:t>iving</a:t>
              </a:r>
              <a:endParaRPr lang="de-DE" dirty="0">
                <a:solidFill>
                  <a:prstClr val="black"/>
                </a:solidFill>
              </a:endParaRPr>
            </a:p>
          </p:txBody>
        </p:sp>
      </p:grpSp>
      <p:grpSp>
        <p:nvGrpSpPr>
          <p:cNvPr id="15" name="Gruppierung 14"/>
          <p:cNvGrpSpPr/>
          <p:nvPr/>
        </p:nvGrpSpPr>
        <p:grpSpPr>
          <a:xfrm>
            <a:off x="2600042" y="429355"/>
            <a:ext cx="1734395" cy="1694485"/>
            <a:chOff x="3119305" y="429355"/>
            <a:chExt cx="1734395" cy="1694485"/>
          </a:xfrm>
        </p:grpSpPr>
        <p:sp>
          <p:nvSpPr>
            <p:cNvPr id="16" name="Oval 15"/>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7" name="Bild 16" descr="bim.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18" name="Textfeld 17"/>
            <p:cNvSpPr txBox="1"/>
            <p:nvPr/>
          </p:nvSpPr>
          <p:spPr>
            <a:xfrm>
              <a:off x="3491602" y="1601355"/>
              <a:ext cx="989799" cy="369332"/>
            </a:xfrm>
            <a:prstGeom prst="rect">
              <a:avLst/>
            </a:prstGeom>
            <a:noFill/>
          </p:spPr>
          <p:txBody>
            <a:bodyPr wrap="square" rtlCol="0">
              <a:spAutoFit/>
            </a:bodyPr>
            <a:lstStyle/>
            <a:p>
              <a:pPr lvl="0"/>
              <a:r>
                <a:rPr lang="de-DE" dirty="0">
                  <a:solidFill>
                    <a:prstClr val="black"/>
                  </a:solidFill>
                </a:rPr>
                <a:t>M</a:t>
              </a:r>
              <a:r>
                <a:rPr lang="de-DE" dirty="0" smtClean="0">
                  <a:solidFill>
                    <a:prstClr val="black"/>
                  </a:solidFill>
                </a:rPr>
                <a:t>obility</a:t>
              </a:r>
              <a:endParaRPr lang="de-DE" dirty="0">
                <a:solidFill>
                  <a:prstClr val="black"/>
                </a:solidFill>
              </a:endParaRPr>
            </a:p>
          </p:txBody>
        </p:sp>
      </p:grpSp>
      <p:grpSp>
        <p:nvGrpSpPr>
          <p:cNvPr id="19" name="Gruppierung 18"/>
          <p:cNvGrpSpPr/>
          <p:nvPr/>
        </p:nvGrpSpPr>
        <p:grpSpPr>
          <a:xfrm>
            <a:off x="4848503" y="429355"/>
            <a:ext cx="1734395" cy="1694485"/>
            <a:chOff x="2252107" y="4969807"/>
            <a:chExt cx="1734395" cy="1694485"/>
          </a:xfrm>
        </p:grpSpPr>
        <p:sp>
          <p:nvSpPr>
            <p:cNvPr id="20" name="Oval 19"/>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1" name="Bild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22" name="Textfeld 21"/>
            <p:cNvSpPr txBox="1"/>
            <p:nvPr/>
          </p:nvSpPr>
          <p:spPr>
            <a:xfrm>
              <a:off x="2711495" y="6116858"/>
              <a:ext cx="889386" cy="369332"/>
            </a:xfrm>
            <a:prstGeom prst="rect">
              <a:avLst/>
            </a:prstGeom>
            <a:noFill/>
          </p:spPr>
          <p:txBody>
            <a:bodyPr wrap="square" rtlCol="0">
              <a:spAutoFit/>
            </a:bodyPr>
            <a:lstStyle/>
            <a:p>
              <a:pPr lvl="0"/>
              <a:r>
                <a:rPr lang="de-DE" dirty="0" err="1">
                  <a:solidFill>
                    <a:prstClr val="black"/>
                  </a:solidFill>
                </a:rPr>
                <a:t>E</a:t>
              </a:r>
              <a:r>
                <a:rPr lang="de-DE" dirty="0" err="1" smtClean="0">
                  <a:solidFill>
                    <a:prstClr val="black"/>
                  </a:solidFill>
                </a:rPr>
                <a:t>nergy</a:t>
              </a:r>
              <a:endParaRPr lang="de-DE" dirty="0">
                <a:solidFill>
                  <a:prstClr val="black"/>
                </a:solidFill>
              </a:endParaRPr>
            </a:p>
          </p:txBody>
        </p:sp>
      </p:grpSp>
      <p:sp>
        <p:nvSpPr>
          <p:cNvPr id="23" name="Textfeld 22"/>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272466972"/>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6" name="Bild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049" y="1355264"/>
            <a:ext cx="8615900" cy="4301870"/>
          </a:xfrm>
          <a:prstGeom prst="rect">
            <a:avLst/>
          </a:prstGeom>
        </p:spPr>
      </p:pic>
      <p:grpSp>
        <p:nvGrpSpPr>
          <p:cNvPr id="7" name="Gruppierung 6"/>
          <p:cNvGrpSpPr/>
          <p:nvPr/>
        </p:nvGrpSpPr>
        <p:grpSpPr>
          <a:xfrm>
            <a:off x="7096963" y="429355"/>
            <a:ext cx="1734395" cy="1694485"/>
            <a:chOff x="6955581" y="429355"/>
            <a:chExt cx="1734395" cy="1694485"/>
          </a:xfrm>
        </p:grpSpPr>
        <p:sp>
          <p:nvSpPr>
            <p:cNvPr id="9" name="Oval 8"/>
            <p:cNvSpPr/>
            <p:nvPr/>
          </p:nvSpPr>
          <p:spPr>
            <a:xfrm>
              <a:off x="6955581"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 name="Bild 9" descr="wohne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2903" y="490668"/>
              <a:ext cx="1284763" cy="1284763"/>
            </a:xfrm>
            <a:prstGeom prst="rect">
              <a:avLst/>
            </a:prstGeom>
          </p:spPr>
        </p:pic>
        <p:sp>
          <p:nvSpPr>
            <p:cNvPr id="11" name="Textfeld 10"/>
            <p:cNvSpPr txBox="1"/>
            <p:nvPr/>
          </p:nvSpPr>
          <p:spPr>
            <a:xfrm>
              <a:off x="7190437" y="1602090"/>
              <a:ext cx="1317230" cy="369332"/>
            </a:xfrm>
            <a:prstGeom prst="rect">
              <a:avLst/>
            </a:prstGeom>
            <a:noFill/>
          </p:spPr>
          <p:txBody>
            <a:bodyPr wrap="square" rtlCol="0">
              <a:spAutoFit/>
            </a:bodyPr>
            <a:lstStyle/>
            <a:p>
              <a:pPr lvl="0" algn="ctr"/>
              <a:r>
                <a:rPr lang="de-DE" dirty="0" smtClean="0">
                  <a:solidFill>
                    <a:prstClr val="black"/>
                  </a:solidFill>
                </a:rPr>
                <a:t>Living</a:t>
              </a:r>
              <a:endParaRPr lang="de-DE" dirty="0">
                <a:solidFill>
                  <a:prstClr val="black"/>
                </a:solidFill>
              </a:endParaRPr>
            </a:p>
          </p:txBody>
        </p:sp>
      </p:grpSp>
      <p:grpSp>
        <p:nvGrpSpPr>
          <p:cNvPr id="12" name="Gruppierung 11"/>
          <p:cNvGrpSpPr/>
          <p:nvPr/>
        </p:nvGrpSpPr>
        <p:grpSpPr>
          <a:xfrm>
            <a:off x="2600042" y="429355"/>
            <a:ext cx="1734395" cy="1694485"/>
            <a:chOff x="3119305" y="429355"/>
            <a:chExt cx="1734395" cy="1694485"/>
          </a:xfrm>
        </p:grpSpPr>
        <p:sp>
          <p:nvSpPr>
            <p:cNvPr id="13" name="Oval 12"/>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Bild 13" descr="bi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15" name="Textfeld 14"/>
            <p:cNvSpPr txBox="1"/>
            <p:nvPr/>
          </p:nvSpPr>
          <p:spPr>
            <a:xfrm>
              <a:off x="3491602" y="1601355"/>
              <a:ext cx="989799" cy="369332"/>
            </a:xfrm>
            <a:prstGeom prst="rect">
              <a:avLst/>
            </a:prstGeom>
            <a:noFill/>
          </p:spPr>
          <p:txBody>
            <a:bodyPr wrap="square" rtlCol="0">
              <a:spAutoFit/>
            </a:bodyPr>
            <a:lstStyle/>
            <a:p>
              <a:pPr lvl="0"/>
              <a:r>
                <a:rPr lang="de-DE" dirty="0">
                  <a:solidFill>
                    <a:prstClr val="black"/>
                  </a:solidFill>
                </a:rPr>
                <a:t>M</a:t>
              </a:r>
              <a:r>
                <a:rPr lang="de-DE" dirty="0" smtClean="0">
                  <a:solidFill>
                    <a:prstClr val="black"/>
                  </a:solidFill>
                </a:rPr>
                <a:t>obility</a:t>
              </a:r>
              <a:endParaRPr lang="de-DE" dirty="0">
                <a:solidFill>
                  <a:prstClr val="black"/>
                </a:solidFill>
              </a:endParaRPr>
            </a:p>
          </p:txBody>
        </p:sp>
      </p:grpSp>
      <p:grpSp>
        <p:nvGrpSpPr>
          <p:cNvPr id="16" name="Gruppierung 15"/>
          <p:cNvGrpSpPr/>
          <p:nvPr/>
        </p:nvGrpSpPr>
        <p:grpSpPr>
          <a:xfrm>
            <a:off x="4848503" y="429355"/>
            <a:ext cx="1734395" cy="1694485"/>
            <a:chOff x="2252107" y="4969807"/>
            <a:chExt cx="1734395" cy="1694485"/>
          </a:xfrm>
        </p:grpSpPr>
        <p:sp>
          <p:nvSpPr>
            <p:cNvPr id="17" name="Oval 16"/>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8" name="Bild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19" name="Textfeld 18"/>
            <p:cNvSpPr txBox="1"/>
            <p:nvPr/>
          </p:nvSpPr>
          <p:spPr>
            <a:xfrm>
              <a:off x="2711495" y="6116858"/>
              <a:ext cx="889386" cy="369332"/>
            </a:xfrm>
            <a:prstGeom prst="rect">
              <a:avLst/>
            </a:prstGeom>
            <a:noFill/>
          </p:spPr>
          <p:txBody>
            <a:bodyPr wrap="square" rtlCol="0">
              <a:spAutoFit/>
            </a:bodyPr>
            <a:lstStyle/>
            <a:p>
              <a:pPr lvl="0"/>
              <a:r>
                <a:rPr lang="de-DE" dirty="0" err="1">
                  <a:solidFill>
                    <a:prstClr val="black"/>
                  </a:solidFill>
                </a:rPr>
                <a:t>E</a:t>
              </a:r>
              <a:r>
                <a:rPr lang="de-DE" dirty="0" err="1" smtClean="0">
                  <a:solidFill>
                    <a:prstClr val="black"/>
                  </a:solidFill>
                </a:rPr>
                <a:t>nergy</a:t>
              </a:r>
              <a:endParaRPr lang="de-DE" dirty="0">
                <a:solidFill>
                  <a:prstClr val="black"/>
                </a:solidFill>
              </a:endParaRPr>
            </a:p>
          </p:txBody>
        </p:sp>
      </p:grpSp>
      <p:grpSp>
        <p:nvGrpSpPr>
          <p:cNvPr id="20" name="Gruppierung 19"/>
          <p:cNvGrpSpPr/>
          <p:nvPr/>
        </p:nvGrpSpPr>
        <p:grpSpPr>
          <a:xfrm>
            <a:off x="7096963" y="4943347"/>
            <a:ext cx="1734395" cy="1694485"/>
            <a:chOff x="5063719" y="429355"/>
            <a:chExt cx="1734395" cy="1694485"/>
          </a:xfrm>
        </p:grpSpPr>
        <p:sp>
          <p:nvSpPr>
            <p:cNvPr id="21" name="Oval 20"/>
            <p:cNvSpPr/>
            <p:nvPr/>
          </p:nvSpPr>
          <p:spPr>
            <a:xfrm>
              <a:off x="5063719"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2" name="Bild 21" descr="schulen.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08960" y="481909"/>
              <a:ext cx="1249727" cy="1249727"/>
            </a:xfrm>
            <a:prstGeom prst="rect">
              <a:avLst/>
            </a:prstGeom>
          </p:spPr>
        </p:pic>
        <p:sp>
          <p:nvSpPr>
            <p:cNvPr id="23" name="Textfeld 22"/>
            <p:cNvSpPr txBox="1"/>
            <p:nvPr/>
          </p:nvSpPr>
          <p:spPr>
            <a:xfrm>
              <a:off x="5186018" y="1592594"/>
              <a:ext cx="1521842" cy="369332"/>
            </a:xfrm>
            <a:prstGeom prst="rect">
              <a:avLst/>
            </a:prstGeom>
            <a:noFill/>
          </p:spPr>
          <p:txBody>
            <a:bodyPr wrap="square" rtlCol="0">
              <a:spAutoFit/>
            </a:bodyPr>
            <a:lstStyle/>
            <a:p>
              <a:pPr lvl="0" algn="ctr"/>
              <a:r>
                <a:rPr lang="de-DE" dirty="0" smtClean="0">
                  <a:solidFill>
                    <a:prstClr val="black"/>
                  </a:solidFill>
                </a:rPr>
                <a:t>Education</a:t>
              </a:r>
              <a:endParaRPr lang="de-DE" dirty="0">
                <a:solidFill>
                  <a:prstClr val="black"/>
                </a:solidFill>
              </a:endParaRPr>
            </a:p>
          </p:txBody>
        </p:sp>
      </p:grpSp>
      <p:sp>
        <p:nvSpPr>
          <p:cNvPr id="24" name="Textfeld 23"/>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3283388203"/>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6" name="Bild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049" y="1355264"/>
            <a:ext cx="8615900" cy="4301870"/>
          </a:xfrm>
          <a:prstGeom prst="rect">
            <a:avLst/>
          </a:prstGeom>
        </p:spPr>
      </p:pic>
      <p:grpSp>
        <p:nvGrpSpPr>
          <p:cNvPr id="8" name="Gruppierung 7"/>
          <p:cNvGrpSpPr/>
          <p:nvPr/>
        </p:nvGrpSpPr>
        <p:grpSpPr>
          <a:xfrm>
            <a:off x="7096963" y="429355"/>
            <a:ext cx="1734395" cy="1694485"/>
            <a:chOff x="6955581" y="429355"/>
            <a:chExt cx="1734395" cy="1694485"/>
          </a:xfrm>
        </p:grpSpPr>
        <p:sp>
          <p:nvSpPr>
            <p:cNvPr id="9" name="Oval 8"/>
            <p:cNvSpPr/>
            <p:nvPr/>
          </p:nvSpPr>
          <p:spPr>
            <a:xfrm>
              <a:off x="6955581"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 name="Bild 9" descr="wohne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2903" y="490668"/>
              <a:ext cx="1284763" cy="1284763"/>
            </a:xfrm>
            <a:prstGeom prst="rect">
              <a:avLst/>
            </a:prstGeom>
          </p:spPr>
        </p:pic>
        <p:sp>
          <p:nvSpPr>
            <p:cNvPr id="11" name="Textfeld 10"/>
            <p:cNvSpPr txBox="1"/>
            <p:nvPr/>
          </p:nvSpPr>
          <p:spPr>
            <a:xfrm>
              <a:off x="7247554" y="1602090"/>
              <a:ext cx="1202996" cy="369332"/>
            </a:xfrm>
            <a:prstGeom prst="rect">
              <a:avLst/>
            </a:prstGeom>
            <a:noFill/>
          </p:spPr>
          <p:txBody>
            <a:bodyPr wrap="square" rtlCol="0">
              <a:spAutoFit/>
            </a:bodyPr>
            <a:lstStyle/>
            <a:p>
              <a:pPr lvl="0" algn="ctr"/>
              <a:r>
                <a:rPr lang="de-DE" dirty="0">
                  <a:solidFill>
                    <a:prstClr val="black"/>
                  </a:solidFill>
                </a:rPr>
                <a:t>L</a:t>
              </a:r>
              <a:r>
                <a:rPr lang="de-DE" dirty="0" smtClean="0">
                  <a:solidFill>
                    <a:prstClr val="black"/>
                  </a:solidFill>
                </a:rPr>
                <a:t>iving</a:t>
              </a:r>
              <a:endParaRPr lang="de-DE" dirty="0">
                <a:solidFill>
                  <a:prstClr val="black"/>
                </a:solidFill>
              </a:endParaRPr>
            </a:p>
          </p:txBody>
        </p:sp>
      </p:grpSp>
      <p:grpSp>
        <p:nvGrpSpPr>
          <p:cNvPr id="12" name="Gruppierung 11"/>
          <p:cNvGrpSpPr/>
          <p:nvPr/>
        </p:nvGrpSpPr>
        <p:grpSpPr>
          <a:xfrm>
            <a:off x="2600042" y="429355"/>
            <a:ext cx="1734395" cy="1694485"/>
            <a:chOff x="3119305" y="429355"/>
            <a:chExt cx="1734395" cy="1694485"/>
          </a:xfrm>
        </p:grpSpPr>
        <p:sp>
          <p:nvSpPr>
            <p:cNvPr id="13" name="Oval 12"/>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Bild 13" descr="bi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15" name="Textfeld 14"/>
            <p:cNvSpPr txBox="1"/>
            <p:nvPr/>
          </p:nvSpPr>
          <p:spPr>
            <a:xfrm>
              <a:off x="3491602" y="1601355"/>
              <a:ext cx="989799" cy="369332"/>
            </a:xfrm>
            <a:prstGeom prst="rect">
              <a:avLst/>
            </a:prstGeom>
            <a:noFill/>
          </p:spPr>
          <p:txBody>
            <a:bodyPr wrap="square" rtlCol="0">
              <a:spAutoFit/>
            </a:bodyPr>
            <a:lstStyle/>
            <a:p>
              <a:pPr lvl="0"/>
              <a:r>
                <a:rPr lang="de-DE" dirty="0">
                  <a:solidFill>
                    <a:prstClr val="black"/>
                  </a:solidFill>
                </a:rPr>
                <a:t>M</a:t>
              </a:r>
              <a:r>
                <a:rPr lang="de-DE" dirty="0" smtClean="0">
                  <a:solidFill>
                    <a:prstClr val="black"/>
                  </a:solidFill>
                </a:rPr>
                <a:t>obility</a:t>
              </a:r>
              <a:endParaRPr lang="de-DE" dirty="0">
                <a:solidFill>
                  <a:prstClr val="black"/>
                </a:solidFill>
              </a:endParaRPr>
            </a:p>
          </p:txBody>
        </p:sp>
      </p:grpSp>
      <p:grpSp>
        <p:nvGrpSpPr>
          <p:cNvPr id="16" name="Gruppierung 15"/>
          <p:cNvGrpSpPr/>
          <p:nvPr/>
        </p:nvGrpSpPr>
        <p:grpSpPr>
          <a:xfrm>
            <a:off x="4848503" y="429355"/>
            <a:ext cx="1734395" cy="1694485"/>
            <a:chOff x="2252107" y="4969807"/>
            <a:chExt cx="1734395" cy="1694485"/>
          </a:xfrm>
        </p:grpSpPr>
        <p:sp>
          <p:nvSpPr>
            <p:cNvPr id="17" name="Oval 16"/>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8" name="Bild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19" name="Textfeld 18"/>
            <p:cNvSpPr txBox="1"/>
            <p:nvPr/>
          </p:nvSpPr>
          <p:spPr>
            <a:xfrm>
              <a:off x="2711495" y="6116858"/>
              <a:ext cx="889386" cy="369332"/>
            </a:xfrm>
            <a:prstGeom prst="rect">
              <a:avLst/>
            </a:prstGeom>
            <a:noFill/>
          </p:spPr>
          <p:txBody>
            <a:bodyPr wrap="square" rtlCol="0">
              <a:spAutoFit/>
            </a:bodyPr>
            <a:lstStyle/>
            <a:p>
              <a:pPr lvl="0"/>
              <a:r>
                <a:rPr lang="de-DE" dirty="0" err="1">
                  <a:solidFill>
                    <a:prstClr val="black"/>
                  </a:solidFill>
                </a:rPr>
                <a:t>E</a:t>
              </a:r>
              <a:r>
                <a:rPr lang="de-DE" dirty="0" err="1" smtClean="0">
                  <a:solidFill>
                    <a:prstClr val="black"/>
                  </a:solidFill>
                </a:rPr>
                <a:t>nergy</a:t>
              </a:r>
              <a:endParaRPr lang="de-DE" dirty="0">
                <a:solidFill>
                  <a:prstClr val="black"/>
                </a:solidFill>
              </a:endParaRPr>
            </a:p>
          </p:txBody>
        </p:sp>
      </p:grpSp>
      <p:grpSp>
        <p:nvGrpSpPr>
          <p:cNvPr id="20" name="Gruppierung 19"/>
          <p:cNvGrpSpPr/>
          <p:nvPr/>
        </p:nvGrpSpPr>
        <p:grpSpPr>
          <a:xfrm>
            <a:off x="7096963" y="4943347"/>
            <a:ext cx="1734396" cy="1694485"/>
            <a:chOff x="5063719" y="429355"/>
            <a:chExt cx="1734396" cy="1694485"/>
          </a:xfrm>
        </p:grpSpPr>
        <p:sp>
          <p:nvSpPr>
            <p:cNvPr id="21" name="Oval 20"/>
            <p:cNvSpPr/>
            <p:nvPr/>
          </p:nvSpPr>
          <p:spPr>
            <a:xfrm>
              <a:off x="5063719"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2" name="Bild 21" descr="schulen.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08960" y="481909"/>
              <a:ext cx="1249727" cy="1249727"/>
            </a:xfrm>
            <a:prstGeom prst="rect">
              <a:avLst/>
            </a:prstGeom>
          </p:spPr>
        </p:pic>
        <p:sp>
          <p:nvSpPr>
            <p:cNvPr id="23" name="Textfeld 22"/>
            <p:cNvSpPr txBox="1"/>
            <p:nvPr/>
          </p:nvSpPr>
          <p:spPr>
            <a:xfrm>
              <a:off x="5095763" y="1592594"/>
              <a:ext cx="1702352" cy="369332"/>
            </a:xfrm>
            <a:prstGeom prst="rect">
              <a:avLst/>
            </a:prstGeom>
            <a:noFill/>
          </p:spPr>
          <p:txBody>
            <a:bodyPr wrap="square" rtlCol="0">
              <a:spAutoFit/>
            </a:bodyPr>
            <a:lstStyle/>
            <a:p>
              <a:pPr lvl="0" algn="ctr"/>
              <a:r>
                <a:rPr lang="de-DE" dirty="0">
                  <a:solidFill>
                    <a:prstClr val="black"/>
                  </a:solidFill>
                </a:rPr>
                <a:t>Education</a:t>
              </a:r>
            </a:p>
          </p:txBody>
        </p:sp>
      </p:grpSp>
      <p:grpSp>
        <p:nvGrpSpPr>
          <p:cNvPr id="24" name="Gruppierung 23"/>
          <p:cNvGrpSpPr/>
          <p:nvPr/>
        </p:nvGrpSpPr>
        <p:grpSpPr>
          <a:xfrm>
            <a:off x="4839748" y="4897486"/>
            <a:ext cx="1734395" cy="1728101"/>
            <a:chOff x="465443" y="4923946"/>
            <a:chExt cx="1734395" cy="1728101"/>
          </a:xfrm>
        </p:grpSpPr>
        <p:sp>
          <p:nvSpPr>
            <p:cNvPr id="25" name="Oval 24"/>
            <p:cNvSpPr/>
            <p:nvPr/>
          </p:nvSpPr>
          <p:spPr>
            <a:xfrm>
              <a:off x="465443" y="4957562"/>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6" name="Bild 25" descr="park.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333295">
              <a:off x="692022" y="4923946"/>
              <a:ext cx="1357706" cy="1357706"/>
            </a:xfrm>
            <a:prstGeom prst="rect">
              <a:avLst/>
            </a:prstGeom>
          </p:spPr>
        </p:pic>
        <p:sp>
          <p:nvSpPr>
            <p:cNvPr id="27" name="Textfeld 26"/>
            <p:cNvSpPr txBox="1"/>
            <p:nvPr/>
          </p:nvSpPr>
          <p:spPr>
            <a:xfrm>
              <a:off x="626268" y="6116858"/>
              <a:ext cx="1394980" cy="369332"/>
            </a:xfrm>
            <a:prstGeom prst="rect">
              <a:avLst/>
            </a:prstGeom>
            <a:noFill/>
          </p:spPr>
          <p:txBody>
            <a:bodyPr wrap="square" rtlCol="0">
              <a:spAutoFit/>
            </a:bodyPr>
            <a:lstStyle/>
            <a:p>
              <a:pPr lvl="0" algn="ctr"/>
              <a:r>
                <a:rPr lang="de-DE" dirty="0" err="1" smtClean="0">
                  <a:solidFill>
                    <a:prstClr val="black"/>
                  </a:solidFill>
                </a:rPr>
                <a:t>Recreation</a:t>
              </a:r>
              <a:endParaRPr lang="de-DE" dirty="0">
                <a:solidFill>
                  <a:prstClr val="black"/>
                </a:solidFill>
              </a:endParaRPr>
            </a:p>
          </p:txBody>
        </p:sp>
      </p:grpSp>
      <p:sp>
        <p:nvSpPr>
          <p:cNvPr id="28" name="Textfeld 27"/>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2436442597"/>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6" name="Bild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049" y="1355264"/>
            <a:ext cx="8615900" cy="4301870"/>
          </a:xfrm>
          <a:prstGeom prst="rect">
            <a:avLst/>
          </a:prstGeom>
        </p:spPr>
      </p:pic>
      <p:grpSp>
        <p:nvGrpSpPr>
          <p:cNvPr id="8" name="Gruppierung 7"/>
          <p:cNvGrpSpPr/>
          <p:nvPr/>
        </p:nvGrpSpPr>
        <p:grpSpPr>
          <a:xfrm>
            <a:off x="7096963" y="429355"/>
            <a:ext cx="1734395" cy="1694485"/>
            <a:chOff x="6955581" y="429355"/>
            <a:chExt cx="1734395" cy="1694485"/>
          </a:xfrm>
        </p:grpSpPr>
        <p:sp>
          <p:nvSpPr>
            <p:cNvPr id="9" name="Oval 8"/>
            <p:cNvSpPr/>
            <p:nvPr/>
          </p:nvSpPr>
          <p:spPr>
            <a:xfrm>
              <a:off x="6955581"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 name="Bild 9" descr="wohne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2903" y="490668"/>
              <a:ext cx="1284763" cy="1284763"/>
            </a:xfrm>
            <a:prstGeom prst="rect">
              <a:avLst/>
            </a:prstGeom>
          </p:spPr>
        </p:pic>
        <p:sp>
          <p:nvSpPr>
            <p:cNvPr id="11" name="Textfeld 10"/>
            <p:cNvSpPr txBox="1"/>
            <p:nvPr/>
          </p:nvSpPr>
          <p:spPr>
            <a:xfrm>
              <a:off x="7247554" y="1602090"/>
              <a:ext cx="1202996" cy="369332"/>
            </a:xfrm>
            <a:prstGeom prst="rect">
              <a:avLst/>
            </a:prstGeom>
            <a:noFill/>
          </p:spPr>
          <p:txBody>
            <a:bodyPr wrap="square" rtlCol="0">
              <a:spAutoFit/>
            </a:bodyPr>
            <a:lstStyle/>
            <a:p>
              <a:pPr lvl="0" algn="ctr"/>
              <a:r>
                <a:rPr lang="de-DE" dirty="0" smtClean="0">
                  <a:solidFill>
                    <a:prstClr val="black"/>
                  </a:solidFill>
                </a:rPr>
                <a:t>Living</a:t>
              </a:r>
              <a:endParaRPr lang="de-DE" dirty="0">
                <a:solidFill>
                  <a:prstClr val="black"/>
                </a:solidFill>
              </a:endParaRPr>
            </a:p>
          </p:txBody>
        </p:sp>
      </p:grpSp>
      <p:grpSp>
        <p:nvGrpSpPr>
          <p:cNvPr id="12" name="Gruppierung 11"/>
          <p:cNvGrpSpPr/>
          <p:nvPr/>
        </p:nvGrpSpPr>
        <p:grpSpPr>
          <a:xfrm>
            <a:off x="2600042" y="429355"/>
            <a:ext cx="1734395" cy="1694485"/>
            <a:chOff x="3119305" y="429355"/>
            <a:chExt cx="1734395" cy="1694485"/>
          </a:xfrm>
        </p:grpSpPr>
        <p:sp>
          <p:nvSpPr>
            <p:cNvPr id="13" name="Oval 12"/>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Bild 13" descr="bi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15" name="Textfeld 14"/>
            <p:cNvSpPr txBox="1"/>
            <p:nvPr/>
          </p:nvSpPr>
          <p:spPr>
            <a:xfrm>
              <a:off x="3491602" y="1601355"/>
              <a:ext cx="989799" cy="369332"/>
            </a:xfrm>
            <a:prstGeom prst="rect">
              <a:avLst/>
            </a:prstGeom>
            <a:noFill/>
          </p:spPr>
          <p:txBody>
            <a:bodyPr wrap="square" rtlCol="0">
              <a:spAutoFit/>
            </a:bodyPr>
            <a:lstStyle/>
            <a:p>
              <a:pPr lvl="0"/>
              <a:r>
                <a:rPr lang="de-DE" dirty="0">
                  <a:solidFill>
                    <a:prstClr val="black"/>
                  </a:solidFill>
                </a:rPr>
                <a:t>M</a:t>
              </a:r>
              <a:r>
                <a:rPr lang="de-DE" dirty="0" smtClean="0">
                  <a:solidFill>
                    <a:prstClr val="black"/>
                  </a:solidFill>
                </a:rPr>
                <a:t>obility</a:t>
              </a:r>
              <a:endParaRPr lang="de-DE" dirty="0">
                <a:solidFill>
                  <a:prstClr val="black"/>
                </a:solidFill>
              </a:endParaRPr>
            </a:p>
          </p:txBody>
        </p:sp>
      </p:grpSp>
      <p:grpSp>
        <p:nvGrpSpPr>
          <p:cNvPr id="16" name="Gruppierung 15"/>
          <p:cNvGrpSpPr/>
          <p:nvPr/>
        </p:nvGrpSpPr>
        <p:grpSpPr>
          <a:xfrm>
            <a:off x="2600042" y="4913730"/>
            <a:ext cx="1734395" cy="1724102"/>
            <a:chOff x="4358514" y="4940190"/>
            <a:chExt cx="1734395" cy="1724102"/>
          </a:xfrm>
        </p:grpSpPr>
        <p:sp>
          <p:nvSpPr>
            <p:cNvPr id="17" name="Oval 16"/>
            <p:cNvSpPr/>
            <p:nvPr/>
          </p:nvSpPr>
          <p:spPr>
            <a:xfrm>
              <a:off x="4358514"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8" name="Bild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794694">
              <a:off x="4507348" y="4940190"/>
              <a:ext cx="1346994" cy="1346994"/>
            </a:xfrm>
            <a:prstGeom prst="rect">
              <a:avLst/>
            </a:prstGeom>
          </p:spPr>
        </p:pic>
        <p:sp>
          <p:nvSpPr>
            <p:cNvPr id="19" name="Textfeld 18"/>
            <p:cNvSpPr txBox="1"/>
            <p:nvPr/>
          </p:nvSpPr>
          <p:spPr>
            <a:xfrm>
              <a:off x="4801146" y="6116858"/>
              <a:ext cx="889386" cy="369332"/>
            </a:xfrm>
            <a:prstGeom prst="rect">
              <a:avLst/>
            </a:prstGeom>
            <a:noFill/>
          </p:spPr>
          <p:txBody>
            <a:bodyPr wrap="square" rtlCol="0">
              <a:spAutoFit/>
            </a:bodyPr>
            <a:lstStyle/>
            <a:p>
              <a:pPr lvl="0"/>
              <a:r>
                <a:rPr lang="de-DE" dirty="0">
                  <a:solidFill>
                    <a:prstClr val="black"/>
                  </a:solidFill>
                </a:rPr>
                <a:t>C</a:t>
              </a:r>
              <a:r>
                <a:rPr lang="de-DE" dirty="0" smtClean="0">
                  <a:solidFill>
                    <a:prstClr val="black"/>
                  </a:solidFill>
                </a:rPr>
                <a:t>ulture</a:t>
              </a:r>
              <a:endParaRPr lang="de-DE" dirty="0">
                <a:solidFill>
                  <a:prstClr val="black"/>
                </a:solidFill>
              </a:endParaRPr>
            </a:p>
          </p:txBody>
        </p:sp>
        <p:pic>
          <p:nvPicPr>
            <p:cNvPr id="33" name="Bild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13567">
              <a:off x="5330948" y="5538239"/>
              <a:ext cx="544541" cy="544541"/>
            </a:xfrm>
            <a:prstGeom prst="rect">
              <a:avLst/>
            </a:prstGeom>
          </p:spPr>
        </p:pic>
        <p:pic>
          <p:nvPicPr>
            <p:cNvPr id="34" name="Bild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450599">
              <a:off x="4678622" y="5104012"/>
              <a:ext cx="492201" cy="492201"/>
            </a:xfrm>
            <a:prstGeom prst="rect">
              <a:avLst/>
            </a:prstGeom>
          </p:spPr>
        </p:pic>
      </p:grpSp>
      <p:grpSp>
        <p:nvGrpSpPr>
          <p:cNvPr id="20" name="Gruppierung 19"/>
          <p:cNvGrpSpPr/>
          <p:nvPr/>
        </p:nvGrpSpPr>
        <p:grpSpPr>
          <a:xfrm>
            <a:off x="4848503" y="429355"/>
            <a:ext cx="1734395" cy="1694485"/>
            <a:chOff x="2252107" y="4969807"/>
            <a:chExt cx="1734395" cy="1694485"/>
          </a:xfrm>
        </p:grpSpPr>
        <p:sp>
          <p:nvSpPr>
            <p:cNvPr id="21" name="Oval 20"/>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2" name="Bild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23" name="Textfeld 22"/>
            <p:cNvSpPr txBox="1"/>
            <p:nvPr/>
          </p:nvSpPr>
          <p:spPr>
            <a:xfrm>
              <a:off x="2711495" y="6116858"/>
              <a:ext cx="889386" cy="369332"/>
            </a:xfrm>
            <a:prstGeom prst="rect">
              <a:avLst/>
            </a:prstGeom>
            <a:noFill/>
          </p:spPr>
          <p:txBody>
            <a:bodyPr wrap="square" rtlCol="0">
              <a:spAutoFit/>
            </a:bodyPr>
            <a:lstStyle/>
            <a:p>
              <a:pPr lvl="0"/>
              <a:r>
                <a:rPr lang="de-DE" dirty="0" err="1">
                  <a:solidFill>
                    <a:prstClr val="black"/>
                  </a:solidFill>
                </a:rPr>
                <a:t>E</a:t>
              </a:r>
              <a:r>
                <a:rPr lang="de-DE" dirty="0" err="1" smtClean="0">
                  <a:solidFill>
                    <a:prstClr val="black"/>
                  </a:solidFill>
                </a:rPr>
                <a:t>nergy</a:t>
              </a:r>
              <a:endParaRPr lang="de-DE" dirty="0">
                <a:solidFill>
                  <a:prstClr val="black"/>
                </a:solidFill>
              </a:endParaRPr>
            </a:p>
          </p:txBody>
        </p:sp>
      </p:grpSp>
      <p:grpSp>
        <p:nvGrpSpPr>
          <p:cNvPr id="24" name="Gruppierung 23"/>
          <p:cNvGrpSpPr/>
          <p:nvPr/>
        </p:nvGrpSpPr>
        <p:grpSpPr>
          <a:xfrm>
            <a:off x="7096963" y="4943347"/>
            <a:ext cx="1734395" cy="1694485"/>
            <a:chOff x="5063719" y="429355"/>
            <a:chExt cx="1734395" cy="1694485"/>
          </a:xfrm>
        </p:grpSpPr>
        <p:sp>
          <p:nvSpPr>
            <p:cNvPr id="25" name="Oval 24"/>
            <p:cNvSpPr/>
            <p:nvPr/>
          </p:nvSpPr>
          <p:spPr>
            <a:xfrm>
              <a:off x="5063719"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6" name="Bild 25" descr="schulen.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308960" y="481909"/>
              <a:ext cx="1249727" cy="1249727"/>
            </a:xfrm>
            <a:prstGeom prst="rect">
              <a:avLst/>
            </a:prstGeom>
          </p:spPr>
        </p:pic>
        <p:sp>
          <p:nvSpPr>
            <p:cNvPr id="27" name="Textfeld 26"/>
            <p:cNvSpPr txBox="1"/>
            <p:nvPr/>
          </p:nvSpPr>
          <p:spPr>
            <a:xfrm>
              <a:off x="5159742" y="1592594"/>
              <a:ext cx="1574394" cy="369332"/>
            </a:xfrm>
            <a:prstGeom prst="rect">
              <a:avLst/>
            </a:prstGeom>
            <a:noFill/>
          </p:spPr>
          <p:txBody>
            <a:bodyPr wrap="square" rtlCol="0">
              <a:spAutoFit/>
            </a:bodyPr>
            <a:lstStyle/>
            <a:p>
              <a:pPr lvl="0" algn="ctr"/>
              <a:r>
                <a:rPr lang="de-DE" dirty="0" smtClean="0">
                  <a:solidFill>
                    <a:prstClr val="black"/>
                  </a:solidFill>
                </a:rPr>
                <a:t>Education</a:t>
              </a:r>
              <a:endParaRPr lang="de-DE" dirty="0">
                <a:solidFill>
                  <a:prstClr val="black"/>
                </a:solidFill>
              </a:endParaRPr>
            </a:p>
          </p:txBody>
        </p:sp>
      </p:grpSp>
      <p:grpSp>
        <p:nvGrpSpPr>
          <p:cNvPr id="28" name="Gruppierung 27"/>
          <p:cNvGrpSpPr/>
          <p:nvPr/>
        </p:nvGrpSpPr>
        <p:grpSpPr>
          <a:xfrm>
            <a:off x="4839748" y="4897486"/>
            <a:ext cx="1734395" cy="1728101"/>
            <a:chOff x="465443" y="4923946"/>
            <a:chExt cx="1734395" cy="1728101"/>
          </a:xfrm>
        </p:grpSpPr>
        <p:sp>
          <p:nvSpPr>
            <p:cNvPr id="29" name="Oval 28"/>
            <p:cNvSpPr/>
            <p:nvPr/>
          </p:nvSpPr>
          <p:spPr>
            <a:xfrm>
              <a:off x="465443" y="4957562"/>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30" name="Bild 29" descr="park.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333295">
              <a:off x="692022" y="4923946"/>
              <a:ext cx="1357706" cy="1357706"/>
            </a:xfrm>
            <a:prstGeom prst="rect">
              <a:avLst/>
            </a:prstGeom>
          </p:spPr>
        </p:pic>
        <p:sp>
          <p:nvSpPr>
            <p:cNvPr id="31" name="Textfeld 30"/>
            <p:cNvSpPr txBox="1"/>
            <p:nvPr/>
          </p:nvSpPr>
          <p:spPr>
            <a:xfrm>
              <a:off x="626268" y="6116858"/>
              <a:ext cx="1394980" cy="369332"/>
            </a:xfrm>
            <a:prstGeom prst="rect">
              <a:avLst/>
            </a:prstGeom>
            <a:noFill/>
          </p:spPr>
          <p:txBody>
            <a:bodyPr wrap="square" rtlCol="0">
              <a:spAutoFit/>
            </a:bodyPr>
            <a:lstStyle/>
            <a:p>
              <a:pPr lvl="0" algn="ctr"/>
              <a:r>
                <a:rPr lang="de-DE" dirty="0" err="1" smtClean="0">
                  <a:solidFill>
                    <a:prstClr val="black"/>
                  </a:solidFill>
                </a:rPr>
                <a:t>Recreation</a:t>
              </a:r>
              <a:endParaRPr lang="de-DE" dirty="0">
                <a:solidFill>
                  <a:prstClr val="black"/>
                </a:solidFill>
              </a:endParaRPr>
            </a:p>
          </p:txBody>
        </p:sp>
      </p:grpSp>
      <p:sp>
        <p:nvSpPr>
          <p:cNvPr id="32" name="Textfeld 31"/>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spTree>
    <p:extLst>
      <p:ext uri="{BB962C8B-B14F-4D97-AF65-F5344CB8AC3E}">
        <p14:creationId xmlns:p14="http://schemas.microsoft.com/office/powerpoint/2010/main" val="908375882"/>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scg_logo_klein_146_114.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048" y="267836"/>
            <a:ext cx="851503" cy="682369"/>
          </a:xfrm>
          <a:prstGeom prst="rect">
            <a:avLst/>
          </a:prstGeom>
        </p:spPr>
      </p:pic>
      <p:pic>
        <p:nvPicPr>
          <p:cNvPr id="6" name="Bild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0049" y="1355264"/>
            <a:ext cx="8615900" cy="4301870"/>
          </a:xfrm>
          <a:prstGeom prst="rect">
            <a:avLst/>
          </a:prstGeom>
        </p:spPr>
      </p:pic>
      <p:grpSp>
        <p:nvGrpSpPr>
          <p:cNvPr id="8" name="Gruppierung 7"/>
          <p:cNvGrpSpPr/>
          <p:nvPr/>
        </p:nvGrpSpPr>
        <p:grpSpPr>
          <a:xfrm>
            <a:off x="7096963" y="429355"/>
            <a:ext cx="1734395" cy="1694485"/>
            <a:chOff x="6955581" y="429355"/>
            <a:chExt cx="1734395" cy="1694485"/>
          </a:xfrm>
        </p:grpSpPr>
        <p:sp>
          <p:nvSpPr>
            <p:cNvPr id="9" name="Oval 8"/>
            <p:cNvSpPr/>
            <p:nvPr/>
          </p:nvSpPr>
          <p:spPr>
            <a:xfrm>
              <a:off x="6955581"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0" name="Bild 9" descr="wohnen.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22903" y="490668"/>
              <a:ext cx="1284763" cy="1284763"/>
            </a:xfrm>
            <a:prstGeom prst="rect">
              <a:avLst/>
            </a:prstGeom>
          </p:spPr>
        </p:pic>
        <p:sp>
          <p:nvSpPr>
            <p:cNvPr id="11" name="Textfeld 10"/>
            <p:cNvSpPr txBox="1"/>
            <p:nvPr/>
          </p:nvSpPr>
          <p:spPr>
            <a:xfrm>
              <a:off x="7247554" y="1602090"/>
              <a:ext cx="1202996" cy="369332"/>
            </a:xfrm>
            <a:prstGeom prst="rect">
              <a:avLst/>
            </a:prstGeom>
            <a:noFill/>
          </p:spPr>
          <p:txBody>
            <a:bodyPr wrap="square" rtlCol="0">
              <a:spAutoFit/>
            </a:bodyPr>
            <a:lstStyle/>
            <a:p>
              <a:pPr lvl="0" algn="ctr"/>
              <a:r>
                <a:rPr lang="de-DE" dirty="0">
                  <a:solidFill>
                    <a:prstClr val="black"/>
                  </a:solidFill>
                </a:rPr>
                <a:t>L</a:t>
              </a:r>
              <a:r>
                <a:rPr lang="de-DE" dirty="0" smtClean="0">
                  <a:solidFill>
                    <a:prstClr val="black"/>
                  </a:solidFill>
                </a:rPr>
                <a:t>iving</a:t>
              </a:r>
              <a:endParaRPr lang="de-DE" dirty="0">
                <a:solidFill>
                  <a:prstClr val="black"/>
                </a:solidFill>
              </a:endParaRPr>
            </a:p>
          </p:txBody>
        </p:sp>
      </p:grpSp>
      <p:grpSp>
        <p:nvGrpSpPr>
          <p:cNvPr id="12" name="Gruppierung 11"/>
          <p:cNvGrpSpPr/>
          <p:nvPr/>
        </p:nvGrpSpPr>
        <p:grpSpPr>
          <a:xfrm>
            <a:off x="2600042" y="429355"/>
            <a:ext cx="1734395" cy="1694485"/>
            <a:chOff x="3119305" y="429355"/>
            <a:chExt cx="1734395" cy="1694485"/>
          </a:xfrm>
        </p:grpSpPr>
        <p:sp>
          <p:nvSpPr>
            <p:cNvPr id="13" name="Oval 12"/>
            <p:cNvSpPr/>
            <p:nvPr/>
          </p:nvSpPr>
          <p:spPr>
            <a:xfrm>
              <a:off x="3119305"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4" name="Bild 13" descr="bi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4884" y="560545"/>
              <a:ext cx="1147380" cy="1147380"/>
            </a:xfrm>
            <a:prstGeom prst="rect">
              <a:avLst/>
            </a:prstGeom>
          </p:spPr>
        </p:pic>
        <p:sp>
          <p:nvSpPr>
            <p:cNvPr id="15" name="Textfeld 14"/>
            <p:cNvSpPr txBox="1"/>
            <p:nvPr/>
          </p:nvSpPr>
          <p:spPr>
            <a:xfrm>
              <a:off x="3491602" y="1601355"/>
              <a:ext cx="989799" cy="369332"/>
            </a:xfrm>
            <a:prstGeom prst="rect">
              <a:avLst/>
            </a:prstGeom>
            <a:noFill/>
          </p:spPr>
          <p:txBody>
            <a:bodyPr wrap="square" rtlCol="0">
              <a:spAutoFit/>
            </a:bodyPr>
            <a:lstStyle/>
            <a:p>
              <a:pPr lvl="0"/>
              <a:r>
                <a:rPr lang="de-DE" dirty="0">
                  <a:solidFill>
                    <a:prstClr val="black"/>
                  </a:solidFill>
                </a:rPr>
                <a:t>M</a:t>
              </a:r>
              <a:r>
                <a:rPr lang="de-DE" dirty="0" smtClean="0">
                  <a:solidFill>
                    <a:prstClr val="black"/>
                  </a:solidFill>
                </a:rPr>
                <a:t>obility</a:t>
              </a:r>
              <a:endParaRPr lang="de-DE" dirty="0">
                <a:solidFill>
                  <a:prstClr val="black"/>
                </a:solidFill>
              </a:endParaRPr>
            </a:p>
          </p:txBody>
        </p:sp>
      </p:grpSp>
      <p:grpSp>
        <p:nvGrpSpPr>
          <p:cNvPr id="20" name="Gruppierung 19"/>
          <p:cNvGrpSpPr/>
          <p:nvPr/>
        </p:nvGrpSpPr>
        <p:grpSpPr>
          <a:xfrm>
            <a:off x="4848503" y="429355"/>
            <a:ext cx="1734395" cy="1694485"/>
            <a:chOff x="2252107" y="4969807"/>
            <a:chExt cx="1734395" cy="1694485"/>
          </a:xfrm>
        </p:grpSpPr>
        <p:sp>
          <p:nvSpPr>
            <p:cNvPr id="21" name="Oval 20"/>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2" name="Bild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23" name="Textfeld 22"/>
            <p:cNvSpPr txBox="1"/>
            <p:nvPr/>
          </p:nvSpPr>
          <p:spPr>
            <a:xfrm>
              <a:off x="2711495" y="6116858"/>
              <a:ext cx="889386" cy="369332"/>
            </a:xfrm>
            <a:prstGeom prst="rect">
              <a:avLst/>
            </a:prstGeom>
            <a:noFill/>
          </p:spPr>
          <p:txBody>
            <a:bodyPr wrap="square" rtlCol="0">
              <a:spAutoFit/>
            </a:bodyPr>
            <a:lstStyle/>
            <a:p>
              <a:pPr lvl="0"/>
              <a:r>
                <a:rPr lang="de-DE" dirty="0" err="1" smtClean="0">
                  <a:solidFill>
                    <a:prstClr val="black"/>
                  </a:solidFill>
                </a:rPr>
                <a:t>Energy</a:t>
              </a:r>
              <a:endParaRPr lang="de-DE" dirty="0">
                <a:solidFill>
                  <a:prstClr val="black"/>
                </a:solidFill>
              </a:endParaRPr>
            </a:p>
          </p:txBody>
        </p:sp>
      </p:grpSp>
      <p:grpSp>
        <p:nvGrpSpPr>
          <p:cNvPr id="24" name="Gruppierung 23"/>
          <p:cNvGrpSpPr/>
          <p:nvPr/>
        </p:nvGrpSpPr>
        <p:grpSpPr>
          <a:xfrm>
            <a:off x="7096963" y="4943347"/>
            <a:ext cx="1734396" cy="1694485"/>
            <a:chOff x="5063719" y="429355"/>
            <a:chExt cx="1734396" cy="1694485"/>
          </a:xfrm>
        </p:grpSpPr>
        <p:sp>
          <p:nvSpPr>
            <p:cNvPr id="25" name="Oval 24"/>
            <p:cNvSpPr/>
            <p:nvPr/>
          </p:nvSpPr>
          <p:spPr>
            <a:xfrm>
              <a:off x="5063719"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6" name="Bild 25" descr="schulen.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08960" y="481909"/>
              <a:ext cx="1249727" cy="1249727"/>
            </a:xfrm>
            <a:prstGeom prst="rect">
              <a:avLst/>
            </a:prstGeom>
          </p:spPr>
        </p:pic>
        <p:sp>
          <p:nvSpPr>
            <p:cNvPr id="27" name="Textfeld 26"/>
            <p:cNvSpPr txBox="1"/>
            <p:nvPr/>
          </p:nvSpPr>
          <p:spPr>
            <a:xfrm>
              <a:off x="5095763" y="1592594"/>
              <a:ext cx="1702352" cy="369332"/>
            </a:xfrm>
            <a:prstGeom prst="rect">
              <a:avLst/>
            </a:prstGeom>
            <a:noFill/>
          </p:spPr>
          <p:txBody>
            <a:bodyPr wrap="square" rtlCol="0">
              <a:spAutoFit/>
            </a:bodyPr>
            <a:lstStyle/>
            <a:p>
              <a:pPr lvl="0" algn="ctr"/>
              <a:r>
                <a:rPr lang="de-DE" dirty="0" smtClean="0">
                  <a:solidFill>
                    <a:prstClr val="black"/>
                  </a:solidFill>
                </a:rPr>
                <a:t>Education</a:t>
              </a:r>
              <a:endParaRPr lang="de-DE" dirty="0">
                <a:solidFill>
                  <a:prstClr val="black"/>
                </a:solidFill>
              </a:endParaRPr>
            </a:p>
          </p:txBody>
        </p:sp>
      </p:grpSp>
      <p:grpSp>
        <p:nvGrpSpPr>
          <p:cNvPr id="28" name="Gruppierung 27"/>
          <p:cNvGrpSpPr/>
          <p:nvPr/>
        </p:nvGrpSpPr>
        <p:grpSpPr>
          <a:xfrm>
            <a:off x="4839748" y="4897486"/>
            <a:ext cx="1734395" cy="1728101"/>
            <a:chOff x="465443" y="4923946"/>
            <a:chExt cx="1734395" cy="1728101"/>
          </a:xfrm>
        </p:grpSpPr>
        <p:sp>
          <p:nvSpPr>
            <p:cNvPr id="29" name="Oval 28"/>
            <p:cNvSpPr/>
            <p:nvPr/>
          </p:nvSpPr>
          <p:spPr>
            <a:xfrm>
              <a:off x="465443" y="4957562"/>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30" name="Bild 29" descr="park.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333295">
              <a:off x="692022" y="4923946"/>
              <a:ext cx="1357706" cy="1357706"/>
            </a:xfrm>
            <a:prstGeom prst="rect">
              <a:avLst/>
            </a:prstGeom>
          </p:spPr>
        </p:pic>
        <p:sp>
          <p:nvSpPr>
            <p:cNvPr id="31" name="Textfeld 30"/>
            <p:cNvSpPr txBox="1"/>
            <p:nvPr/>
          </p:nvSpPr>
          <p:spPr>
            <a:xfrm>
              <a:off x="488429" y="6116858"/>
              <a:ext cx="1670658" cy="369332"/>
            </a:xfrm>
            <a:prstGeom prst="rect">
              <a:avLst/>
            </a:prstGeom>
            <a:noFill/>
          </p:spPr>
          <p:txBody>
            <a:bodyPr wrap="square" rtlCol="0">
              <a:spAutoFit/>
            </a:bodyPr>
            <a:lstStyle/>
            <a:p>
              <a:pPr lvl="0" algn="ctr"/>
              <a:r>
                <a:rPr lang="de-DE" dirty="0" err="1" smtClean="0">
                  <a:solidFill>
                    <a:prstClr val="black"/>
                  </a:solidFill>
                </a:rPr>
                <a:t>Recreation</a:t>
              </a:r>
              <a:endParaRPr lang="de-DE" dirty="0">
                <a:solidFill>
                  <a:prstClr val="black"/>
                </a:solidFill>
              </a:endParaRPr>
            </a:p>
          </p:txBody>
        </p:sp>
      </p:grpSp>
      <p:grpSp>
        <p:nvGrpSpPr>
          <p:cNvPr id="32" name="Gruppierung 31"/>
          <p:cNvGrpSpPr/>
          <p:nvPr/>
        </p:nvGrpSpPr>
        <p:grpSpPr>
          <a:xfrm>
            <a:off x="338880" y="4785666"/>
            <a:ext cx="2047037" cy="1956338"/>
            <a:chOff x="6167211" y="4812126"/>
            <a:chExt cx="2047037" cy="1956338"/>
          </a:xfrm>
        </p:grpSpPr>
        <p:sp>
          <p:nvSpPr>
            <p:cNvPr id="33" name="Oval 32"/>
            <p:cNvSpPr/>
            <p:nvPr/>
          </p:nvSpPr>
          <p:spPr>
            <a:xfrm>
              <a:off x="6167211"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34" name="Bild 3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257910" y="4812126"/>
              <a:ext cx="1956338" cy="1956338"/>
            </a:xfrm>
            <a:prstGeom prst="rect">
              <a:avLst/>
            </a:prstGeom>
          </p:spPr>
        </p:pic>
        <p:sp>
          <p:nvSpPr>
            <p:cNvPr id="35" name="Textfeld 34"/>
            <p:cNvSpPr txBox="1"/>
            <p:nvPr/>
          </p:nvSpPr>
          <p:spPr>
            <a:xfrm>
              <a:off x="6585710" y="6108099"/>
              <a:ext cx="889386" cy="369332"/>
            </a:xfrm>
            <a:prstGeom prst="rect">
              <a:avLst/>
            </a:prstGeom>
            <a:noFill/>
          </p:spPr>
          <p:txBody>
            <a:bodyPr wrap="square" rtlCol="0">
              <a:spAutoFit/>
            </a:bodyPr>
            <a:lstStyle/>
            <a:p>
              <a:pPr lvl="0"/>
              <a:r>
                <a:rPr lang="de-DE" dirty="0" smtClean="0">
                  <a:solidFill>
                    <a:prstClr val="black"/>
                  </a:solidFill>
                </a:rPr>
                <a:t>Science</a:t>
              </a:r>
              <a:endParaRPr lang="de-DE" dirty="0">
                <a:solidFill>
                  <a:prstClr val="black"/>
                </a:solidFill>
              </a:endParaRPr>
            </a:p>
          </p:txBody>
        </p:sp>
      </p:grpSp>
      <p:sp>
        <p:nvSpPr>
          <p:cNvPr id="36" name="Textfeld 35"/>
          <p:cNvSpPr txBox="1"/>
          <p:nvPr/>
        </p:nvSpPr>
        <p:spPr>
          <a:xfrm>
            <a:off x="6436304" y="6607430"/>
            <a:ext cx="2969173" cy="215444"/>
          </a:xfrm>
          <a:prstGeom prst="rect">
            <a:avLst/>
          </a:prstGeom>
          <a:noFill/>
        </p:spPr>
        <p:txBody>
          <a:bodyPr wrap="square" rtlCol="0">
            <a:spAutoFit/>
          </a:bodyPr>
          <a:lstStyle/>
          <a:p>
            <a:r>
              <a:rPr lang="de-DE" sz="800" dirty="0"/>
              <a:t>Modell: DI Markus </a:t>
            </a:r>
            <a:r>
              <a:rPr lang="de-DE" sz="800" dirty="0" err="1"/>
              <a:t>Pernthaler</a:t>
            </a:r>
            <a:r>
              <a:rPr lang="de-DE" sz="800" dirty="0"/>
              <a:t> Architekt ZT GmbH / Foto: Ott</a:t>
            </a:r>
          </a:p>
        </p:txBody>
      </p:sp>
      <p:grpSp>
        <p:nvGrpSpPr>
          <p:cNvPr id="37" name="Gruppierung 36"/>
          <p:cNvGrpSpPr/>
          <p:nvPr/>
        </p:nvGrpSpPr>
        <p:grpSpPr>
          <a:xfrm>
            <a:off x="2600042" y="4913730"/>
            <a:ext cx="1734395" cy="1724102"/>
            <a:chOff x="4358514" y="4940190"/>
            <a:chExt cx="1734395" cy="1724102"/>
          </a:xfrm>
        </p:grpSpPr>
        <p:sp>
          <p:nvSpPr>
            <p:cNvPr id="38" name="Oval 37"/>
            <p:cNvSpPr/>
            <p:nvPr/>
          </p:nvSpPr>
          <p:spPr>
            <a:xfrm>
              <a:off x="4358514"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39" name="Bild 3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794694">
              <a:off x="4507348" y="4940190"/>
              <a:ext cx="1346994" cy="1346994"/>
            </a:xfrm>
            <a:prstGeom prst="rect">
              <a:avLst/>
            </a:prstGeom>
          </p:spPr>
        </p:pic>
        <p:sp>
          <p:nvSpPr>
            <p:cNvPr id="40" name="Textfeld 39"/>
            <p:cNvSpPr txBox="1"/>
            <p:nvPr/>
          </p:nvSpPr>
          <p:spPr>
            <a:xfrm>
              <a:off x="4801146" y="6116858"/>
              <a:ext cx="889386" cy="369332"/>
            </a:xfrm>
            <a:prstGeom prst="rect">
              <a:avLst/>
            </a:prstGeom>
            <a:noFill/>
          </p:spPr>
          <p:txBody>
            <a:bodyPr wrap="square" rtlCol="0">
              <a:spAutoFit/>
            </a:bodyPr>
            <a:lstStyle/>
            <a:p>
              <a:pPr lvl="0"/>
              <a:r>
                <a:rPr lang="de-DE" dirty="0">
                  <a:solidFill>
                    <a:prstClr val="black"/>
                  </a:solidFill>
                </a:rPr>
                <a:t>C</a:t>
              </a:r>
              <a:r>
                <a:rPr lang="de-DE" dirty="0" smtClean="0">
                  <a:solidFill>
                    <a:prstClr val="black"/>
                  </a:solidFill>
                </a:rPr>
                <a:t>ulture</a:t>
              </a:r>
              <a:endParaRPr lang="de-DE" dirty="0">
                <a:solidFill>
                  <a:prstClr val="black"/>
                </a:solidFill>
              </a:endParaRPr>
            </a:p>
          </p:txBody>
        </p:sp>
        <p:pic>
          <p:nvPicPr>
            <p:cNvPr id="41" name="Bild 4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713567">
              <a:off x="5330948" y="5538239"/>
              <a:ext cx="544541" cy="544541"/>
            </a:xfrm>
            <a:prstGeom prst="rect">
              <a:avLst/>
            </a:prstGeom>
          </p:spPr>
        </p:pic>
        <p:pic>
          <p:nvPicPr>
            <p:cNvPr id="42" name="Bild 4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450599">
              <a:off x="4678622" y="5104012"/>
              <a:ext cx="492201" cy="492201"/>
            </a:xfrm>
            <a:prstGeom prst="rect">
              <a:avLst/>
            </a:prstGeom>
          </p:spPr>
        </p:pic>
      </p:grpSp>
    </p:spTree>
    <p:extLst>
      <p:ext uri="{BB962C8B-B14F-4D97-AF65-F5344CB8AC3E}">
        <p14:creationId xmlns:p14="http://schemas.microsoft.com/office/powerpoint/2010/main" val="4205760581"/>
      </p:ext>
    </p:extLst>
  </p:cSld>
  <p:clrMapOvr>
    <a:masterClrMapping/>
  </p:clrMapOvr>
  <mc:AlternateContent xmlns:mc="http://schemas.openxmlformats.org/markup-compatibility/2006" xmlns:p14="http://schemas.microsoft.com/office/powerpoint/2010/main">
    <mc:Choice Requires="p14">
      <p:transition spd="slow" p14:dur="8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765137" y="4190105"/>
            <a:ext cx="2011135" cy="344910"/>
          </a:xfrm>
          <a:prstGeom prst="rect">
            <a:avLst/>
          </a:prstGeom>
        </p:spPr>
      </p:pic>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351325" y="5993870"/>
            <a:ext cx="1248914" cy="295637"/>
          </a:xfrm>
          <a:prstGeom prst="rect">
            <a:avLst/>
          </a:prstGeom>
        </p:spPr>
      </p:pic>
      <p:sp>
        <p:nvSpPr>
          <p:cNvPr id="10" name="Textfeld 9"/>
          <p:cNvSpPr txBox="1"/>
          <p:nvPr/>
        </p:nvSpPr>
        <p:spPr>
          <a:xfrm rot="16200000">
            <a:off x="5646604" y="5351348"/>
            <a:ext cx="2736304" cy="276999"/>
          </a:xfrm>
          <a:prstGeom prst="rect">
            <a:avLst/>
          </a:prstGeom>
          <a:noFill/>
        </p:spPr>
        <p:txBody>
          <a:bodyPr wrap="square" rtlCol="0">
            <a:spAutoFit/>
          </a:bodyPr>
          <a:lstStyle/>
          <a:p>
            <a:r>
              <a:rPr lang="de-DE" sz="1200" dirty="0" smtClean="0">
                <a:solidFill>
                  <a:schemeClr val="bg1"/>
                </a:solidFill>
              </a:rPr>
              <a:t>© Architekt Markus Pernthaler ZT GmbH</a:t>
            </a:r>
            <a:endParaRPr lang="de-DE" sz="1200" dirty="0">
              <a:solidFill>
                <a:schemeClr val="bg1"/>
              </a:solidFill>
            </a:endParaRPr>
          </a:p>
        </p:txBody>
      </p:sp>
      <p:pic>
        <p:nvPicPr>
          <p:cNvPr id="1026" name="Picture 2" descr="C:\Users\koinegg\Desktop\Maribor SCG Präsentation\Science Tower neu sued_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928" y="-102095"/>
            <a:ext cx="5220072" cy="6960096"/>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uppierung 31"/>
          <p:cNvGrpSpPr/>
          <p:nvPr/>
        </p:nvGrpSpPr>
        <p:grpSpPr>
          <a:xfrm>
            <a:off x="7096963" y="55586"/>
            <a:ext cx="2047037" cy="1956338"/>
            <a:chOff x="6167211" y="4812126"/>
            <a:chExt cx="2047037" cy="1956338"/>
          </a:xfrm>
        </p:grpSpPr>
        <p:sp>
          <p:nvSpPr>
            <p:cNvPr id="11" name="Oval 32"/>
            <p:cNvSpPr/>
            <p:nvPr/>
          </p:nvSpPr>
          <p:spPr>
            <a:xfrm>
              <a:off x="6167211"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2" name="Bild 3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7910" y="4812126"/>
              <a:ext cx="1956338" cy="1956338"/>
            </a:xfrm>
            <a:prstGeom prst="rect">
              <a:avLst/>
            </a:prstGeom>
          </p:spPr>
        </p:pic>
        <p:sp>
          <p:nvSpPr>
            <p:cNvPr id="13" name="Textfeld 12"/>
            <p:cNvSpPr txBox="1"/>
            <p:nvPr/>
          </p:nvSpPr>
          <p:spPr>
            <a:xfrm>
              <a:off x="6585710" y="6108099"/>
              <a:ext cx="889386" cy="369332"/>
            </a:xfrm>
            <a:prstGeom prst="rect">
              <a:avLst/>
            </a:prstGeom>
            <a:noFill/>
          </p:spPr>
          <p:txBody>
            <a:bodyPr wrap="square" rtlCol="0">
              <a:spAutoFit/>
            </a:bodyPr>
            <a:lstStyle/>
            <a:p>
              <a:pPr lvl="0"/>
              <a:r>
                <a:rPr lang="de-DE" dirty="0" smtClean="0">
                  <a:solidFill>
                    <a:prstClr val="black"/>
                  </a:solidFill>
                </a:rPr>
                <a:t>Science</a:t>
              </a:r>
              <a:endParaRPr lang="de-DE" dirty="0">
                <a:solidFill>
                  <a:prstClr val="black"/>
                </a:solidFill>
              </a:endParaRPr>
            </a:p>
          </p:txBody>
        </p:sp>
      </p:grpSp>
      <p:sp>
        <p:nvSpPr>
          <p:cNvPr id="14" name="Rechteck 13"/>
          <p:cNvSpPr/>
          <p:nvPr/>
        </p:nvSpPr>
        <p:spPr>
          <a:xfrm>
            <a:off x="125313" y="980728"/>
            <a:ext cx="3798615" cy="2215991"/>
          </a:xfrm>
          <a:prstGeom prst="rect">
            <a:avLst/>
          </a:prstGeom>
        </p:spPr>
        <p:txBody>
          <a:bodyPr wrap="square">
            <a:spAutoFit/>
          </a:bodyPr>
          <a:lstStyle/>
          <a:p>
            <a:r>
              <a:rPr lang="en-US" sz="2800" b="1" dirty="0"/>
              <a:t>S</a:t>
            </a:r>
            <a:r>
              <a:rPr lang="en-US" sz="2800" b="1" dirty="0" smtClean="0"/>
              <a:t>cience-tower</a:t>
            </a:r>
          </a:p>
          <a:p>
            <a:r>
              <a:rPr lang="en-US" sz="2200" b="1" dirty="0" smtClean="0"/>
              <a:t>for companies and research facilities </a:t>
            </a:r>
          </a:p>
          <a:p>
            <a:r>
              <a:rPr lang="en-US" sz="2200" dirty="0" smtClean="0"/>
              <a:t>with </a:t>
            </a:r>
            <a:r>
              <a:rPr lang="en-US" sz="2200" dirty="0"/>
              <a:t>landmark function </a:t>
            </a:r>
            <a:r>
              <a:rPr lang="en-US" sz="2200" dirty="0" smtClean="0"/>
              <a:t>will </a:t>
            </a:r>
            <a:r>
              <a:rPr lang="en-US" sz="2200" dirty="0"/>
              <a:t>be finished in </a:t>
            </a:r>
            <a:r>
              <a:rPr lang="en-US" sz="2200" dirty="0" smtClean="0"/>
              <a:t>2016</a:t>
            </a:r>
          </a:p>
          <a:p>
            <a:r>
              <a:rPr lang="en-US" sz="2200" dirty="0"/>
              <a:t>n</a:t>
            </a:r>
            <a:r>
              <a:rPr lang="en-US" sz="2200" dirty="0" smtClean="0"/>
              <a:t>ew building technologies</a:t>
            </a:r>
            <a:endParaRPr lang="en-GB" sz="2200" dirty="0"/>
          </a:p>
        </p:txBody>
      </p:sp>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9552" y="2852936"/>
            <a:ext cx="4025024" cy="4255488"/>
          </a:xfrm>
          <a:prstGeom prst="rect">
            <a:avLst/>
          </a:prstGeom>
        </p:spPr>
      </p:pic>
    </p:spTree>
    <p:extLst>
      <p:ext uri="{BB962C8B-B14F-4D97-AF65-F5344CB8AC3E}">
        <p14:creationId xmlns:p14="http://schemas.microsoft.com/office/powerpoint/2010/main" val="3684197592"/>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3" name="Bild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350" y="1352550"/>
            <a:ext cx="8615363"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7" y="6507780"/>
            <a:ext cx="1781574" cy="305540"/>
          </a:xfrm>
          <a:prstGeom prst="rect">
            <a:avLst/>
          </a:prstGeom>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6551485"/>
            <a:ext cx="1106355" cy="261891"/>
          </a:xfrm>
          <a:prstGeom prst="rect">
            <a:avLst/>
          </a:prstGeom>
        </p:spPr>
      </p:pic>
      <p:sp>
        <p:nvSpPr>
          <p:cNvPr id="9" name="Textfeld 13"/>
          <p:cNvSpPr txBox="1">
            <a:spLocks noChangeArrowheads="1"/>
          </p:cNvSpPr>
          <p:nvPr/>
        </p:nvSpPr>
        <p:spPr bwMode="auto">
          <a:xfrm>
            <a:off x="7361113" y="5949404"/>
            <a:ext cx="16033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de-DE" altLang="de-DE" sz="800" dirty="0">
                <a:latin typeface="Futura Std Light" pitchFamily="34" charset="0"/>
              </a:rPr>
              <a:t>Visualisierung © </a:t>
            </a:r>
            <a:r>
              <a:rPr lang="de-DE" altLang="de-DE" sz="800" dirty="0" err="1">
                <a:latin typeface="Futura Std Light" pitchFamily="34" charset="0"/>
              </a:rPr>
              <a:t>uwalkin</a:t>
            </a:r>
            <a:r>
              <a:rPr lang="de-DE" altLang="de-DE" sz="800" dirty="0">
                <a:latin typeface="Futura Std Light" pitchFamily="34" charset="0"/>
              </a:rPr>
              <a:t> 2014</a:t>
            </a:r>
          </a:p>
        </p:txBody>
      </p:sp>
    </p:spTree>
    <p:extLst>
      <p:ext uri="{BB962C8B-B14F-4D97-AF65-F5344CB8AC3E}">
        <p14:creationId xmlns:p14="http://schemas.microsoft.com/office/powerpoint/2010/main" val="2722933254"/>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martcitygraz.at/wordpress/wp-content/uploads/2015/04/Spatenstich-1_Foto-Fischer-1024x68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7384"/>
            <a:ext cx="4876800" cy="32480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martcitygraz.at/wordpress/wp-content/uploads/2015/04/Spatenstich-2_Foto-Fischer-1024x68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212976"/>
            <a:ext cx="4876800" cy="3248026"/>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13"/>
          <p:cNvSpPr txBox="1">
            <a:spLocks noChangeArrowheads="1"/>
          </p:cNvSpPr>
          <p:nvPr/>
        </p:nvSpPr>
        <p:spPr bwMode="auto">
          <a:xfrm>
            <a:off x="6948265" y="6481879"/>
            <a:ext cx="19828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de-DE" altLang="de-DE" sz="800" dirty="0" smtClean="0">
                <a:latin typeface="Futura Std Light" pitchFamily="34" charset="0"/>
              </a:rPr>
              <a:t>Smart City Graz; www.smart citygraz.at </a:t>
            </a:r>
            <a:endParaRPr lang="de-DE" altLang="de-DE" sz="800" dirty="0">
              <a:latin typeface="Futura Std Light" pitchFamily="34" charset="0"/>
            </a:endParaRPr>
          </a:p>
        </p:txBody>
      </p:sp>
      <p:sp>
        <p:nvSpPr>
          <p:cNvPr id="7" name="Rechteck 6"/>
          <p:cNvSpPr/>
          <p:nvPr/>
        </p:nvSpPr>
        <p:spPr>
          <a:xfrm>
            <a:off x="125313" y="980728"/>
            <a:ext cx="3798615" cy="4924425"/>
          </a:xfrm>
          <a:prstGeom prst="rect">
            <a:avLst/>
          </a:prstGeom>
        </p:spPr>
        <p:txBody>
          <a:bodyPr wrap="square">
            <a:spAutoFit/>
          </a:bodyPr>
          <a:lstStyle/>
          <a:p>
            <a:r>
              <a:rPr lang="en-US" sz="2800" b="1" dirty="0"/>
              <a:t>S</a:t>
            </a:r>
            <a:r>
              <a:rPr lang="en-US" sz="2800" b="1" dirty="0" smtClean="0"/>
              <a:t>cience-tower</a:t>
            </a:r>
          </a:p>
          <a:p>
            <a:r>
              <a:rPr lang="en-US" sz="2200" b="1" dirty="0" smtClean="0"/>
              <a:t>Groundbreaking ceremony</a:t>
            </a:r>
          </a:p>
          <a:p>
            <a:endParaRPr lang="en-US" sz="2200" b="1" dirty="0" smtClean="0"/>
          </a:p>
          <a:p>
            <a:r>
              <a:rPr lang="en-US" sz="2200" dirty="0" smtClean="0"/>
              <a:t>05. May 2015</a:t>
            </a:r>
          </a:p>
          <a:p>
            <a:endParaRPr lang="en-US" sz="2200" dirty="0"/>
          </a:p>
          <a:p>
            <a:r>
              <a:rPr lang="en-US" sz="2200" dirty="0" smtClean="0"/>
              <a:t>After 100 years a new city quarter appears</a:t>
            </a:r>
          </a:p>
          <a:p>
            <a:endParaRPr lang="en-US" sz="2200" dirty="0"/>
          </a:p>
          <a:p>
            <a:r>
              <a:rPr lang="en-US" sz="2200" dirty="0" smtClean="0"/>
              <a:t>Science Tower as the first landmark</a:t>
            </a:r>
          </a:p>
          <a:p>
            <a:endParaRPr lang="en-US" sz="2200" dirty="0"/>
          </a:p>
          <a:p>
            <a:r>
              <a:rPr lang="en-US" sz="2200" dirty="0" smtClean="0"/>
              <a:t>4.600m² floor area space</a:t>
            </a:r>
          </a:p>
          <a:p>
            <a:endParaRPr lang="en-US" sz="2200" dirty="0"/>
          </a:p>
          <a:p>
            <a:r>
              <a:rPr lang="en-US" sz="2200" dirty="0" smtClean="0"/>
              <a:t>200 scientific </a:t>
            </a:r>
            <a:r>
              <a:rPr lang="en-US" sz="2200" dirty="0" smtClean="0"/>
              <a:t>workplaces</a:t>
            </a:r>
            <a:endParaRPr lang="en-US" sz="2200" dirty="0" smtClean="0"/>
          </a:p>
        </p:txBody>
      </p:sp>
    </p:spTree>
    <p:extLst>
      <p:ext uri="{BB962C8B-B14F-4D97-AF65-F5344CB8AC3E}">
        <p14:creationId xmlns:p14="http://schemas.microsoft.com/office/powerpoint/2010/main" val="3337819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804248" y="6453336"/>
            <a:ext cx="2304256" cy="369332"/>
          </a:xfrm>
          <a:prstGeom prst="rect">
            <a:avLst/>
          </a:prstGeom>
        </p:spPr>
        <p:txBody>
          <a:bodyPr wrap="square">
            <a:spAutoFit/>
          </a:bodyPr>
          <a:lstStyle/>
          <a:p>
            <a:pPr algn="r">
              <a:lnSpc>
                <a:spcPct val="150000"/>
              </a:lnSpc>
            </a:pPr>
            <a:r>
              <a:rPr lang="de-DE" sz="1200" dirty="0" smtClean="0">
                <a:latin typeface="Trebuchet MS Bold"/>
                <a:cs typeface="Trebuchet MS Bold"/>
              </a:rPr>
              <a:t> PERNTHALER  ARCHITECTS</a:t>
            </a:r>
            <a:endParaRPr lang="de-DE" sz="1200" dirty="0">
              <a:latin typeface="Trebuchet MS Bold"/>
              <a:cs typeface="Trebuchet MS Bold"/>
            </a:endParaRPr>
          </a:p>
        </p:txBody>
      </p:sp>
      <p:sp>
        <p:nvSpPr>
          <p:cNvPr id="3" name="Rechteck 2"/>
          <p:cNvSpPr/>
          <p:nvPr/>
        </p:nvSpPr>
        <p:spPr>
          <a:xfrm>
            <a:off x="3368673" y="5968588"/>
            <a:ext cx="2406653" cy="484748"/>
          </a:xfrm>
          <a:prstGeom prst="rect">
            <a:avLst/>
          </a:prstGeom>
        </p:spPr>
        <p:txBody>
          <a:bodyPr wrap="none">
            <a:spAutoFit/>
          </a:bodyPr>
          <a:lstStyle/>
          <a:p>
            <a:pPr algn="ctr">
              <a:lnSpc>
                <a:spcPct val="150000"/>
              </a:lnSpc>
            </a:pPr>
            <a:r>
              <a:rPr lang="de-DE" dirty="0">
                <a:solidFill>
                  <a:schemeClr val="accent3">
                    <a:lumMod val="75000"/>
                  </a:schemeClr>
                </a:solidFill>
                <a:latin typeface="Trebuchet MS Bold"/>
                <a:cs typeface="Trebuchet MS Bold"/>
              </a:rPr>
              <a:t>GREEN POWER </a:t>
            </a:r>
            <a:r>
              <a:rPr lang="de-DE" dirty="0">
                <a:latin typeface="Trebuchet MS Bold"/>
                <a:cs typeface="Trebuchet MS Bold"/>
              </a:rPr>
              <a:t>PLANT</a:t>
            </a:r>
          </a:p>
        </p:txBody>
      </p:sp>
      <p:pic>
        <p:nvPicPr>
          <p:cNvPr id="9" name="Bild 8" descr="NG_EG_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187" y="2996952"/>
            <a:ext cx="8280920" cy="3117810"/>
          </a:xfrm>
          <a:prstGeom prst="rect">
            <a:avLst/>
          </a:prstGeom>
        </p:spPr>
      </p:pic>
      <p:pic>
        <p:nvPicPr>
          <p:cNvPr id="10" name="Bild 9" descr="NG_OG_1.jpg"/>
          <p:cNvPicPr>
            <a:picLocks noChangeAspect="1"/>
          </p:cNvPicPr>
          <p:nvPr/>
        </p:nvPicPr>
        <p:blipFill rotWithShape="1">
          <a:blip r:embed="rId3" cstate="print">
            <a:alphaModFix/>
            <a:extLst>
              <a:ext uri="{28A0092B-C50C-407E-A947-70E740481C1C}">
                <a14:useLocalDpi xmlns:a14="http://schemas.microsoft.com/office/drawing/2010/main" val="0"/>
              </a:ext>
            </a:extLst>
          </a:blip>
          <a:srcRect t="25257" b="22551"/>
          <a:stretch/>
        </p:blipFill>
        <p:spPr>
          <a:xfrm>
            <a:off x="-135289" y="2810493"/>
            <a:ext cx="9222845" cy="3261936"/>
          </a:xfrm>
          <a:prstGeom prst="rect">
            <a:avLst/>
          </a:prstGeom>
        </p:spPr>
      </p:pic>
      <p:pic>
        <p:nvPicPr>
          <p:cNvPr id="11" name="Bild 10" descr="NG_Draufsicht_1.jpg"/>
          <p:cNvPicPr>
            <a:picLocks noChangeAspect="1"/>
          </p:cNvPicPr>
          <p:nvPr/>
        </p:nvPicPr>
        <p:blipFill rotWithShape="1">
          <a:blip r:embed="rId4" cstate="print">
            <a:alphaModFix/>
            <a:extLst>
              <a:ext uri="{28A0092B-C50C-407E-A947-70E740481C1C}">
                <a14:useLocalDpi xmlns:a14="http://schemas.microsoft.com/office/drawing/2010/main" val="0"/>
              </a:ext>
            </a:extLst>
          </a:blip>
          <a:srcRect t="24590" r="729" b="22165"/>
          <a:stretch/>
        </p:blipFill>
        <p:spPr>
          <a:xfrm>
            <a:off x="124521" y="2810492"/>
            <a:ext cx="9019479" cy="3261937"/>
          </a:xfrm>
          <a:prstGeom prst="rect">
            <a:avLst/>
          </a:prstGeom>
        </p:spPr>
      </p:pic>
      <p:pic>
        <p:nvPicPr>
          <p:cNvPr id="12"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60433" y="6273653"/>
            <a:ext cx="576064" cy="251691"/>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16632"/>
            <a:ext cx="9144000" cy="2659924"/>
          </a:xfrm>
          <a:prstGeom prst="rect">
            <a:avLst/>
          </a:prstGeom>
        </p:spPr>
      </p:pic>
      <p:grpSp>
        <p:nvGrpSpPr>
          <p:cNvPr id="13" name="Gruppierung 19"/>
          <p:cNvGrpSpPr/>
          <p:nvPr/>
        </p:nvGrpSpPr>
        <p:grpSpPr>
          <a:xfrm>
            <a:off x="124521" y="97542"/>
            <a:ext cx="1734395" cy="1694485"/>
            <a:chOff x="2252107" y="4969807"/>
            <a:chExt cx="1734395" cy="1694485"/>
          </a:xfrm>
        </p:grpSpPr>
        <p:sp>
          <p:nvSpPr>
            <p:cNvPr id="14" name="Oval 20"/>
            <p:cNvSpPr/>
            <p:nvPr/>
          </p:nvSpPr>
          <p:spPr>
            <a:xfrm>
              <a:off x="2252107"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5" name="Bild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6312" y="5082987"/>
              <a:ext cx="1249492" cy="1249492"/>
            </a:xfrm>
            <a:prstGeom prst="rect">
              <a:avLst/>
            </a:prstGeom>
          </p:spPr>
        </p:pic>
        <p:sp>
          <p:nvSpPr>
            <p:cNvPr id="16" name="Textfeld 15"/>
            <p:cNvSpPr txBox="1"/>
            <p:nvPr/>
          </p:nvSpPr>
          <p:spPr>
            <a:xfrm>
              <a:off x="2711495" y="6116858"/>
              <a:ext cx="889386" cy="369332"/>
            </a:xfrm>
            <a:prstGeom prst="rect">
              <a:avLst/>
            </a:prstGeom>
            <a:noFill/>
          </p:spPr>
          <p:txBody>
            <a:bodyPr wrap="square" rtlCol="0">
              <a:spAutoFit/>
            </a:bodyPr>
            <a:lstStyle/>
            <a:p>
              <a:pPr lvl="0"/>
              <a:r>
                <a:rPr lang="de-DE" dirty="0" err="1" smtClean="0">
                  <a:solidFill>
                    <a:prstClr val="black"/>
                  </a:solidFill>
                </a:rPr>
                <a:t>Energy</a:t>
              </a:r>
              <a:endParaRPr lang="de-DE" dirty="0">
                <a:solidFill>
                  <a:prstClr val="black"/>
                </a:solidFill>
              </a:endParaRPr>
            </a:p>
          </p:txBody>
        </p:sp>
      </p:grpSp>
    </p:spTree>
    <p:extLst>
      <p:ext uri="{BB962C8B-B14F-4D97-AF65-F5344CB8AC3E}">
        <p14:creationId xmlns:p14="http://schemas.microsoft.com/office/powerpoint/2010/main" val="302493605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14735\Desktop\Eigene Dateien\MAGISTRAT\Smart City Graz\WB Ergebnisse 10.2014\Smart City Graz_RENDERING_SCG_c_Pentaplan WE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51" y="1700808"/>
            <a:ext cx="9156651" cy="3389327"/>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6732240" y="5090135"/>
            <a:ext cx="2736304" cy="246221"/>
          </a:xfrm>
          <a:prstGeom prst="rect">
            <a:avLst/>
          </a:prstGeom>
          <a:noFill/>
        </p:spPr>
        <p:txBody>
          <a:bodyPr wrap="square" rtlCol="0">
            <a:spAutoFit/>
          </a:bodyPr>
          <a:lstStyle/>
          <a:p>
            <a:r>
              <a:rPr lang="de-DE" sz="1000" dirty="0">
                <a:latin typeface="Futura Std Light" pitchFamily="34" charset="0"/>
              </a:rPr>
              <a:t>Abbildung</a:t>
            </a:r>
            <a:r>
              <a:rPr lang="de-DE" sz="1000" dirty="0" smtClean="0">
                <a:latin typeface="Futura Std Light" pitchFamily="34" charset="0"/>
              </a:rPr>
              <a:t>: </a:t>
            </a:r>
            <a:r>
              <a:rPr lang="de-DE" sz="1000" dirty="0">
                <a:latin typeface="Futura Std Light" pitchFamily="34" charset="0"/>
              </a:rPr>
              <a:t>PENTAPLAN ZT-GmbH</a:t>
            </a:r>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4624" y="6351155"/>
            <a:ext cx="3036895" cy="432000"/>
          </a:xfrm>
          <a:prstGeom prst="rect">
            <a:avLst/>
          </a:prstGeom>
        </p:spPr>
      </p:pic>
      <p:sp>
        <p:nvSpPr>
          <p:cNvPr id="5" name="Rechteck 4"/>
          <p:cNvSpPr/>
          <p:nvPr/>
        </p:nvSpPr>
        <p:spPr>
          <a:xfrm>
            <a:off x="2051720" y="116632"/>
            <a:ext cx="6490944" cy="1200329"/>
          </a:xfrm>
          <a:prstGeom prst="rect">
            <a:avLst/>
          </a:prstGeom>
        </p:spPr>
        <p:txBody>
          <a:bodyPr wrap="none">
            <a:spAutoFit/>
          </a:bodyPr>
          <a:lstStyle/>
          <a:p>
            <a:r>
              <a:rPr lang="de-DE" sz="2400" b="1" dirty="0" smtClean="0">
                <a:latin typeface="Futura Std Light" pitchFamily="34" charset="0"/>
              </a:rPr>
              <a:t>Architekturwettbewerb (Baufeld Süd)</a:t>
            </a:r>
          </a:p>
          <a:p>
            <a:pPr marL="457200" indent="-457200">
              <a:buAutoNum type="arabicPeriod"/>
            </a:pPr>
            <a:r>
              <a:rPr lang="de-DE" sz="2400" b="1" dirty="0" smtClean="0">
                <a:latin typeface="Futura Std Light" pitchFamily="34" charset="0"/>
              </a:rPr>
              <a:t>Preis</a:t>
            </a:r>
          </a:p>
          <a:p>
            <a:r>
              <a:rPr lang="de-DE" sz="2400" b="1" dirty="0" err="1" smtClean="0">
                <a:latin typeface="Futura Std Light" pitchFamily="34" charset="0"/>
              </a:rPr>
              <a:t>PENTAPLAN</a:t>
            </a:r>
            <a:r>
              <a:rPr lang="de-DE" sz="2400" b="1" dirty="0" smtClean="0">
                <a:latin typeface="Futura Std Light" pitchFamily="34" charset="0"/>
              </a:rPr>
              <a:t>   ZT-GmbH   Arch. Köck,  Graz</a:t>
            </a:r>
            <a:endParaRPr lang="de-DE" sz="2400" b="1" dirty="0">
              <a:latin typeface="Futura Std Light" pitchFamily="34" charset="0"/>
            </a:endParaRPr>
          </a:p>
        </p:txBody>
      </p:sp>
      <p:grpSp>
        <p:nvGrpSpPr>
          <p:cNvPr id="6" name="Gruppierung 36"/>
          <p:cNvGrpSpPr/>
          <p:nvPr/>
        </p:nvGrpSpPr>
        <p:grpSpPr>
          <a:xfrm>
            <a:off x="4788024" y="4943347"/>
            <a:ext cx="1734395" cy="1724102"/>
            <a:chOff x="4358514" y="4940190"/>
            <a:chExt cx="1734395" cy="1724102"/>
          </a:xfrm>
        </p:grpSpPr>
        <p:sp>
          <p:nvSpPr>
            <p:cNvPr id="7" name="Oval 37"/>
            <p:cNvSpPr/>
            <p:nvPr/>
          </p:nvSpPr>
          <p:spPr>
            <a:xfrm>
              <a:off x="4358514" y="4969807"/>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8" name="Bild 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94694">
              <a:off x="4507348" y="4940190"/>
              <a:ext cx="1346994" cy="1346994"/>
            </a:xfrm>
            <a:prstGeom prst="rect">
              <a:avLst/>
            </a:prstGeom>
          </p:spPr>
        </p:pic>
        <p:sp>
          <p:nvSpPr>
            <p:cNvPr id="9" name="Textfeld 8"/>
            <p:cNvSpPr txBox="1"/>
            <p:nvPr/>
          </p:nvSpPr>
          <p:spPr>
            <a:xfrm>
              <a:off x="4801146" y="6116858"/>
              <a:ext cx="889386" cy="369332"/>
            </a:xfrm>
            <a:prstGeom prst="rect">
              <a:avLst/>
            </a:prstGeom>
            <a:noFill/>
          </p:spPr>
          <p:txBody>
            <a:bodyPr wrap="square" rtlCol="0">
              <a:spAutoFit/>
            </a:bodyPr>
            <a:lstStyle/>
            <a:p>
              <a:pPr lvl="0"/>
              <a:r>
                <a:rPr lang="de-DE" dirty="0">
                  <a:solidFill>
                    <a:prstClr val="black"/>
                  </a:solidFill>
                </a:rPr>
                <a:t>C</a:t>
              </a:r>
              <a:r>
                <a:rPr lang="de-DE" dirty="0" smtClean="0">
                  <a:solidFill>
                    <a:prstClr val="black"/>
                  </a:solidFill>
                </a:rPr>
                <a:t>ulture</a:t>
              </a:r>
              <a:endParaRPr lang="de-DE" dirty="0">
                <a:solidFill>
                  <a:prstClr val="black"/>
                </a:solidFill>
              </a:endParaRPr>
            </a:p>
          </p:txBody>
        </p:sp>
        <p:pic>
          <p:nvPicPr>
            <p:cNvPr id="10" name="Bild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713567">
              <a:off x="5330948" y="5538239"/>
              <a:ext cx="544541" cy="544541"/>
            </a:xfrm>
            <a:prstGeom prst="rect">
              <a:avLst/>
            </a:prstGeom>
          </p:spPr>
        </p:pic>
        <p:pic>
          <p:nvPicPr>
            <p:cNvPr id="11" name="Bild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450599">
              <a:off x="4678622" y="5104012"/>
              <a:ext cx="492201" cy="492201"/>
            </a:xfrm>
            <a:prstGeom prst="rect">
              <a:avLst/>
            </a:prstGeom>
          </p:spPr>
        </p:pic>
      </p:grpSp>
    </p:spTree>
    <p:extLst>
      <p:ext uri="{BB962C8B-B14F-4D97-AF65-F5344CB8AC3E}">
        <p14:creationId xmlns:p14="http://schemas.microsoft.com/office/powerpoint/2010/main" val="3083398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p:nvPr/>
        </p:nvPicPr>
        <p:blipFill rotWithShape="1">
          <a:blip r:embed="rId4" cstate="screen">
            <a:extLst>
              <a:ext uri="{28A0092B-C50C-407E-A947-70E740481C1C}">
                <a14:useLocalDpi xmlns:a14="http://schemas.microsoft.com/office/drawing/2010/main"/>
              </a:ext>
            </a:extLst>
          </a:blip>
          <a:srcRect/>
          <a:stretch/>
        </p:blipFill>
        <p:spPr bwMode="auto">
          <a:xfrm>
            <a:off x="0" y="420983"/>
            <a:ext cx="9144000" cy="6464401"/>
          </a:xfrm>
          <a:prstGeom prst="rect">
            <a:avLst/>
          </a:prstGeom>
          <a:noFill/>
          <a:ln>
            <a:noFill/>
          </a:ln>
          <a:extLst>
            <a:ext uri="{53640926-AAD7-44D8-BBD7-CCE9431645EC}">
              <a14:shadowObscured xmlns:a14="http://schemas.microsoft.com/office/drawing/2010/main"/>
            </a:ext>
          </a:extLst>
        </p:spPr>
      </p:pic>
      <p:pic>
        <p:nvPicPr>
          <p:cNvPr id="9" name="Bild 5"/>
          <p:cNvPicPr>
            <a:picLocks noChangeAspect="1"/>
          </p:cNvPicPr>
          <p:nvPr/>
        </p:nvPicPr>
        <p:blipFill>
          <a:blip r:embed="rId5"/>
          <a:stretch>
            <a:fillRect/>
          </a:stretch>
        </p:blipFill>
        <p:spPr>
          <a:xfrm>
            <a:off x="179512" y="-268709"/>
            <a:ext cx="7128792" cy="1321445"/>
          </a:xfrm>
          <a:prstGeom prst="rect">
            <a:avLst/>
          </a:prstGeom>
        </p:spPr>
      </p:pic>
      <p:sp>
        <p:nvSpPr>
          <p:cNvPr id="12" name="Titel 1"/>
          <p:cNvSpPr txBox="1">
            <a:spLocks/>
          </p:cNvSpPr>
          <p:nvPr/>
        </p:nvSpPr>
        <p:spPr>
          <a:xfrm>
            <a:off x="429269" y="71811"/>
            <a:ext cx="6807027" cy="866389"/>
          </a:xfrm>
          <a:prstGeom prst="rect">
            <a:avLst/>
          </a:prstGeom>
          <a:noFill/>
        </p:spPr>
        <p:txBody>
          <a:bodyPr vert="horz" lIns="180000" tIns="45720" rIns="91440" bIns="45720" rtlCol="0" anchor="ctr">
            <a:noAutofit/>
          </a:bodyPr>
          <a:lst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a:lstStyle>
          <a:p>
            <a:r>
              <a:rPr lang="de-AT" sz="2400" b="1" dirty="0" smtClean="0"/>
              <a:t>ECO STRATEGY 2015 - 2020</a:t>
            </a:r>
            <a:endParaRPr lang="de-AT" sz="2400" b="1" dirty="0"/>
          </a:p>
        </p:txBody>
      </p:sp>
      <p:pic>
        <p:nvPicPr>
          <p:cNvPr id="11" name="Grafik 5"/>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618413" y="188913"/>
            <a:ext cx="1274762"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491406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p14735\Desktop\Eigene Dateien\MAGISTRAT\Smart City Graz\WB Ergebnisse 10.2014\B2_small.jpg"/>
          <p:cNvPicPr>
            <a:picLocks noChangeAspect="1" noChangeArrowheads="1"/>
          </p:cNvPicPr>
          <p:nvPr/>
        </p:nvPicPr>
        <p:blipFill rotWithShape="1">
          <a:blip r:embed="rId2">
            <a:extLst>
              <a:ext uri="{28A0092B-C50C-407E-A947-70E740481C1C}">
                <a14:useLocalDpi xmlns:a14="http://schemas.microsoft.com/office/drawing/2010/main" val="0"/>
              </a:ext>
            </a:extLst>
          </a:blip>
          <a:srcRect l="10815" t="2191"/>
          <a:stretch/>
        </p:blipFill>
        <p:spPr bwMode="auto">
          <a:xfrm>
            <a:off x="0" y="0"/>
            <a:ext cx="9208468" cy="6866137"/>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6084168" y="6453336"/>
            <a:ext cx="2736304" cy="246221"/>
          </a:xfrm>
          <a:prstGeom prst="rect">
            <a:avLst/>
          </a:prstGeom>
          <a:noFill/>
        </p:spPr>
        <p:txBody>
          <a:bodyPr wrap="square" rtlCol="0">
            <a:spAutoFit/>
          </a:bodyPr>
          <a:lstStyle/>
          <a:p>
            <a:pPr algn="r"/>
            <a:r>
              <a:rPr lang="de-DE" sz="1000" dirty="0" smtClean="0">
                <a:latin typeface="Futura Std Light" pitchFamily="34" charset="0"/>
              </a:rPr>
              <a:t>Abbildung: </a:t>
            </a:r>
            <a:r>
              <a:rPr lang="de-DE" sz="1000" dirty="0">
                <a:latin typeface="Futura Std Light" pitchFamily="34" charset="0"/>
              </a:rPr>
              <a:t>Nussmüller Architekten ZT GmbH</a:t>
            </a:r>
          </a:p>
        </p:txBody>
      </p:sp>
      <p:pic>
        <p:nvPicPr>
          <p:cNvPr id="2052" name="Picture 4" descr="O:\BDI\Projekte\Reis\STE_Stadtteilentwicklung\SMART CITY GRAZ\Öffentlichkeitsarbeit\LOGO\Logos final SCG\SCG Waagner Biro\Logo SCG Waagner Bir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3" y="188640"/>
            <a:ext cx="2376264" cy="738528"/>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6351155"/>
            <a:ext cx="3036895" cy="432000"/>
          </a:xfrm>
          <a:prstGeom prst="rect">
            <a:avLst/>
          </a:prstGeom>
        </p:spPr>
      </p:pic>
      <p:sp>
        <p:nvSpPr>
          <p:cNvPr id="2" name="Rechteck 1"/>
          <p:cNvSpPr/>
          <p:nvPr/>
        </p:nvSpPr>
        <p:spPr>
          <a:xfrm>
            <a:off x="2051720" y="116632"/>
            <a:ext cx="6392327" cy="1200329"/>
          </a:xfrm>
          <a:prstGeom prst="rect">
            <a:avLst/>
          </a:prstGeom>
        </p:spPr>
        <p:txBody>
          <a:bodyPr wrap="none">
            <a:spAutoFit/>
          </a:bodyPr>
          <a:lstStyle/>
          <a:p>
            <a:r>
              <a:rPr lang="de-DE" sz="2400" b="1" dirty="0" smtClean="0">
                <a:latin typeface="Futura Std Light" pitchFamily="34" charset="0"/>
              </a:rPr>
              <a:t>Städtebaulicher Wettbewerb (Mitte + Nord)</a:t>
            </a:r>
            <a:endParaRPr lang="de-DE" sz="2400" b="1" dirty="0">
              <a:latin typeface="Futura Std Light" pitchFamily="34" charset="0"/>
            </a:endParaRPr>
          </a:p>
          <a:p>
            <a:pPr marL="457200" indent="-457200">
              <a:buAutoNum type="arabicPeriod"/>
            </a:pPr>
            <a:r>
              <a:rPr lang="de-DE" sz="2400" b="1" dirty="0" smtClean="0">
                <a:latin typeface="Futura Std Light" pitchFamily="34" charset="0"/>
              </a:rPr>
              <a:t>Preis: </a:t>
            </a:r>
          </a:p>
          <a:p>
            <a:r>
              <a:rPr lang="de-DE" sz="2400" b="1" dirty="0" err="1" smtClean="0">
                <a:latin typeface="Futura Std Light" pitchFamily="34" charset="0"/>
              </a:rPr>
              <a:t>Nussmüller</a:t>
            </a:r>
            <a:r>
              <a:rPr lang="de-DE" sz="2400" b="1" dirty="0" smtClean="0">
                <a:latin typeface="Futura Std Light" pitchFamily="34" charset="0"/>
              </a:rPr>
              <a:t> </a:t>
            </a:r>
            <a:r>
              <a:rPr lang="de-DE" sz="2400" b="1" dirty="0">
                <a:latin typeface="Futura Std Light" pitchFamily="34" charset="0"/>
              </a:rPr>
              <a:t>Architekten ZT </a:t>
            </a:r>
            <a:r>
              <a:rPr lang="de-DE" sz="2400" b="1" dirty="0" smtClean="0">
                <a:latin typeface="Futura Std Light" pitchFamily="34" charset="0"/>
              </a:rPr>
              <a:t>GmbH, Graz</a:t>
            </a:r>
            <a:endParaRPr lang="de-DE" sz="2400" b="1" dirty="0">
              <a:latin typeface="Futura Std Light" pitchFamily="34" charset="0"/>
            </a:endParaRPr>
          </a:p>
        </p:txBody>
      </p:sp>
      <p:grpSp>
        <p:nvGrpSpPr>
          <p:cNvPr id="7" name="Gruppierung 7"/>
          <p:cNvGrpSpPr/>
          <p:nvPr/>
        </p:nvGrpSpPr>
        <p:grpSpPr>
          <a:xfrm>
            <a:off x="7139468" y="2846528"/>
            <a:ext cx="1734395" cy="1694485"/>
            <a:chOff x="6955581" y="429355"/>
            <a:chExt cx="1734395" cy="1694485"/>
          </a:xfrm>
        </p:grpSpPr>
        <p:sp>
          <p:nvSpPr>
            <p:cNvPr id="8" name="Oval 8"/>
            <p:cNvSpPr/>
            <p:nvPr/>
          </p:nvSpPr>
          <p:spPr>
            <a:xfrm>
              <a:off x="6955581" y="429355"/>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9" name="Bild 9" descr="wohnen.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2903" y="490668"/>
              <a:ext cx="1284763" cy="1284763"/>
            </a:xfrm>
            <a:prstGeom prst="rect">
              <a:avLst/>
            </a:prstGeom>
          </p:spPr>
        </p:pic>
        <p:sp>
          <p:nvSpPr>
            <p:cNvPr id="10" name="Textfeld 9"/>
            <p:cNvSpPr txBox="1"/>
            <p:nvPr/>
          </p:nvSpPr>
          <p:spPr>
            <a:xfrm>
              <a:off x="7247554" y="1602090"/>
              <a:ext cx="1202996" cy="369332"/>
            </a:xfrm>
            <a:prstGeom prst="rect">
              <a:avLst/>
            </a:prstGeom>
            <a:noFill/>
          </p:spPr>
          <p:txBody>
            <a:bodyPr wrap="square" rtlCol="0">
              <a:spAutoFit/>
            </a:bodyPr>
            <a:lstStyle/>
            <a:p>
              <a:pPr lvl="0" algn="ctr"/>
              <a:r>
                <a:rPr lang="de-DE" dirty="0">
                  <a:solidFill>
                    <a:prstClr val="black"/>
                  </a:solidFill>
                </a:rPr>
                <a:t>L</a:t>
              </a:r>
              <a:r>
                <a:rPr lang="de-DE" dirty="0" smtClean="0">
                  <a:solidFill>
                    <a:prstClr val="black"/>
                  </a:solidFill>
                </a:rPr>
                <a:t>iving</a:t>
              </a:r>
              <a:endParaRPr lang="de-DE" dirty="0">
                <a:solidFill>
                  <a:prstClr val="black"/>
                </a:solidFill>
              </a:endParaRPr>
            </a:p>
          </p:txBody>
        </p:sp>
      </p:grpSp>
      <p:grpSp>
        <p:nvGrpSpPr>
          <p:cNvPr id="11" name="Gruppierung 27"/>
          <p:cNvGrpSpPr/>
          <p:nvPr/>
        </p:nvGrpSpPr>
        <p:grpSpPr>
          <a:xfrm>
            <a:off x="7158085" y="4546963"/>
            <a:ext cx="1734395" cy="1728101"/>
            <a:chOff x="465443" y="4923946"/>
            <a:chExt cx="1734395" cy="1728101"/>
          </a:xfrm>
        </p:grpSpPr>
        <p:sp>
          <p:nvSpPr>
            <p:cNvPr id="12" name="Oval 28"/>
            <p:cNvSpPr/>
            <p:nvPr/>
          </p:nvSpPr>
          <p:spPr>
            <a:xfrm>
              <a:off x="465443" y="4957562"/>
              <a:ext cx="1734395" cy="1694485"/>
            </a:xfrm>
            <a:prstGeom prst="ellipse">
              <a:avLst/>
            </a:prstGeom>
            <a:solidFill>
              <a:srgbClr val="009B9C">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13" name="Bild 29" descr="park.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333295">
              <a:off x="692022" y="4923946"/>
              <a:ext cx="1357706" cy="1357706"/>
            </a:xfrm>
            <a:prstGeom prst="rect">
              <a:avLst/>
            </a:prstGeom>
          </p:spPr>
        </p:pic>
        <p:sp>
          <p:nvSpPr>
            <p:cNvPr id="14" name="Textfeld 13"/>
            <p:cNvSpPr txBox="1"/>
            <p:nvPr/>
          </p:nvSpPr>
          <p:spPr>
            <a:xfrm>
              <a:off x="488429" y="6116858"/>
              <a:ext cx="1670658" cy="369332"/>
            </a:xfrm>
            <a:prstGeom prst="rect">
              <a:avLst/>
            </a:prstGeom>
            <a:noFill/>
          </p:spPr>
          <p:txBody>
            <a:bodyPr wrap="square" rtlCol="0">
              <a:spAutoFit/>
            </a:bodyPr>
            <a:lstStyle/>
            <a:p>
              <a:pPr lvl="0" algn="ctr"/>
              <a:r>
                <a:rPr lang="de-DE" dirty="0" err="1" smtClean="0">
                  <a:solidFill>
                    <a:prstClr val="black"/>
                  </a:solidFill>
                </a:rPr>
                <a:t>Recreation</a:t>
              </a:r>
              <a:endParaRPr lang="de-DE" dirty="0">
                <a:solidFill>
                  <a:prstClr val="black"/>
                </a:solidFill>
              </a:endParaRPr>
            </a:p>
          </p:txBody>
        </p:sp>
      </p:grpSp>
    </p:spTree>
    <p:extLst>
      <p:ext uri="{BB962C8B-B14F-4D97-AF65-F5344CB8AC3E}">
        <p14:creationId xmlns:p14="http://schemas.microsoft.com/office/powerpoint/2010/main" val="10154380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052736"/>
            <a:ext cx="9144000" cy="5486400"/>
          </a:xfrm>
          <a:prstGeom prst="rect">
            <a:avLst/>
          </a:prstGeom>
          <a:noFill/>
          <a:ln>
            <a:noFill/>
          </a:ln>
        </p:spPr>
      </p:pic>
      <p:sp>
        <p:nvSpPr>
          <p:cNvPr id="3" name="Textfeld 2"/>
          <p:cNvSpPr txBox="1"/>
          <p:nvPr/>
        </p:nvSpPr>
        <p:spPr>
          <a:xfrm>
            <a:off x="-36512" y="6639163"/>
            <a:ext cx="2736304" cy="246221"/>
          </a:xfrm>
          <a:prstGeom prst="rect">
            <a:avLst/>
          </a:prstGeom>
          <a:noFill/>
        </p:spPr>
        <p:txBody>
          <a:bodyPr wrap="square" rtlCol="0">
            <a:spAutoFit/>
          </a:bodyPr>
          <a:lstStyle/>
          <a:p>
            <a:r>
              <a:rPr lang="de-DE" sz="1000" dirty="0" smtClean="0">
                <a:latin typeface="Futura Std Light" pitchFamily="34" charset="0"/>
              </a:rPr>
              <a:t>Abbildung: </a:t>
            </a:r>
            <a:r>
              <a:rPr lang="de-DE" sz="1000" dirty="0">
                <a:latin typeface="Futura Std Light" pitchFamily="34" charset="0"/>
              </a:rPr>
              <a:t>Nussmüller Architekten ZT GmbH</a:t>
            </a:r>
          </a:p>
        </p:txBody>
      </p:sp>
    </p:spTree>
    <p:extLst>
      <p:ext uri="{BB962C8B-B14F-4D97-AF65-F5344CB8AC3E}">
        <p14:creationId xmlns:p14="http://schemas.microsoft.com/office/powerpoint/2010/main" val="38189636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65" y="980728"/>
            <a:ext cx="9144000" cy="5486400"/>
          </a:xfrm>
          <a:prstGeom prst="rect">
            <a:avLst/>
          </a:prstGeom>
        </p:spPr>
      </p:pic>
      <p:sp>
        <p:nvSpPr>
          <p:cNvPr id="3" name="Textfeld 2"/>
          <p:cNvSpPr txBox="1"/>
          <p:nvPr/>
        </p:nvSpPr>
        <p:spPr>
          <a:xfrm>
            <a:off x="-36512" y="6639163"/>
            <a:ext cx="2736304" cy="246221"/>
          </a:xfrm>
          <a:prstGeom prst="rect">
            <a:avLst/>
          </a:prstGeom>
          <a:noFill/>
        </p:spPr>
        <p:txBody>
          <a:bodyPr wrap="square" rtlCol="0">
            <a:spAutoFit/>
          </a:bodyPr>
          <a:lstStyle/>
          <a:p>
            <a:r>
              <a:rPr lang="de-DE" sz="1000" dirty="0" smtClean="0">
                <a:latin typeface="Futura Std Light" pitchFamily="34" charset="0"/>
              </a:rPr>
              <a:t>Abbildung: </a:t>
            </a:r>
            <a:r>
              <a:rPr lang="de-DE" sz="1000" dirty="0">
                <a:latin typeface="Futura Std Light" pitchFamily="34" charset="0"/>
              </a:rPr>
              <a:t>Nussmüller Architekten ZT GmbH</a:t>
            </a:r>
          </a:p>
        </p:txBody>
      </p:sp>
    </p:spTree>
    <p:extLst>
      <p:ext uri="{BB962C8B-B14F-4D97-AF65-F5344CB8AC3E}">
        <p14:creationId xmlns:p14="http://schemas.microsoft.com/office/powerpoint/2010/main" val="9079409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img.pte.at/photo_db/hi_res/hires278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80952" y="1302330"/>
            <a:ext cx="1233803" cy="93032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p14732\AppData\Local\Microsoft\Windows\Temporary Internet Files\Content.Outlook\0B3PV461\GRAZ_mitStadt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96541" y="1287242"/>
            <a:ext cx="1489157" cy="656641"/>
          </a:xfrm>
          <a:prstGeom prst="rect">
            <a:avLst/>
          </a:prstGeom>
          <a:noFill/>
          <a:extLst>
            <a:ext uri="{909E8E84-426E-40DD-AFC4-6F175D3DCCD1}">
              <a14:hiddenFill xmlns:a14="http://schemas.microsoft.com/office/drawing/2010/main">
                <a:solidFill>
                  <a:srgbClr val="FFFFFF"/>
                </a:solidFill>
              </a14:hiddenFill>
            </a:ext>
          </a:extLst>
        </p:spPr>
      </p:pic>
      <p:pic>
        <p:nvPicPr>
          <p:cNvPr id="5" name="6a82a666-cbfc-4655-8c7e-ecb0ca0a0b1f" descr="cid:4DEE367F-2DB5-4D94-A057-9E0D0BE4F1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9358" y="4677996"/>
            <a:ext cx="1257626" cy="586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Bild 1" descr="https://www.iti.tugraz.at/cms/documents/cooperation_partners/AVL_List_Logo_new.pn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4411484" y="3143243"/>
            <a:ext cx="907665" cy="1110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Bild 3" descr="Hans Höllwart - Forschungszentrum für Integrales Bauswesen 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8535" y="2404910"/>
            <a:ext cx="2395569" cy="477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C:\Users\p14732\AppData\Local\Microsoft\Windows\Temporary Internet Files\Content.Outlook\0B3PV461\SOT logo 2000_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98169" y="5264707"/>
            <a:ext cx="2677123" cy="6762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C:\Users\p14732\AppData\Local\Microsoft\Windows\Temporary Internet Files\Content.Outlook\0B3PV461\konzern.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4642" y="3189446"/>
            <a:ext cx="1046883" cy="12811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C:\Users\p14732\AppData\Local\Microsoft\Windows\Temporary Internet Files\Content.Outlook\0B3PV461\EG Konzernlogo-RGB.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02038" y="4728466"/>
            <a:ext cx="1647380" cy="39185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1" descr="C:\Users\p14732\AppData\Local\Microsoft\Windows\Temporary Internet Files\Content.Outlook\0B3PV461\SFL tech_bessere Qualität.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16155" y="1510732"/>
            <a:ext cx="1610886" cy="47173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smartcities.at/assets/Uploads/LogoLaborStadtGrazVS02.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74053" y="3701305"/>
            <a:ext cx="1122720" cy="63081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descr="C:\Users\p14732\AppData\Local\Microsoft\Windows\Temporary Internet Files\Content.Outlook\0B3PV461\logo_alfen_jpg.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681219" y="2367325"/>
            <a:ext cx="1600550" cy="8221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p:cNvPicPr>
            <a:picLocks noChangeAspect="1" noChangeArrowheads="1"/>
          </p:cNvPicPr>
          <p:nvPr/>
        </p:nvPicPr>
        <p:blipFill rotWithShape="1">
          <a:blip r:embed="rId13" cstate="print"/>
          <a:srcRect l="65618" t="51948" r="9727" b="33095"/>
          <a:stretch/>
        </p:blipFill>
        <p:spPr bwMode="auto">
          <a:xfrm>
            <a:off x="4263528" y="4540500"/>
            <a:ext cx="1763514" cy="868590"/>
          </a:xfrm>
          <a:prstGeom prst="rect">
            <a:avLst/>
          </a:prstGeom>
          <a:noFill/>
          <a:ln w="9525">
            <a:noFill/>
            <a:miter lim="800000"/>
            <a:headEnd/>
            <a:tailEnd/>
          </a:ln>
        </p:spPr>
      </p:pic>
      <p:pic>
        <p:nvPicPr>
          <p:cNvPr id="15" name="Picture 16" descr="http://images01.oe24.at/Holding_Graz.jpg/consoleMadonnaNoStretch2/26.921.828"/>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85340" y="2152915"/>
            <a:ext cx="1500357" cy="91805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p14732\AppData\Local\Microsoft\Windows\Temporary Internet Files\Content.Outlook\0B3PV461\GRAZ_mitStadt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8130" y="1236841"/>
            <a:ext cx="1489157" cy="65664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C:\Users\p14732\AppData\Local\Microsoft\Windows\Temporary Internet Files\Content.Outlook\0B3PV461\SOT logo 2000_1.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09759" y="5214305"/>
            <a:ext cx="2677123" cy="67627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9" descr="C:\Users\p14732\AppData\Local\Microsoft\Windows\Temporary Internet Files\Content.Outlook\0B3PV461\konzern.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06231" y="3139045"/>
            <a:ext cx="1046883" cy="128115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C:\Users\p14732\AppData\Local\Microsoft\Windows\Temporary Internet Files\Content.Outlook\0B3PV461\EG Konzernlogo-RGB.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13627" y="4678065"/>
            <a:ext cx="1647380" cy="39185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p:cNvPicPr>
            <a:picLocks noChangeAspect="1" noChangeArrowheads="1"/>
          </p:cNvPicPr>
          <p:nvPr/>
        </p:nvPicPr>
        <p:blipFill rotWithShape="1">
          <a:blip r:embed="rId13" cstate="print"/>
          <a:srcRect l="65618" t="51948" r="9727" b="33095"/>
          <a:stretch/>
        </p:blipFill>
        <p:spPr bwMode="auto">
          <a:xfrm>
            <a:off x="4275117" y="4490099"/>
            <a:ext cx="1763514" cy="868590"/>
          </a:xfrm>
          <a:prstGeom prst="rect">
            <a:avLst/>
          </a:prstGeom>
          <a:noFill/>
          <a:ln w="9525">
            <a:noFill/>
            <a:miter lim="800000"/>
            <a:headEnd/>
            <a:tailEnd/>
          </a:ln>
        </p:spPr>
      </p:pic>
      <p:pic>
        <p:nvPicPr>
          <p:cNvPr id="21" name="Picture 16" descr="http://images01.oe24.at/Holding_Graz.jpg/consoleMadonnaNoStretch2/26.921.828"/>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96930" y="2102513"/>
            <a:ext cx="1500357" cy="918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9558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5"/>
          <p:cNvPicPr>
            <a:picLocks noChangeAspect="1"/>
          </p:cNvPicPr>
          <p:nvPr/>
        </p:nvPicPr>
        <p:blipFill rotWithShape="1">
          <a:blip r:embed="rId3">
            <a:extLst>
              <a:ext uri="{28A0092B-C50C-407E-A947-70E740481C1C}">
                <a14:useLocalDpi xmlns:a14="http://schemas.microsoft.com/office/drawing/2010/main" val="0"/>
              </a:ext>
            </a:extLst>
          </a:blip>
          <a:srcRect l="1980" t="702" r="11956" b="14096"/>
          <a:stretch/>
        </p:blipFill>
        <p:spPr>
          <a:xfrm>
            <a:off x="0" y="0"/>
            <a:ext cx="9144000" cy="5932129"/>
          </a:xfrm>
          <a:prstGeom prst="rect">
            <a:avLst/>
          </a:prstGeom>
        </p:spPr>
      </p:pic>
      <p:sp>
        <p:nvSpPr>
          <p:cNvPr id="6" name="Textfeld 5"/>
          <p:cNvSpPr txBox="1"/>
          <p:nvPr/>
        </p:nvSpPr>
        <p:spPr>
          <a:xfrm>
            <a:off x="616566" y="3620530"/>
            <a:ext cx="5832648" cy="1077218"/>
          </a:xfrm>
          <a:prstGeom prst="rect">
            <a:avLst/>
          </a:prstGeom>
          <a:noFill/>
        </p:spPr>
        <p:txBody>
          <a:bodyPr wrap="square">
            <a:spAutoFit/>
          </a:bodyPr>
          <a:lstStyle/>
          <a:p>
            <a:pPr fontAlgn="auto">
              <a:spcBef>
                <a:spcPts val="0"/>
              </a:spcBef>
              <a:spcAft>
                <a:spcPts val="0"/>
              </a:spcAft>
              <a:defRPr/>
            </a:pPr>
            <a:r>
              <a:rPr lang="en-US" sz="3200" b="1" cap="all" dirty="0">
                <a:solidFill>
                  <a:schemeClr val="bg1"/>
                </a:solidFill>
                <a:latin typeface="Arial"/>
                <a:cs typeface="Arial"/>
              </a:rPr>
              <a:t>Thank you for your attention</a:t>
            </a:r>
            <a:endParaRPr lang="de-AT" sz="3200" cap="all" dirty="0">
              <a:solidFill>
                <a:schemeClr val="bg1"/>
              </a:solidFill>
              <a:latin typeface="Arial"/>
              <a:cs typeface="Arial"/>
            </a:endParaRPr>
          </a:p>
        </p:txBody>
      </p:sp>
      <p:pic>
        <p:nvPicPr>
          <p:cNvPr id="2" name="Bild 1" descr="GTV-Logo-Ne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359" y="311543"/>
            <a:ext cx="2160240" cy="2160240"/>
          </a:xfrm>
          <a:prstGeom prst="rect">
            <a:avLst/>
          </a:prstGeom>
        </p:spPr>
      </p:pic>
      <p:pic>
        <p:nvPicPr>
          <p:cNvPr id="9" name="Bild 8" descr="styria-regio-unlimited-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0" y="5114508"/>
            <a:ext cx="1160016" cy="1160016"/>
          </a:xfrm>
          <a:prstGeom prst="rect">
            <a:avLst/>
          </a:prstGeom>
        </p:spPr>
      </p:pic>
      <p:pic>
        <p:nvPicPr>
          <p:cNvPr id="10" name="Bild 9" descr="EWS-Logo-NF.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V="1">
            <a:off x="651198" y="6288813"/>
            <a:ext cx="680442" cy="254328"/>
          </a:xfrm>
          <a:prstGeom prst="rect">
            <a:avLst/>
          </a:prstGeom>
        </p:spPr>
      </p:pic>
      <p:pic>
        <p:nvPicPr>
          <p:cNvPr id="11" name="Bild 10" descr="SFG.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22323" y="6274524"/>
            <a:ext cx="1130710" cy="349982"/>
          </a:xfrm>
          <a:prstGeom prst="rect">
            <a:avLst/>
          </a:prstGeom>
        </p:spPr>
      </p:pic>
      <p:pic>
        <p:nvPicPr>
          <p:cNvPr id="12" name="Bild 11" descr="20012.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09071" y="6139586"/>
            <a:ext cx="831664" cy="519790"/>
          </a:xfrm>
          <a:prstGeom prst="rect">
            <a:avLst/>
          </a:prstGeom>
        </p:spPr>
      </p:pic>
      <p:pic>
        <p:nvPicPr>
          <p:cNvPr id="13" name="Bild 12" descr="wirtschaft.jp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41331" y="6273336"/>
            <a:ext cx="954580" cy="345972"/>
          </a:xfrm>
          <a:prstGeom prst="rect">
            <a:avLst/>
          </a:prstGeom>
        </p:spPr>
      </p:pic>
    </p:spTree>
    <p:extLst>
      <p:ext uri="{BB962C8B-B14F-4D97-AF65-F5344CB8AC3E}">
        <p14:creationId xmlns:p14="http://schemas.microsoft.com/office/powerpoint/2010/main" val="292435937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fibag.at/typo3temp/pics/4814bca23c.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92" y="-3994"/>
            <a:ext cx="10299426" cy="6861994"/>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7612907" y="188640"/>
            <a:ext cx="1279573" cy="685179"/>
          </a:xfrm>
          <a:prstGeom prst="rect">
            <a:avLst/>
          </a:prstGeom>
        </p:spPr>
      </p:pic>
      <p:pic>
        <p:nvPicPr>
          <p:cNvPr id="6" name="Bild 5"/>
          <p:cNvPicPr>
            <a:picLocks noChangeAspect="1"/>
          </p:cNvPicPr>
          <p:nvPr/>
        </p:nvPicPr>
        <p:blipFill>
          <a:blip r:embed="rId6"/>
          <a:stretch>
            <a:fillRect/>
          </a:stretch>
        </p:blipFill>
        <p:spPr>
          <a:xfrm>
            <a:off x="179512" y="-268709"/>
            <a:ext cx="7128792" cy="1321445"/>
          </a:xfrm>
          <a:prstGeom prst="rect">
            <a:avLst/>
          </a:prstGeom>
        </p:spPr>
      </p:pic>
      <p:sp>
        <p:nvSpPr>
          <p:cNvPr id="7" name="Titel 1"/>
          <p:cNvSpPr txBox="1">
            <a:spLocks/>
          </p:cNvSpPr>
          <p:nvPr/>
        </p:nvSpPr>
        <p:spPr>
          <a:xfrm>
            <a:off x="429269" y="71811"/>
            <a:ext cx="6807027" cy="866389"/>
          </a:xfrm>
          <a:prstGeom prst="rect">
            <a:avLst/>
          </a:prstGeom>
          <a:noFill/>
        </p:spPr>
        <p:txBody>
          <a:bodyPr vert="horz" lIns="180000" tIns="45720" rIns="91440" bIns="45720" rtlCol="0" anchor="ctr">
            <a:normAutofit/>
          </a:bodyPr>
          <a:lstStyle>
            <a:lvl1pPr algn="l" defTabSz="914400" rtl="0" eaLnBrk="1" latinLnBrk="0" hangingPunct="1">
              <a:spcBef>
                <a:spcPct val="0"/>
              </a:spcBef>
              <a:buNone/>
              <a:defRPr sz="3200" kern="1200">
                <a:solidFill>
                  <a:schemeClr val="bg1"/>
                </a:solidFill>
                <a:latin typeface="Arial" pitchFamily="34" charset="0"/>
                <a:ea typeface="+mj-ea"/>
                <a:cs typeface="Arial" pitchFamily="34" charset="0"/>
              </a:defRPr>
            </a:lvl1pPr>
          </a:lstStyle>
          <a:p>
            <a:r>
              <a:rPr lang="de-DE" sz="2400" b="1" dirty="0" smtClean="0"/>
              <a:t>…</a:t>
            </a:r>
            <a:r>
              <a:rPr lang="de-DE" sz="2400" b="1" dirty="0" err="1" smtClean="0"/>
              <a:t>create</a:t>
            </a:r>
            <a:r>
              <a:rPr lang="de-DE" sz="2400" b="1" dirty="0" smtClean="0"/>
              <a:t> </a:t>
            </a:r>
            <a:r>
              <a:rPr lang="de-DE" sz="2400" b="1" dirty="0" err="1" smtClean="0"/>
              <a:t>new</a:t>
            </a:r>
            <a:r>
              <a:rPr lang="de-DE" sz="2400" b="1" dirty="0" smtClean="0"/>
              <a:t> </a:t>
            </a:r>
            <a:r>
              <a:rPr lang="de-DE" sz="2400" b="1" dirty="0" err="1" smtClean="0"/>
              <a:t>products</a:t>
            </a:r>
            <a:endParaRPr lang="de-DE" sz="2400" b="1" dirty="0"/>
          </a:p>
        </p:txBody>
      </p:sp>
    </p:spTree>
    <p:extLst>
      <p:ext uri="{BB962C8B-B14F-4D97-AF65-F5344CB8AC3E}">
        <p14:creationId xmlns:p14="http://schemas.microsoft.com/office/powerpoint/2010/main" val="2349499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upload.wikimedia.org/wikipedia/commons/9/9a/Historic_City_Center_of_Graz.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978"/>
            <a:ext cx="9143999" cy="685604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txBox="1">
            <a:spLocks noChangeArrowheads="1"/>
          </p:cNvSpPr>
          <p:nvPr/>
        </p:nvSpPr>
        <p:spPr bwMode="auto">
          <a:xfrm>
            <a:off x="107504" y="260450"/>
            <a:ext cx="7056784" cy="576262"/>
          </a:xfrm>
          <a:prstGeom prst="rect">
            <a:avLst/>
          </a:prstGeom>
          <a:noFill/>
          <a:ln w="9525">
            <a:noFill/>
            <a:miter lim="800000"/>
            <a:headEnd/>
            <a:tailEnd/>
          </a:ln>
        </p:spPr>
        <p:txBody>
          <a:bodyPr anchor="ctr"/>
          <a:lstStyle/>
          <a:p>
            <a:pPr eaLnBrk="0" hangingPunct="0">
              <a:defRPr/>
            </a:pPr>
            <a:r>
              <a:rPr lang="en-GB" sz="2800" b="1" kern="0" dirty="0" smtClean="0">
                <a:solidFill>
                  <a:schemeClr val="bg1"/>
                </a:solidFill>
                <a:latin typeface="Calibri" pitchFamily="34" charset="0"/>
                <a:ea typeface="+mj-ea"/>
                <a:cs typeface="+mj-cs"/>
              </a:rPr>
              <a:t>Styria – Region of Smart Growth.</a:t>
            </a:r>
            <a:endParaRPr lang="en-GB" sz="2800" b="1" kern="0" dirty="0">
              <a:solidFill>
                <a:schemeClr val="bg1"/>
              </a:solidFill>
              <a:latin typeface="Calibri" pitchFamily="34" charset="0"/>
              <a:ea typeface="+mj-ea"/>
              <a:cs typeface="+mj-cs"/>
            </a:endParaRPr>
          </a:p>
        </p:txBody>
      </p:sp>
      <p:pic>
        <p:nvPicPr>
          <p:cNvPr id="6" name="Bild 5"/>
          <p:cNvPicPr>
            <a:picLocks noChangeAspect="1"/>
          </p:cNvPicPr>
          <p:nvPr/>
        </p:nvPicPr>
        <p:blipFill>
          <a:blip r:embed="rId4"/>
          <a:stretch>
            <a:fillRect/>
          </a:stretch>
        </p:blipFill>
        <p:spPr>
          <a:xfrm rot="21430916" flipV="1">
            <a:off x="95757" y="-209465"/>
            <a:ext cx="6987227" cy="1260287"/>
          </a:xfrm>
          <a:prstGeom prst="rect">
            <a:avLst/>
          </a:prstGeom>
        </p:spPr>
      </p:pic>
      <p:sp>
        <p:nvSpPr>
          <p:cNvPr id="9" name="Titel 1"/>
          <p:cNvSpPr>
            <a:spLocks noGrp="1"/>
          </p:cNvSpPr>
          <p:nvPr>
            <p:ph type="title"/>
          </p:nvPr>
        </p:nvSpPr>
        <p:spPr>
          <a:xfrm>
            <a:off x="323528" y="-114058"/>
            <a:ext cx="9249114" cy="1124744"/>
          </a:xfrm>
          <a:noFill/>
        </p:spPr>
        <p:txBody>
          <a:bodyPr>
            <a:normAutofit/>
          </a:bodyPr>
          <a:lstStyle/>
          <a:p>
            <a:pPr algn="l"/>
            <a:r>
              <a:rPr lang="en-US" sz="2400" b="1" cap="all" dirty="0">
                <a:solidFill>
                  <a:schemeClr val="bg1"/>
                </a:solidFill>
                <a:latin typeface="Arial" pitchFamily="34" charset="0"/>
                <a:cs typeface="Arial" pitchFamily="34" charset="0"/>
              </a:rPr>
              <a:t>Styria – Region of Smart Growth</a:t>
            </a:r>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816670" y="2697831"/>
            <a:ext cx="4968552"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feld 1"/>
          <p:cNvSpPr txBox="1"/>
          <p:nvPr/>
        </p:nvSpPr>
        <p:spPr>
          <a:xfrm>
            <a:off x="5153396" y="2852936"/>
            <a:ext cx="3951483" cy="3168352"/>
          </a:xfrm>
          <a:prstGeom prst="rect">
            <a:avLst/>
          </a:prstGeom>
          <a:noFill/>
          <a:ln w="9525">
            <a:noFill/>
            <a:miter lim="800000"/>
            <a:headEnd/>
            <a:tailEnd/>
          </a:ln>
        </p:spPr>
        <p:txBody>
          <a:bodyPr/>
          <a:lstStyle>
            <a:defPPr>
              <a:defRPr lang="en-US"/>
            </a:defPPr>
            <a:lvl2pPr marL="522900" lvl="1" indent="-342900" eaLnBrk="0" hangingPunct="0">
              <a:lnSpc>
                <a:spcPct val="110000"/>
              </a:lnSpc>
              <a:spcBef>
                <a:spcPts val="800"/>
              </a:spcBef>
              <a:spcAft>
                <a:spcPts val="600"/>
              </a:spcAft>
              <a:buClr>
                <a:schemeClr val="bg1"/>
              </a:buClr>
              <a:buFont typeface="Wingdings" pitchFamily="2" charset="2"/>
              <a:buChar char="Ø"/>
              <a:defRPr sz="1800" kern="0">
                <a:solidFill>
                  <a:schemeClr val="bg1"/>
                </a:solidFill>
                <a:latin typeface="+mn-lt"/>
              </a:defRPr>
            </a:lvl2pPr>
          </a:lstStyle>
          <a:p>
            <a:pPr algn="just"/>
            <a:endParaRPr lang="en-US" sz="1050" dirty="0">
              <a:solidFill>
                <a:schemeClr val="bg1"/>
              </a:solidFill>
              <a:latin typeface="Arial" pitchFamily="34" charset="0"/>
              <a:cs typeface="Arial" pitchFamily="34" charset="0"/>
            </a:endParaRPr>
          </a:p>
          <a:p>
            <a:pPr algn="just"/>
            <a:r>
              <a:rPr lang="en-US" sz="1900" dirty="0">
                <a:solidFill>
                  <a:schemeClr val="bg1"/>
                </a:solidFill>
                <a:latin typeface="Arial" pitchFamily="34" charset="0"/>
                <a:cs typeface="Arial" pitchFamily="34" charset="0"/>
              </a:rPr>
              <a:t>1.2 Mio. </a:t>
            </a:r>
            <a:r>
              <a:rPr lang="en-US" sz="1900" dirty="0" smtClean="0">
                <a:solidFill>
                  <a:schemeClr val="bg1"/>
                </a:solidFill>
                <a:latin typeface="Arial" pitchFamily="34" charset="0"/>
                <a:cs typeface="Arial" pitchFamily="34" charset="0"/>
              </a:rPr>
              <a:t>Inhabitants in Styria</a:t>
            </a:r>
          </a:p>
          <a:p>
            <a:pPr algn="just"/>
            <a:endParaRPr lang="en-US" sz="1900" dirty="0">
              <a:solidFill>
                <a:schemeClr val="bg1"/>
              </a:solidFill>
              <a:latin typeface="Arial" pitchFamily="34" charset="0"/>
              <a:cs typeface="Arial" pitchFamily="34" charset="0"/>
            </a:endParaRPr>
          </a:p>
          <a:p>
            <a:pPr algn="just"/>
            <a:r>
              <a:rPr lang="en-US" sz="1900" dirty="0" smtClean="0">
                <a:solidFill>
                  <a:schemeClr val="bg1"/>
                </a:solidFill>
                <a:latin typeface="Arial" pitchFamily="34" charset="0"/>
                <a:cs typeface="Arial" pitchFamily="34" charset="0"/>
              </a:rPr>
              <a:t>20 years of change from heavy industries to a </a:t>
            </a:r>
            <a:r>
              <a:rPr lang="en-US" sz="1900" b="1" dirty="0" smtClean="0">
                <a:solidFill>
                  <a:schemeClr val="bg1"/>
                </a:solidFill>
                <a:latin typeface="Arial" pitchFamily="34" charset="0"/>
                <a:cs typeface="Arial" pitchFamily="34" charset="0"/>
              </a:rPr>
              <a:t>knowledge based production society</a:t>
            </a:r>
          </a:p>
          <a:p>
            <a:pPr algn="just"/>
            <a:endParaRPr lang="en-US" sz="1900" dirty="0" smtClean="0">
              <a:solidFill>
                <a:schemeClr val="bg1"/>
              </a:solidFill>
              <a:latin typeface="Arial" pitchFamily="34" charset="0"/>
              <a:cs typeface="Arial" pitchFamily="34" charset="0"/>
            </a:endParaRPr>
          </a:p>
          <a:p>
            <a:pPr algn="just"/>
            <a:r>
              <a:rPr lang="en-US" sz="1900" dirty="0" smtClean="0">
                <a:solidFill>
                  <a:schemeClr val="bg1"/>
                </a:solidFill>
                <a:latin typeface="Arial" pitchFamily="34" charset="0"/>
                <a:cs typeface="Arial" pitchFamily="34" charset="0"/>
              </a:rPr>
              <a:t>Europe’s Top-3 </a:t>
            </a:r>
            <a:r>
              <a:rPr lang="en-US" sz="1900" b="1" dirty="0" smtClean="0">
                <a:solidFill>
                  <a:schemeClr val="bg1"/>
                </a:solidFill>
                <a:latin typeface="Arial" pitchFamily="34" charset="0"/>
                <a:cs typeface="Arial" pitchFamily="34" charset="0"/>
              </a:rPr>
              <a:t>R&amp;D-quota 4.3 %</a:t>
            </a:r>
            <a:endParaRPr lang="en-US" sz="1900" dirty="0">
              <a:solidFill>
                <a:schemeClr val="bg1"/>
              </a:solidFill>
              <a:latin typeface="Arial" pitchFamily="34" charset="0"/>
              <a:cs typeface="Arial" pitchFamily="34" charset="0"/>
            </a:endParaRPr>
          </a:p>
          <a:p>
            <a:pPr algn="just"/>
            <a:endParaRPr lang="de-AT" sz="1900" b="1" dirty="0" smtClean="0">
              <a:solidFill>
                <a:schemeClr val="bg1"/>
              </a:solidFill>
              <a:latin typeface="Arial" pitchFamily="34" charset="0"/>
              <a:cs typeface="Arial" pitchFamily="34" charset="0"/>
            </a:endParaRPr>
          </a:p>
          <a:p>
            <a:r>
              <a:rPr lang="en-US" sz="1900" b="1" dirty="0" smtClean="0">
                <a:solidFill>
                  <a:schemeClr val="bg1"/>
                </a:solidFill>
                <a:latin typeface="Arial" pitchFamily="34" charset="0"/>
                <a:cs typeface="Arial" pitchFamily="34" charset="0"/>
              </a:rPr>
              <a:t>Pioneer region </a:t>
            </a:r>
            <a:r>
              <a:rPr lang="en-US" sz="1900" dirty="0" smtClean="0">
                <a:solidFill>
                  <a:schemeClr val="bg1"/>
                </a:solidFill>
                <a:latin typeface="Arial" pitchFamily="34" charset="0"/>
                <a:cs typeface="Arial" pitchFamily="34" charset="0"/>
              </a:rPr>
              <a:t>in recycling, hydro power,  biomass and solar energy</a:t>
            </a:r>
            <a:br>
              <a:rPr lang="en-US" sz="1900" dirty="0" smtClean="0">
                <a:solidFill>
                  <a:schemeClr val="bg1"/>
                </a:solidFill>
                <a:latin typeface="Arial" pitchFamily="34" charset="0"/>
                <a:cs typeface="Arial" pitchFamily="34" charset="0"/>
              </a:rPr>
            </a:br>
            <a:endParaRPr lang="en-US" sz="1900" dirty="0" smtClean="0">
              <a:solidFill>
                <a:schemeClr val="bg1"/>
              </a:solidFill>
              <a:latin typeface="Arial" pitchFamily="34" charset="0"/>
              <a:cs typeface="Arial" pitchFamily="34" charset="0"/>
            </a:endParaRPr>
          </a:p>
        </p:txBody>
      </p:sp>
      <p:pic>
        <p:nvPicPr>
          <p:cNvPr id="12" name="Grafik 11"/>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7452320" y="95254"/>
            <a:ext cx="1574258" cy="842976"/>
          </a:xfrm>
          <a:prstGeom prst="rect">
            <a:avLst/>
          </a:prstGeom>
        </p:spPr>
      </p:pic>
    </p:spTree>
    <p:extLst>
      <p:ext uri="{BB962C8B-B14F-4D97-AF65-F5344CB8AC3E}">
        <p14:creationId xmlns:p14="http://schemas.microsoft.com/office/powerpoint/2010/main" val="2375636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9/9a/Historic_City_Center_of_Gra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92830" y="541328"/>
            <a:ext cx="2993547" cy="274678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O:\Allgemein\Austausch\GrazFotos_Graztourismus\051_Hauptplat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3383" y="3945667"/>
            <a:ext cx="2993073" cy="243566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2"/>
          <p:cNvSpPr txBox="1">
            <a:spLocks noChangeArrowheads="1"/>
          </p:cNvSpPr>
          <p:nvPr/>
        </p:nvSpPr>
        <p:spPr bwMode="auto">
          <a:xfrm>
            <a:off x="324170" y="1840780"/>
            <a:ext cx="5687989" cy="4540548"/>
          </a:xfrm>
          <a:prstGeom prst="rect">
            <a:avLst/>
          </a:prstGeom>
          <a:noFill/>
          <a:ln>
            <a:miter lim="800000"/>
            <a:headEnd/>
            <a:tailEnd/>
          </a:ln>
        </p:spPr>
        <p:txBody>
          <a:bodyPr/>
          <a:lstStyle/>
          <a:p>
            <a:pPr marL="342900" indent="-342900">
              <a:buFont typeface="Wingdings" pitchFamily="2" charset="2"/>
              <a:buChar char="§"/>
              <a:defRPr/>
            </a:pPr>
            <a:endParaRPr lang="en-GB" sz="600" kern="0" dirty="0">
              <a:solidFill>
                <a:schemeClr val="tx1"/>
              </a:solidFill>
              <a:latin typeface="Arial" charset="0"/>
              <a:ea typeface="+mn-ea"/>
              <a:cs typeface="+mn-cs"/>
            </a:endParaRPr>
          </a:p>
          <a:p>
            <a:pPr>
              <a:defRPr/>
            </a:pPr>
            <a:r>
              <a:rPr lang="en-GB" sz="2800" b="1" dirty="0" smtClean="0">
                <a:solidFill>
                  <a:schemeClr val="tx1"/>
                </a:solidFill>
                <a:latin typeface="+mn-lt"/>
              </a:rPr>
              <a:t>Graz in facts</a:t>
            </a:r>
          </a:p>
          <a:p>
            <a:pPr>
              <a:defRPr/>
            </a:pPr>
            <a:r>
              <a:rPr lang="en-GB" sz="2200" dirty="0" smtClean="0">
                <a:solidFill>
                  <a:schemeClr val="tx1"/>
                </a:solidFill>
              </a:rPr>
              <a:t>269.365 </a:t>
            </a:r>
            <a:r>
              <a:rPr lang="en-GB" sz="2200" dirty="0">
                <a:solidFill>
                  <a:schemeClr val="tx1"/>
                </a:solidFill>
              </a:rPr>
              <a:t>inhabitants  </a:t>
            </a:r>
          </a:p>
          <a:p>
            <a:pPr>
              <a:defRPr/>
            </a:pPr>
            <a:r>
              <a:rPr lang="en-GB" sz="2200" dirty="0">
                <a:solidFill>
                  <a:schemeClr val="tx1"/>
                </a:solidFill>
              </a:rPr>
              <a:t>Second largest City of Austria after Vienna</a:t>
            </a:r>
          </a:p>
          <a:p>
            <a:pPr>
              <a:defRPr/>
            </a:pPr>
            <a:r>
              <a:rPr lang="en-GB" sz="2200" dirty="0">
                <a:solidFill>
                  <a:schemeClr val="tx1"/>
                </a:solidFill>
              </a:rPr>
              <a:t>Size of 127 km²</a:t>
            </a:r>
          </a:p>
          <a:p>
            <a:pPr>
              <a:defRPr/>
            </a:pPr>
            <a:r>
              <a:rPr lang="en-GB" sz="2200" dirty="0" smtClean="0">
                <a:solidFill>
                  <a:schemeClr val="tx1"/>
                </a:solidFill>
              </a:rPr>
              <a:t>4 universities, 2 universities of applied sciences</a:t>
            </a:r>
            <a:endParaRPr lang="en-GB" sz="2200" dirty="0">
              <a:solidFill>
                <a:schemeClr val="tx1"/>
              </a:solidFill>
            </a:endParaRPr>
          </a:p>
          <a:p>
            <a:pPr>
              <a:defRPr/>
            </a:pPr>
            <a:r>
              <a:rPr lang="en-GB" sz="2200" dirty="0">
                <a:solidFill>
                  <a:schemeClr val="tx1"/>
                </a:solidFill>
              </a:rPr>
              <a:t>UNESCO World Heritage since </a:t>
            </a:r>
            <a:r>
              <a:rPr lang="en-GB" sz="2200" dirty="0" smtClean="0">
                <a:solidFill>
                  <a:schemeClr val="tx1"/>
                </a:solidFill>
              </a:rPr>
              <a:t>1999 </a:t>
            </a:r>
          </a:p>
          <a:p>
            <a:pPr>
              <a:defRPr/>
            </a:pPr>
            <a:r>
              <a:rPr lang="en-GB" sz="2200" dirty="0" smtClean="0">
                <a:solidFill>
                  <a:schemeClr val="tx1"/>
                </a:solidFill>
              </a:rPr>
              <a:t>City of Design</a:t>
            </a:r>
            <a:endParaRPr lang="en-GB" sz="2200" dirty="0">
              <a:solidFill>
                <a:schemeClr val="tx1"/>
              </a:solidFill>
            </a:endParaRPr>
          </a:p>
          <a:p>
            <a:pPr>
              <a:defRPr/>
            </a:pPr>
            <a:r>
              <a:rPr lang="en-GB" sz="2200" dirty="0">
                <a:solidFill>
                  <a:schemeClr val="tx1"/>
                </a:solidFill>
              </a:rPr>
              <a:t>Cultural Capital City of Europe in </a:t>
            </a:r>
            <a:r>
              <a:rPr lang="en-GB" sz="2200" dirty="0" smtClean="0">
                <a:solidFill>
                  <a:schemeClr val="tx1"/>
                </a:solidFill>
              </a:rPr>
              <a:t>2003</a:t>
            </a:r>
          </a:p>
          <a:p>
            <a:pPr>
              <a:defRPr/>
            </a:pPr>
            <a:endParaRPr lang="en-GB" sz="2200" dirty="0" smtClean="0">
              <a:solidFill>
                <a:schemeClr val="tx1"/>
              </a:solidFill>
            </a:endParaRPr>
          </a:p>
          <a:p>
            <a:pPr>
              <a:defRPr/>
            </a:pPr>
            <a:r>
              <a:rPr lang="en-GB" sz="2200" b="1" dirty="0" smtClean="0"/>
              <a:t>Population growth </a:t>
            </a:r>
          </a:p>
          <a:p>
            <a:pPr>
              <a:defRPr/>
            </a:pPr>
            <a:r>
              <a:rPr lang="en-GB" sz="2200" dirty="0" smtClean="0"/>
              <a:t>until 2020 by 2.500 inhabitants /y</a:t>
            </a:r>
          </a:p>
          <a:p>
            <a:pPr>
              <a:defRPr/>
            </a:pPr>
            <a:r>
              <a:rPr lang="en-GB" sz="2200" dirty="0" smtClean="0"/>
              <a:t>from 2020 by 1.000 inhabitants/y</a:t>
            </a:r>
          </a:p>
          <a:p>
            <a:pPr>
              <a:defRPr/>
            </a:pPr>
            <a:r>
              <a:rPr lang="en-GB" dirty="0">
                <a:solidFill>
                  <a:schemeClr val="tx1"/>
                </a:solidFill>
              </a:rPr>
              <a:t> </a:t>
            </a:r>
            <a:r>
              <a:rPr lang="en-GB" dirty="0" smtClean="0">
                <a:solidFill>
                  <a:schemeClr val="tx1"/>
                </a:solidFill>
              </a:rPr>
              <a:t>    </a:t>
            </a:r>
            <a:endParaRPr lang="en-GB" dirty="0">
              <a:solidFill>
                <a:schemeClr val="tx1"/>
              </a:solidFill>
            </a:endParaRPr>
          </a:p>
          <a:p>
            <a:pPr marL="342900" indent="-342900">
              <a:lnSpc>
                <a:spcPct val="90000"/>
              </a:lnSpc>
              <a:defRPr/>
            </a:pPr>
            <a:endParaRPr lang="en-GB" sz="2000" kern="0" dirty="0">
              <a:solidFill>
                <a:schemeClr val="tx1"/>
              </a:solidFill>
              <a:latin typeface="Arial" charset="0"/>
              <a:ea typeface="+mn-ea"/>
              <a:cs typeface="+mn-cs"/>
            </a:endParaRPr>
          </a:p>
        </p:txBody>
      </p:sp>
    </p:spTree>
    <p:extLst>
      <p:ext uri="{BB962C8B-B14F-4D97-AF65-F5344CB8AC3E}">
        <p14:creationId xmlns:p14="http://schemas.microsoft.com/office/powerpoint/2010/main" val="22990081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2" descr="stadt-graz_strich.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33165" y="5946751"/>
            <a:ext cx="1547993" cy="557769"/>
          </a:xfrm>
          <a:prstGeom prst="rect">
            <a:avLst/>
          </a:prstGeom>
        </p:spPr>
      </p:pic>
      <p:pic>
        <p:nvPicPr>
          <p:cNvPr id="5" name="Bild 4" descr="smartcitygraz_logo_schwarz.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5528" y="573112"/>
            <a:ext cx="2417986" cy="1952989"/>
          </a:xfrm>
          <a:prstGeom prst="rect">
            <a:avLst/>
          </a:prstGeom>
        </p:spPr>
      </p:pic>
      <p:sp>
        <p:nvSpPr>
          <p:cNvPr id="12" name="Textfeld 11"/>
          <p:cNvSpPr txBox="1"/>
          <p:nvPr/>
        </p:nvSpPr>
        <p:spPr>
          <a:xfrm>
            <a:off x="4256688" y="4773480"/>
            <a:ext cx="4577020" cy="830997"/>
          </a:xfrm>
          <a:prstGeom prst="rect">
            <a:avLst/>
          </a:prstGeom>
          <a:noFill/>
        </p:spPr>
        <p:txBody>
          <a:bodyPr wrap="square" rtlCol="0">
            <a:spAutoFit/>
          </a:bodyPr>
          <a:lstStyle/>
          <a:p>
            <a:pPr algn="r"/>
            <a:r>
              <a:rPr lang="de-DE" sz="2400" b="1" dirty="0" smtClean="0"/>
              <a:t>Siegfried Nagl</a:t>
            </a:r>
          </a:p>
          <a:p>
            <a:pPr algn="r"/>
            <a:r>
              <a:rPr lang="de-DE" sz="2400" dirty="0" smtClean="0"/>
              <a:t>Mayor</a:t>
            </a:r>
            <a:endParaRPr lang="de-DE" sz="2400" dirty="0"/>
          </a:p>
        </p:txBody>
      </p:sp>
      <p:pic>
        <p:nvPicPr>
          <p:cNvPr id="4" name="Bild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45178" y="-36481"/>
            <a:ext cx="10338073" cy="6894481"/>
          </a:xfrm>
          <a:prstGeom prst="rect">
            <a:avLst/>
          </a:prstGeom>
        </p:spPr>
      </p:pic>
      <p:grpSp>
        <p:nvGrpSpPr>
          <p:cNvPr id="8" name="Gruppierung 7"/>
          <p:cNvGrpSpPr/>
          <p:nvPr/>
        </p:nvGrpSpPr>
        <p:grpSpPr>
          <a:xfrm>
            <a:off x="451227" y="4119086"/>
            <a:ext cx="2326918" cy="2326918"/>
            <a:chOff x="6262960" y="437892"/>
            <a:chExt cx="2326918" cy="2326918"/>
          </a:xfrm>
        </p:grpSpPr>
        <p:sp>
          <p:nvSpPr>
            <p:cNvPr id="6" name="Oval 5"/>
            <p:cNvSpPr/>
            <p:nvPr/>
          </p:nvSpPr>
          <p:spPr>
            <a:xfrm>
              <a:off x="6262960" y="437892"/>
              <a:ext cx="2326918" cy="2326918"/>
            </a:xfrm>
            <a:prstGeom prst="ellipse">
              <a:avLst/>
            </a:prstGeom>
            <a:solidFill>
              <a:srgbClr val="009B9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7" name="Textfeld 6"/>
            <p:cNvSpPr txBox="1"/>
            <p:nvPr/>
          </p:nvSpPr>
          <p:spPr>
            <a:xfrm>
              <a:off x="6403968" y="1264117"/>
              <a:ext cx="1995628" cy="584776"/>
            </a:xfrm>
            <a:prstGeom prst="rect">
              <a:avLst/>
            </a:prstGeom>
            <a:noFill/>
          </p:spPr>
          <p:txBody>
            <a:bodyPr wrap="square" rtlCol="0">
              <a:spAutoFit/>
            </a:bodyPr>
            <a:lstStyle/>
            <a:p>
              <a:pPr algn="ctr"/>
              <a:r>
                <a:rPr lang="de-DE" sz="3200" b="1" dirty="0" smtClean="0">
                  <a:solidFill>
                    <a:schemeClr val="bg1"/>
                  </a:solidFill>
                  <a:latin typeface="Calibri"/>
                  <a:cs typeface="Calibri"/>
                </a:rPr>
                <a:t>GRAZ</a:t>
              </a:r>
              <a:endParaRPr lang="de-DE" sz="3200" b="1" dirty="0">
                <a:solidFill>
                  <a:schemeClr val="bg1"/>
                </a:solidFill>
                <a:latin typeface="Calibri"/>
                <a:cs typeface="Calibri"/>
              </a:endParaRPr>
            </a:p>
          </p:txBody>
        </p:sp>
      </p:grpSp>
    </p:spTree>
    <p:extLst>
      <p:ext uri="{BB962C8B-B14F-4D97-AF65-F5344CB8AC3E}">
        <p14:creationId xmlns:p14="http://schemas.microsoft.com/office/powerpoint/2010/main" val="389208809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1617" y="2129547"/>
            <a:ext cx="8258747" cy="4042742"/>
          </a:xfrm>
        </p:spPr>
        <p:txBody>
          <a:bodyPr/>
          <a:lstStyle/>
          <a:p>
            <a:pPr algn="l"/>
            <a:r>
              <a:rPr lang="de-DE" sz="2400" dirty="0" smtClean="0"/>
              <a:t/>
            </a:r>
            <a:br>
              <a:rPr lang="de-DE" sz="2400" dirty="0" smtClean="0"/>
            </a:br>
            <a:r>
              <a:rPr lang="de-DE" sz="2400" dirty="0"/>
              <a:t/>
            </a:r>
            <a:br>
              <a:rPr lang="de-DE" sz="2400" dirty="0"/>
            </a:br>
            <a:r>
              <a:rPr lang="en-GB" sz="2200" b="0" dirty="0" smtClean="0"/>
              <a:t>Graz is a dynamic city with compact settlements construction and urban mixed usage, attractive public space and highest quality of life.</a:t>
            </a:r>
            <a:r>
              <a:rPr lang="en-GB" sz="2200" dirty="0" smtClean="0"/>
              <a:t/>
            </a:r>
            <a:br>
              <a:rPr lang="en-GB" sz="2200" dirty="0" smtClean="0"/>
            </a:br>
            <a:r>
              <a:rPr lang="en-GB" sz="2200" b="0" dirty="0" smtClean="0"/>
              <a:t>By consistent pursuit of Smart City-strategies and a broad awareness, the use of resources, energy  and the related emissions led to significant reductions and key steps towards a zero emission city. The energy consumption of Graz is from 100 % renewable energy resources from the region. As a research, qualification and business location Graz sets international standards for added value by innovative urban technologies and systems.</a:t>
            </a:r>
            <a:r>
              <a:rPr lang="de-AT" sz="2400" b="0" dirty="0"/>
              <a:t/>
            </a:r>
            <a:br>
              <a:rPr lang="de-AT" sz="2400" b="0" dirty="0"/>
            </a:br>
            <a:r>
              <a:rPr lang="de-AT" sz="2400" b="0" dirty="0" smtClean="0"/>
              <a:t/>
            </a:r>
            <a:br>
              <a:rPr lang="de-AT" sz="2400" b="0" dirty="0" smtClean="0"/>
            </a:br>
            <a:r>
              <a:rPr lang="de-DE" sz="3000" b="0" dirty="0"/>
              <a:t/>
            </a:r>
            <a:br>
              <a:rPr lang="de-DE" sz="3000" b="0" dirty="0"/>
            </a:br>
            <a:endParaRPr lang="de-DE" sz="3000" b="0" dirty="0"/>
          </a:p>
        </p:txBody>
      </p:sp>
      <p:sp>
        <p:nvSpPr>
          <p:cNvPr id="3" name="Titel 1"/>
          <p:cNvSpPr txBox="1">
            <a:spLocks/>
          </p:cNvSpPr>
          <p:nvPr/>
        </p:nvSpPr>
        <p:spPr>
          <a:xfrm>
            <a:off x="1150519" y="774834"/>
            <a:ext cx="6779096" cy="113813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de-DE" sz="4000" b="1" i="0" u="none" strike="noStrike" kern="1200" cap="none" spc="0" normalizeH="0" baseline="0" noProof="0" dirty="0" smtClean="0">
              <a:ln>
                <a:noFill/>
              </a:ln>
              <a:solidFill>
                <a:srgbClr val="00ACB6"/>
              </a:solidFill>
              <a:effectLst/>
              <a:uLnTx/>
              <a:uFillTx/>
              <a:latin typeface="+mj-lt"/>
              <a:ea typeface="Times New Roman" pitchFamily="18" charset="0"/>
              <a:cs typeface="Times New Roman"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3600" b="1" i="0" u="none" strike="noStrike" kern="1200" cap="none" spc="0" normalizeH="0" baseline="0" noProof="0" dirty="0" smtClean="0">
                <a:ln>
                  <a:noFill/>
                </a:ln>
                <a:solidFill>
                  <a:srgbClr val="00ACB6"/>
                </a:solidFill>
                <a:effectLst/>
                <a:uLnTx/>
                <a:uFillTx/>
                <a:latin typeface="+mj-lt"/>
                <a:ea typeface="Times New Roman" pitchFamily="18" charset="0"/>
                <a:cs typeface="Times New Roman" pitchFamily="18" charset="0"/>
              </a:rPr>
              <a:t>Vision Graz 2050</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3600" b="1" dirty="0" smtClean="0">
                <a:latin typeface="+mj-lt"/>
                <a:ea typeface="Times New Roman" pitchFamily="18" charset="0"/>
                <a:cs typeface="Times New Roman" pitchFamily="18" charset="0"/>
              </a:rPr>
              <a:t>Sustainable and worth living city</a:t>
            </a:r>
            <a:endParaRPr kumimoji="0" lang="en-GB" sz="3600" b="1" i="0" u="none" strike="noStrike" kern="1200" cap="none" spc="0" normalizeH="0" baseline="0" dirty="0">
              <a:ln>
                <a:noFill/>
              </a:ln>
              <a:effectLst/>
              <a:uLnTx/>
              <a:uFillTx/>
              <a:latin typeface="+mj-lt"/>
              <a:ea typeface="Times New Roman" pitchFamily="18" charset="0"/>
              <a:cs typeface="Times New Roman" pitchFamily="18" charset="0"/>
            </a:endParaRPr>
          </a:p>
        </p:txBody>
      </p:sp>
    </p:spTree>
    <p:extLst>
      <p:ext uri="{BB962C8B-B14F-4D97-AF65-F5344CB8AC3E}">
        <p14:creationId xmlns:p14="http://schemas.microsoft.com/office/powerpoint/2010/main" val="2250123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txBox="1">
            <a:spLocks/>
          </p:cNvSpPr>
          <p:nvPr/>
        </p:nvSpPr>
        <p:spPr>
          <a:xfrm>
            <a:off x="2195513" y="93312"/>
            <a:ext cx="6948487" cy="1247456"/>
          </a:xfrm>
          <a:prstGeom prst="rect">
            <a:avLst/>
          </a:prstGeom>
        </p:spPr>
        <p:txBody>
          <a:bodyPr vert="horz" lIns="91440" tIns="45720" rIns="91440" bIns="45720" rtlCol="0" anchor="t" anchorCtr="0">
            <a:noAutofit/>
          </a:bodyPr>
          <a:lstStyle>
            <a:lvl1pPr algn="ctr" defTabSz="914400" rtl="0" eaLnBrk="1" latinLnBrk="0" hangingPunct="1">
              <a:spcBef>
                <a:spcPct val="0"/>
              </a:spcBef>
              <a:buNone/>
              <a:defRPr sz="6000" kern="1200">
                <a:solidFill>
                  <a:schemeClr val="tx1"/>
                </a:solidFill>
                <a:latin typeface="+mn-lt"/>
                <a:ea typeface="+mj-ea"/>
                <a:cs typeface="+mj-cs"/>
              </a:defRPr>
            </a:lvl1pPr>
          </a:lstStyle>
          <a:p>
            <a:pPr marL="0" lvl="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de-DE" sz="4000" b="1" dirty="0" smtClean="0">
                <a:solidFill>
                  <a:srgbClr val="009B9C"/>
                </a:solidFill>
              </a:rPr>
              <a:t>Smart City Graz -</a:t>
            </a:r>
            <a:br>
              <a:rPr lang="de-DE" sz="4000" b="1" dirty="0" smtClean="0">
                <a:solidFill>
                  <a:srgbClr val="009B9C"/>
                </a:solidFill>
              </a:rPr>
            </a:br>
            <a:r>
              <a:rPr lang="de-DE" sz="4000" b="1" dirty="0" smtClean="0">
                <a:solidFill>
                  <a:srgbClr val="009B9C"/>
                </a:solidFill>
              </a:rPr>
              <a:t>Target Area Graz West</a:t>
            </a:r>
          </a:p>
          <a:p>
            <a:pPr marL="0" lvl="5">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de-DE" sz="4000" b="1" dirty="0">
              <a:solidFill>
                <a:srgbClr val="009B9C"/>
              </a:solidFill>
            </a:endParaRPr>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4669" y="1304881"/>
            <a:ext cx="4051285" cy="5357437"/>
          </a:xfrm>
          <a:prstGeom prst="rect">
            <a:avLst/>
          </a:prstGeom>
        </p:spPr>
      </p:pic>
      <p:sp>
        <p:nvSpPr>
          <p:cNvPr id="6" name="Inhaltsplatzhalter 2"/>
          <p:cNvSpPr txBox="1">
            <a:spLocks/>
          </p:cNvSpPr>
          <p:nvPr/>
        </p:nvSpPr>
        <p:spPr>
          <a:xfrm>
            <a:off x="395536" y="1663745"/>
            <a:ext cx="4536504" cy="4933607"/>
          </a:xfrm>
          <a:prstGeom prst="rect">
            <a:avLst/>
          </a:prstGeom>
          <a:noFill/>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4000" kern="1200">
                <a:solidFill>
                  <a:schemeClr val="tx1">
                    <a:tint val="75000"/>
                  </a:schemeClr>
                </a:solidFill>
                <a:latin typeface="Futura Std Medium" pitchFamily="34" charset="0"/>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spcBef>
                <a:spcPts val="0"/>
              </a:spcBef>
              <a:spcAft>
                <a:spcPts val="1800"/>
              </a:spcAft>
            </a:pPr>
            <a:r>
              <a:rPr lang="en-GB" sz="2400" b="1" dirty="0" smtClean="0">
                <a:solidFill>
                  <a:schemeClr val="tx1"/>
                </a:solidFill>
                <a:latin typeface="+mn-lt"/>
                <a:ea typeface="Times New Roman" pitchFamily="18" charset="0"/>
                <a:cs typeface="Times New Roman" pitchFamily="18" charset="0"/>
              </a:rPr>
              <a:t>Development Areas:</a:t>
            </a:r>
          </a:p>
          <a:p>
            <a:pPr marL="342900" indent="-342900" algn="l">
              <a:spcBef>
                <a:spcPts val="0"/>
              </a:spcBef>
              <a:spcAft>
                <a:spcPts val="1800"/>
              </a:spcAft>
              <a:buFont typeface="Arial" panose="020B0604020202020204" pitchFamily="34" charset="0"/>
              <a:buChar char="•"/>
            </a:pPr>
            <a:r>
              <a:rPr lang="en-GB" sz="2400" b="1" dirty="0" smtClean="0">
                <a:solidFill>
                  <a:schemeClr val="tx1"/>
                </a:solidFill>
                <a:latin typeface="+mn-lt"/>
                <a:ea typeface="Times New Roman" pitchFamily="18" charset="0"/>
                <a:cs typeface="Times New Roman" pitchFamily="18" charset="0"/>
              </a:rPr>
              <a:t>Smart City </a:t>
            </a:r>
            <a:r>
              <a:rPr lang="en-GB" sz="2400" b="1" dirty="0" err="1" smtClean="0">
                <a:solidFill>
                  <a:schemeClr val="tx1"/>
                </a:solidFill>
                <a:latin typeface="+mn-lt"/>
                <a:ea typeface="Times New Roman" pitchFamily="18" charset="0"/>
                <a:cs typeface="Times New Roman" pitchFamily="18" charset="0"/>
              </a:rPr>
              <a:t>Waagner</a:t>
            </a:r>
            <a:r>
              <a:rPr lang="en-GB" sz="2400" b="1" dirty="0" smtClean="0">
                <a:solidFill>
                  <a:schemeClr val="tx1"/>
                </a:solidFill>
                <a:latin typeface="+mn-lt"/>
                <a:ea typeface="Times New Roman" pitchFamily="18" charset="0"/>
                <a:cs typeface="Times New Roman" pitchFamily="18" charset="0"/>
              </a:rPr>
              <a:t>-Biro: 49 ha</a:t>
            </a:r>
          </a:p>
          <a:p>
            <a:pPr marL="342900" indent="-342900" algn="l">
              <a:spcBef>
                <a:spcPts val="0"/>
              </a:spcBef>
              <a:spcAft>
                <a:spcPts val="1800"/>
              </a:spcAft>
              <a:buFont typeface="Arial" panose="020B0604020202020204" pitchFamily="34" charset="0"/>
              <a:buChar char="•"/>
            </a:pPr>
            <a:r>
              <a:rPr lang="en-GB" sz="2400" b="1" dirty="0" err="1" smtClean="0">
                <a:solidFill>
                  <a:schemeClr val="tx1"/>
                </a:solidFill>
                <a:latin typeface="+mn-lt"/>
                <a:ea typeface="Times New Roman" pitchFamily="18" charset="0"/>
                <a:cs typeface="Times New Roman" pitchFamily="18" charset="0"/>
              </a:rPr>
              <a:t>Reininghaus</a:t>
            </a:r>
            <a:r>
              <a:rPr lang="en-GB" sz="2400" b="1" dirty="0" smtClean="0">
                <a:solidFill>
                  <a:schemeClr val="tx1"/>
                </a:solidFill>
                <a:latin typeface="+mn-lt"/>
                <a:ea typeface="Times New Roman" pitchFamily="18" charset="0"/>
                <a:cs typeface="Times New Roman" pitchFamily="18" charset="0"/>
              </a:rPr>
              <a:t>: 98 ha</a:t>
            </a:r>
          </a:p>
          <a:p>
            <a:pPr marL="342900" indent="-342900" algn="l">
              <a:spcBef>
                <a:spcPts val="0"/>
              </a:spcBef>
              <a:spcAft>
                <a:spcPts val="1800"/>
              </a:spcAft>
              <a:buFont typeface="Arial" panose="020B0604020202020204" pitchFamily="34" charset="0"/>
              <a:buChar char="•"/>
            </a:pPr>
            <a:r>
              <a:rPr lang="en-GB" sz="2400" b="1" dirty="0" err="1" smtClean="0">
                <a:solidFill>
                  <a:schemeClr val="tx1"/>
                </a:solidFill>
                <a:latin typeface="+mn-lt"/>
                <a:ea typeface="Times New Roman" pitchFamily="18" charset="0"/>
                <a:cs typeface="Times New Roman" pitchFamily="18" charset="0"/>
              </a:rPr>
              <a:t>Bahnhofsviertel</a:t>
            </a:r>
            <a:r>
              <a:rPr lang="en-GB" sz="2400" b="1" dirty="0" smtClean="0">
                <a:solidFill>
                  <a:schemeClr val="tx1"/>
                </a:solidFill>
                <a:latin typeface="+mn-lt"/>
                <a:ea typeface="Times New Roman" pitchFamily="18" charset="0"/>
                <a:cs typeface="Times New Roman" pitchFamily="18" charset="0"/>
              </a:rPr>
              <a:t>: 57 ha</a:t>
            </a:r>
          </a:p>
          <a:p>
            <a:pPr marL="342900" indent="-342900" algn="l">
              <a:spcBef>
                <a:spcPts val="0"/>
              </a:spcBef>
              <a:spcAft>
                <a:spcPts val="3000"/>
              </a:spcAft>
              <a:buFont typeface="Arial" panose="020B0604020202020204" pitchFamily="34" charset="0"/>
              <a:buChar char="•"/>
            </a:pPr>
            <a:r>
              <a:rPr lang="en-GB" sz="2400" b="1" dirty="0" err="1" smtClean="0">
                <a:solidFill>
                  <a:schemeClr val="tx1"/>
                </a:solidFill>
                <a:latin typeface="+mn-lt"/>
                <a:ea typeface="Times New Roman" pitchFamily="18" charset="0"/>
                <a:cs typeface="Times New Roman" pitchFamily="18" charset="0"/>
              </a:rPr>
              <a:t>Gürtel</a:t>
            </a:r>
            <a:r>
              <a:rPr lang="en-GB" sz="2400" b="1" dirty="0" smtClean="0">
                <a:solidFill>
                  <a:schemeClr val="tx1"/>
                </a:solidFill>
                <a:latin typeface="+mn-lt"/>
                <a:ea typeface="Times New Roman" pitchFamily="18" charset="0"/>
                <a:cs typeface="Times New Roman" pitchFamily="18" charset="0"/>
              </a:rPr>
              <a:t> - Don Bosco: 35 </a:t>
            </a:r>
            <a:r>
              <a:rPr lang="en-GB" sz="2400" b="1" dirty="0" smtClean="0">
                <a:solidFill>
                  <a:schemeClr val="tx1"/>
                </a:solidFill>
                <a:latin typeface="+mn-lt"/>
                <a:ea typeface="Times New Roman" pitchFamily="18" charset="0"/>
                <a:cs typeface="Times New Roman" pitchFamily="18" charset="0"/>
              </a:rPr>
              <a:t>ha</a:t>
            </a:r>
            <a:endParaRPr lang="en-GB" sz="2400" b="1" dirty="0" smtClean="0">
              <a:solidFill>
                <a:schemeClr val="tx1"/>
              </a:solidFill>
              <a:latin typeface="+mn-lt"/>
              <a:ea typeface="Times New Roman" pitchFamily="18" charset="0"/>
              <a:cs typeface="Times New Roman" pitchFamily="18" charset="0"/>
            </a:endParaRPr>
          </a:p>
        </p:txBody>
      </p:sp>
    </p:spTree>
    <p:extLst>
      <p:ext uri="{BB962C8B-B14F-4D97-AF65-F5344CB8AC3E}">
        <p14:creationId xmlns:p14="http://schemas.microsoft.com/office/powerpoint/2010/main" val="144127091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XID" val="1"/>
  <p:tag name="SID" val="402"/>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734</Words>
  <Application>Microsoft Office PowerPoint</Application>
  <PresentationFormat>Bildschirmpräsentation (4:3)</PresentationFormat>
  <Paragraphs>183</Paragraphs>
  <Slides>34</Slides>
  <Notes>9</Notes>
  <HiddenSlides>0</HiddenSlides>
  <MMClips>0</MMClips>
  <ScaleCrop>false</ScaleCrop>
  <HeadingPairs>
    <vt:vector size="4" baseType="variant">
      <vt:variant>
        <vt:lpstr>Design</vt:lpstr>
      </vt:variant>
      <vt:variant>
        <vt:i4>1</vt:i4>
      </vt:variant>
      <vt:variant>
        <vt:lpstr>Folientitel</vt:lpstr>
      </vt:variant>
      <vt:variant>
        <vt:i4>34</vt:i4>
      </vt:variant>
    </vt:vector>
  </HeadingPairs>
  <TitlesOfParts>
    <vt:vector size="35" baseType="lpstr">
      <vt:lpstr>Larissa-Design</vt:lpstr>
      <vt:lpstr>PowerPoint-Präsentation</vt:lpstr>
      <vt:lpstr>PowerPoint-Präsentation</vt:lpstr>
      <vt:lpstr>PowerPoint-Präsentation</vt:lpstr>
      <vt:lpstr>PowerPoint-Präsentation</vt:lpstr>
      <vt:lpstr>Styria – Region of Smart Growth</vt:lpstr>
      <vt:lpstr>PowerPoint-Präsentation</vt:lpstr>
      <vt:lpstr>PowerPoint-Präsentation</vt:lpstr>
      <vt:lpstr>  Graz is a dynamic city with compact settlements construction and urban mixed usage, attractive public space and highest quality of life. By consistent pursuit of Smart City-strategies and a broad awareness, the use of resources, energy  and the related emissions led to significant reductions and key steps towards a zero emission city. The energy consumption of Graz is from 100 % renewable energy resources from the region. As a research, qualification and business location Graz sets international standards for added value by innovative urban technologies and systems.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Public Space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Johann Koinegg, Eco World Styria</dc:creator>
  <cp:lastModifiedBy>ECO WORLD STYRIA - Johann Koinegg</cp:lastModifiedBy>
  <cp:revision>38</cp:revision>
  <cp:lastPrinted>2015-05-11T07:00:47Z</cp:lastPrinted>
  <dcterms:created xsi:type="dcterms:W3CDTF">2015-05-06T12:21:42Z</dcterms:created>
  <dcterms:modified xsi:type="dcterms:W3CDTF">2015-05-11T12:42:30Z</dcterms:modified>
</cp:coreProperties>
</file>