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89" r:id="rId5"/>
    <p:sldId id="295" r:id="rId6"/>
    <p:sldId id="290" r:id="rId7"/>
    <p:sldId id="294" r:id="rId8"/>
    <p:sldId id="291" r:id="rId9"/>
    <p:sldId id="292" r:id="rId10"/>
    <p:sldId id="296" r:id="rId11"/>
    <p:sldId id="267" r:id="rId12"/>
    <p:sldId id="268" r:id="rId13"/>
    <p:sldId id="269" r:id="rId14"/>
    <p:sldId id="270" r:id="rId15"/>
    <p:sldId id="271" r:id="rId16"/>
    <p:sldId id="297" r:id="rId17"/>
    <p:sldId id="298" r:id="rId18"/>
    <p:sldId id="281" r:id="rId19"/>
    <p:sldId id="282" r:id="rId20"/>
    <p:sldId id="287" r:id="rId21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01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1142" autoAdjust="0"/>
  </p:normalViewPr>
  <p:slideViewPr>
    <p:cSldViewPr snapToGrid="0" snapToObjects="1">
      <p:cViewPr>
        <p:scale>
          <a:sx n="100" d="100"/>
          <a:sy n="100" d="100"/>
        </p:scale>
        <p:origin x="-210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5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5B1BF8E2-6546-8546-8061-5E9EC141F524}" type="datetime1">
              <a:rPr lang="de-DE"/>
              <a:pPr>
                <a:defRPr/>
              </a:pPr>
              <a:t>07.05.2015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0C279849-5648-EF45-8C71-7B2AE39561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670946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D5205F7D-9295-F745-8FEB-8A96270ED45C}" type="datetime1">
              <a:rPr lang="de-DE"/>
              <a:pPr>
                <a:defRPr/>
              </a:pPr>
              <a:t>07.05.2015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AT" noProof="0"/>
              <a:t>Mastertextformat bearbeiten</a:t>
            </a:r>
          </a:p>
          <a:p>
            <a:pPr lvl="1"/>
            <a:r>
              <a:rPr lang="de-AT" noProof="0"/>
              <a:t>Zweite Ebene</a:t>
            </a:r>
          </a:p>
          <a:p>
            <a:pPr lvl="2"/>
            <a:r>
              <a:rPr lang="de-AT" noProof="0"/>
              <a:t>Dritte Ebene</a:t>
            </a:r>
          </a:p>
          <a:p>
            <a:pPr lvl="3"/>
            <a:r>
              <a:rPr lang="de-AT" noProof="0"/>
              <a:t>Vierte Ebene</a:t>
            </a:r>
          </a:p>
          <a:p>
            <a:pPr lvl="4"/>
            <a:r>
              <a:rPr lang="de-AT" noProof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charset="0"/>
              </a:defRPr>
            </a:lvl1pPr>
          </a:lstStyle>
          <a:p>
            <a:pPr>
              <a:defRPr/>
            </a:pPr>
            <a:fld id="{B4FB287B-E392-564B-AA8C-6F7C051D74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88369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17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6600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906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FB287B-E392-564B-AA8C-6F7C051D74E6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4067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KURZ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cxnSp>
        <p:nvCxnSpPr>
          <p:cNvPr id="5" name="Gerade Verbindung 4"/>
          <p:cNvCxnSpPr/>
          <p:nvPr userDrawn="1"/>
        </p:nvCxnSpPr>
        <p:spPr bwMode="auto">
          <a:xfrm>
            <a:off x="720725" y="503238"/>
            <a:ext cx="8207375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8031163" y="76200"/>
            <a:ext cx="909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720725" y="4552950"/>
            <a:ext cx="3724275" cy="2159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64F2AF6-C491-E241-9607-3FC5D0D153F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82123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725" y="601663"/>
            <a:ext cx="8229600" cy="804862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5" y="1406525"/>
            <a:ext cx="8229600" cy="4918075"/>
          </a:xfrm>
        </p:spPr>
        <p:txBody>
          <a:bodyPr/>
          <a:lstStyle>
            <a:lvl2pPr>
              <a:buClr>
                <a:srgbClr val="F70146"/>
              </a:buClr>
              <a:defRPr/>
            </a:lvl2pPr>
            <a:lvl3pPr marL="808038" indent="-271463">
              <a:buClrTx/>
              <a:buFont typeface="Wingdings" charset="2"/>
              <a:buChar char="§"/>
              <a:defRPr/>
            </a:lvl3pPr>
            <a:lvl4pPr marL="1600200" indent="-228600">
              <a:buClr>
                <a:schemeClr val="bg1">
                  <a:lumMod val="65000"/>
                </a:schemeClr>
              </a:buClr>
              <a:buFont typeface="Wingdings" charset="2"/>
              <a:buChar char="§"/>
              <a:defRPr/>
            </a:lvl4pPr>
          </a:lstStyle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7D353-587A-194F-865B-21FB31F254A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0548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720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6" name="Inhaltsplatzhalter 2"/>
          <p:cNvSpPr>
            <a:spLocks noGrp="1"/>
          </p:cNvSpPr>
          <p:nvPr>
            <p:ph idx="13"/>
          </p:nvPr>
        </p:nvSpPr>
        <p:spPr>
          <a:xfrm>
            <a:off x="4968000" y="1800000"/>
            <a:ext cx="3960000" cy="45259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19" name="Textplatzhalter 15"/>
          <p:cNvSpPr>
            <a:spLocks noGrp="1"/>
          </p:cNvSpPr>
          <p:nvPr>
            <p:ph type="body" sz="quarter" idx="15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D66AD-D97C-2D40-8977-9365A5D4A8E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7244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720000" y="601200"/>
            <a:ext cx="8229600" cy="1143000"/>
          </a:xfrm>
        </p:spPr>
        <p:txBody>
          <a:bodyPr/>
          <a:lstStyle/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2C965-ED49-AE4E-9432-EDC9E5208D7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671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 1"/>
          <p:cNvSpPr>
            <a:spLocks noGrp="1"/>
          </p:cNvSpPr>
          <p:nvPr>
            <p:ph type="title"/>
          </p:nvPr>
        </p:nvSpPr>
        <p:spPr>
          <a:xfrm>
            <a:off x="206748" y="2097090"/>
            <a:ext cx="8742852" cy="1299604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206748" y="3728980"/>
            <a:ext cx="8742852" cy="2596984"/>
          </a:xfrm>
        </p:spPr>
        <p:txBody>
          <a:bodyPr/>
          <a:lstStyle>
            <a:lvl1pPr algn="ctr">
              <a:defRPr b="0"/>
            </a:lvl1pPr>
          </a:lstStyle>
          <a:p>
            <a:pPr lvl="0"/>
            <a:r>
              <a:rPr lang="de-AT" dirty="0" smtClean="0"/>
              <a:t>Mastertextformat bearbeiten</a:t>
            </a:r>
          </a:p>
        </p:txBody>
      </p:sp>
      <p:sp>
        <p:nvSpPr>
          <p:cNvPr id="17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DB5CB-6BC4-6C4A-962F-133477E3978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5409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15"/>
          <p:cNvSpPr>
            <a:spLocks noGrp="1"/>
          </p:cNvSpPr>
          <p:nvPr>
            <p:ph type="body" sz="quarter" idx="14"/>
          </p:nvPr>
        </p:nvSpPr>
        <p:spPr>
          <a:xfrm>
            <a:off x="720725" y="190801"/>
            <a:ext cx="8229600" cy="254389"/>
          </a:xfrm>
        </p:spPr>
        <p:txBody>
          <a:bodyPr>
            <a:normAutofit/>
          </a:bodyPr>
          <a:lstStyle>
            <a:lvl1pPr>
              <a:defRPr sz="1600"/>
            </a:lvl1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 sz="1200">
                <a:solidFill>
                  <a:srgbClr val="595959"/>
                </a:solidFill>
              </a:defRPr>
            </a:lvl1pPr>
          </a:lstStyle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087B9C6-86A8-A14B-9FA7-03F9997191C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6892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0"/>
            <a:ext cx="9144000" cy="6354763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4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sp>
        <p:nvSpPr>
          <p:cNvPr id="6" name="Textfeld 271"/>
          <p:cNvSpPr txBox="1">
            <a:spLocks noChangeArrowheads="1"/>
          </p:cNvSpPr>
          <p:nvPr userDrawn="1"/>
        </p:nvSpPr>
        <p:spPr bwMode="auto">
          <a:xfrm>
            <a:off x="720725" y="439738"/>
            <a:ext cx="6796088" cy="231775"/>
          </a:xfrm>
          <a:prstGeom prst="rect">
            <a:avLst/>
          </a:prstGeom>
          <a:noFill/>
          <a:ln>
            <a:noFill/>
          </a:ln>
          <a:extLst/>
        </p:spPr>
        <p:txBody>
          <a:bodyPr l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200" smtClean="0">
                <a:cs typeface="Arial" charset="0"/>
              </a:rPr>
              <a:t>W   I   S   S   E   N     </a:t>
            </a:r>
            <a:r>
              <a:rPr lang="de-DE" sz="800" baseline="3000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smtClean="0">
                <a:cs typeface="Arial" charset="0"/>
              </a:rPr>
              <a:t> </a:t>
            </a:r>
            <a:r>
              <a:rPr lang="de-DE" sz="1200" smtClean="0">
                <a:cs typeface="Arial" charset="0"/>
              </a:rPr>
              <a:t>     T   E   C   H   N   I   K     </a:t>
            </a:r>
            <a:r>
              <a:rPr lang="de-DE" sz="800" baseline="3000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smtClean="0">
                <a:cs typeface="Arial" charset="0"/>
              </a:rPr>
              <a:t> </a:t>
            </a:r>
            <a:r>
              <a:rPr lang="de-DE" sz="1200" smtClean="0">
                <a:cs typeface="Arial" charset="0"/>
              </a:rPr>
              <a:t>    L   E   I   D   E   N   S   C   H   A   F   T</a:t>
            </a:r>
          </a:p>
        </p:txBody>
      </p:sp>
      <p:pic>
        <p:nvPicPr>
          <p:cNvPr id="7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7386638" y="282575"/>
            <a:ext cx="12319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4552950"/>
            <a:ext cx="3724275" cy="3175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11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06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NEUTRAL englisch">
    <p:bg>
      <p:bgPr>
        <a:gradFill flip="none" rotWithShape="1">
          <a:gsLst>
            <a:gs pos="8000">
              <a:schemeClr val="bg1"/>
            </a:gs>
            <a:gs pos="100000">
              <a:schemeClr val="bg1">
                <a:lumMod val="6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0" y="0"/>
            <a:ext cx="9144000" cy="6354763"/>
          </a:xfrm>
          <a:prstGeom prst="rect">
            <a:avLst/>
          </a:prstGeom>
          <a:gradFill>
            <a:gsLst>
              <a:gs pos="0">
                <a:schemeClr val="bg1">
                  <a:lumMod val="65000"/>
                </a:schemeClr>
              </a:gs>
              <a:gs pos="100000">
                <a:schemeClr val="bg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pic>
        <p:nvPicPr>
          <p:cNvPr id="4" name="Bild 7" descr="AT_Pictogramm2.png"/>
          <p:cNvPicPr>
            <a:picLocks noChangeAspect="1"/>
          </p:cNvPicPr>
          <p:nvPr userDrawn="1"/>
        </p:nvPicPr>
        <p:blipFill>
          <a:blip r:embed="rId2">
            <a:alphaModFix amt="7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39"/>
          <a:stretch>
            <a:fillRect/>
          </a:stretch>
        </p:blipFill>
        <p:spPr bwMode="auto">
          <a:xfrm>
            <a:off x="-1998663" y="1490663"/>
            <a:ext cx="10888663" cy="486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803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Untertitel 2"/>
          <p:cNvSpPr txBox="1">
            <a:spLocks/>
          </p:cNvSpPr>
          <p:nvPr userDrawn="1"/>
        </p:nvSpPr>
        <p:spPr bwMode="auto">
          <a:xfrm>
            <a:off x="720725" y="6513513"/>
            <a:ext cx="7294563" cy="287337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de-DE" sz="1000" smtClean="0">
                <a:solidFill>
                  <a:srgbClr val="F70146"/>
                </a:solidFill>
                <a:latin typeface="Wingdings 3" charset="0"/>
                <a:cs typeface="Wingdings 3" charset="0"/>
              </a:rPr>
              <a:t>u</a:t>
            </a:r>
            <a:r>
              <a:rPr lang="de-DE" sz="1200" smtClean="0">
                <a:solidFill>
                  <a:srgbClr val="595959"/>
                </a:solidFill>
              </a:rPr>
              <a:t> www.tugraz.at</a:t>
            </a:r>
          </a:p>
        </p:txBody>
      </p:sp>
      <p:sp>
        <p:nvSpPr>
          <p:cNvPr id="6" name="Textfeld 271"/>
          <p:cNvSpPr txBox="1">
            <a:spLocks noChangeArrowheads="1"/>
          </p:cNvSpPr>
          <p:nvPr userDrawn="1"/>
        </p:nvSpPr>
        <p:spPr bwMode="auto">
          <a:xfrm>
            <a:off x="720725" y="439738"/>
            <a:ext cx="6796088" cy="231775"/>
          </a:xfrm>
          <a:prstGeom prst="rect">
            <a:avLst/>
          </a:prstGeom>
          <a:noFill/>
          <a:ln>
            <a:noFill/>
          </a:ln>
          <a:extLst/>
        </p:spPr>
        <p:txBody>
          <a:bodyPr l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200" smtClean="0">
                <a:cs typeface="Arial" charset="0"/>
              </a:rPr>
              <a:t>S   C   I   E   N   C   E      </a:t>
            </a:r>
            <a:r>
              <a:rPr lang="de-DE" sz="800" baseline="3000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smtClean="0">
                <a:cs typeface="Arial" charset="0"/>
              </a:rPr>
              <a:t> </a:t>
            </a:r>
            <a:r>
              <a:rPr lang="de-DE" sz="1200" smtClean="0">
                <a:cs typeface="Arial" charset="0"/>
              </a:rPr>
              <a:t>     P   A   S   S   I   O   N      </a:t>
            </a:r>
            <a:r>
              <a:rPr lang="de-DE" sz="800" baseline="30000" smtClean="0">
                <a:latin typeface="Wingdings" charset="0"/>
                <a:cs typeface="Wingdings" charset="0"/>
              </a:rPr>
              <a:t></a:t>
            </a:r>
            <a:r>
              <a:rPr lang="de-DE" sz="1200" baseline="30000" smtClean="0">
                <a:cs typeface="Arial" charset="0"/>
              </a:rPr>
              <a:t> </a:t>
            </a:r>
            <a:r>
              <a:rPr lang="de-DE" sz="1200" smtClean="0">
                <a:cs typeface="Arial" charset="0"/>
              </a:rPr>
              <a:t>    T   E   C   H   N   O   L   O   G   Y</a:t>
            </a:r>
            <a:endParaRPr lang="de-DE" sz="1200">
              <a:cs typeface="Arial" charset="0"/>
            </a:endParaRPr>
          </a:p>
        </p:txBody>
      </p:sp>
      <p:pic>
        <p:nvPicPr>
          <p:cNvPr id="7" name="Picture 9" descr="Logo TU Graz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7386638" y="282575"/>
            <a:ext cx="12319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Datumsplatzhalter 3"/>
          <p:cNvSpPr>
            <a:spLocks noGrp="1"/>
          </p:cNvSpPr>
          <p:nvPr>
            <p:ph type="dt" sz="half" idx="15"/>
          </p:nvPr>
        </p:nvSpPr>
        <p:spPr>
          <a:xfrm>
            <a:off x="720725" y="4552950"/>
            <a:ext cx="3724275" cy="317500"/>
          </a:xfrm>
        </p:spPr>
        <p:txBody>
          <a:bodyPr/>
          <a:lstStyle>
            <a:lvl1pPr>
              <a:defRPr sz="2000" smtClean="0"/>
            </a:lvl1pPr>
          </a:lstStyle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6"/>
          </p:nvPr>
        </p:nvSpPr>
        <p:spPr>
          <a:xfrm>
            <a:off x="720725" y="3802063"/>
            <a:ext cx="8229600" cy="652462"/>
          </a:xfrm>
        </p:spPr>
        <p:txBody>
          <a:bodyPr anchor="b"/>
          <a:lstStyle>
            <a:lvl1pPr algn="l">
              <a:defRPr sz="2000" b="1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11" name="Titel 2"/>
          <p:cNvSpPr>
            <a:spLocks noGrp="1"/>
          </p:cNvSpPr>
          <p:nvPr>
            <p:ph type="title"/>
          </p:nvPr>
        </p:nvSpPr>
        <p:spPr>
          <a:xfrm>
            <a:off x="720725" y="1134533"/>
            <a:ext cx="8169479" cy="2489199"/>
          </a:xfrm>
        </p:spPr>
        <p:txBody>
          <a:bodyPr anchor="b"/>
          <a:lstStyle>
            <a:lvl1pPr>
              <a:defRPr sz="5000">
                <a:solidFill>
                  <a:srgbClr val="F70146"/>
                </a:solidFill>
              </a:defRPr>
            </a:lvl1pPr>
          </a:lstStyle>
          <a:p>
            <a:r>
              <a:rPr lang="de-AT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815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 18" descr="IFEA-Quader+Schrift-22%-RGB.gi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" y="-85725"/>
            <a:ext cx="504000" cy="2367877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0" y="6354763"/>
            <a:ext cx="9144000" cy="503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rgbClr val="FFFFFF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1028" name="Titelplatzhalter 1"/>
          <p:cNvSpPr>
            <a:spLocks noGrp="1"/>
          </p:cNvSpPr>
          <p:nvPr>
            <p:ph type="title"/>
          </p:nvPr>
        </p:nvSpPr>
        <p:spPr bwMode="auto">
          <a:xfrm>
            <a:off x="720725" y="60166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Mastertitelformat bearbeiten</a:t>
            </a:r>
            <a:endParaRPr lang="de-DE" dirty="0"/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720725" y="18002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Mastertextformat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720725" y="6596063"/>
            <a:ext cx="3724275" cy="2159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20725" y="6415088"/>
            <a:ext cx="8229600" cy="26035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pic>
        <p:nvPicPr>
          <p:cNvPr id="1032" name="Picture 9" descr="Logo TU Graz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00" t="-1250" r="-500" b="-1250"/>
          <a:stretch>
            <a:fillRect/>
          </a:stretch>
        </p:blipFill>
        <p:spPr bwMode="auto">
          <a:xfrm>
            <a:off x="8031163" y="76200"/>
            <a:ext cx="9096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0" y="642938"/>
            <a:ext cx="5032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FD6D1F-7D36-6A43-881B-42B534254D1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cxnSp>
        <p:nvCxnSpPr>
          <p:cNvPr id="12" name="Gerade Verbindung 11"/>
          <p:cNvCxnSpPr/>
          <p:nvPr/>
        </p:nvCxnSpPr>
        <p:spPr bwMode="auto">
          <a:xfrm>
            <a:off x="720725" y="503238"/>
            <a:ext cx="8207375" cy="1587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Bild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201" y="6416675"/>
            <a:ext cx="1172712" cy="364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3" r:id="rId2"/>
    <p:sldLayoutId id="2147483754" r:id="rId3"/>
    <p:sldLayoutId id="2147483755" r:id="rId4"/>
    <p:sldLayoutId id="2147483756" r:id="rId5"/>
    <p:sldLayoutId id="2147483758" r:id="rId6"/>
    <p:sldLayoutId id="2147483759" r:id="rId7"/>
    <p:sldLayoutId id="2147483760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0000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rgbClr val="595959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defRPr sz="2600" kern="1200">
          <a:solidFill>
            <a:srgbClr val="000000"/>
          </a:solidFill>
          <a:latin typeface="+mn-lt"/>
          <a:ea typeface="ＭＳ Ｐゴシック" charset="0"/>
          <a:cs typeface="ＭＳ Ｐゴシック" charset="0"/>
        </a:defRPr>
      </a:lvl1pPr>
      <a:lvl2pPr marL="271463" indent="-271463" algn="l" defTabSz="457200" rtl="0" eaLnBrk="0" fontAlgn="base" hangingPunct="0">
        <a:spcBef>
          <a:spcPct val="20000"/>
        </a:spcBef>
        <a:spcAft>
          <a:spcPct val="0"/>
        </a:spcAft>
        <a:buClr>
          <a:srgbClr val="F70146"/>
        </a:buClr>
        <a:buFont typeface="Wingdings" charset="0"/>
        <a:buChar char="§"/>
        <a:defRPr sz="2600" kern="1200">
          <a:solidFill>
            <a:srgbClr val="000000"/>
          </a:solidFill>
          <a:latin typeface="+mn-lt"/>
          <a:ea typeface="ＭＳ Ｐゴシック" charset="0"/>
          <a:cs typeface="+mn-cs"/>
        </a:defRPr>
      </a:lvl2pPr>
      <a:lvl3pPr marL="808038" indent="-271463" algn="l" defTabSz="457200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400" kern="1200">
          <a:solidFill>
            <a:srgbClr val="00000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A6A6A6"/>
        </a:buClr>
        <a:buFont typeface="Wingdings" charset="0"/>
        <a:buChar char="§"/>
        <a:defRPr sz="2000" kern="1200">
          <a:solidFill>
            <a:srgbClr val="000000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-"/>
        <a:defRPr sz="2000" kern="1200">
          <a:solidFill>
            <a:srgbClr val="00000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5446" y="969963"/>
            <a:ext cx="8169479" cy="2489199"/>
          </a:xfrm>
        </p:spPr>
        <p:txBody>
          <a:bodyPr/>
          <a:lstStyle/>
          <a:p>
            <a:pPr algn="ctr"/>
            <a:r>
              <a:rPr lang="en-GB" sz="3600" smtClean="0"/>
              <a:t>Evaluation</a:t>
            </a:r>
            <a:r>
              <a:rPr lang="de-AT" sz="3600" smtClean="0"/>
              <a:t> </a:t>
            </a:r>
            <a:r>
              <a:rPr lang="en-US" sz="3600" smtClean="0"/>
              <a:t>of</a:t>
            </a:r>
            <a:r>
              <a:rPr lang="de-AT" sz="3600" smtClean="0"/>
              <a:t> an urban medium </a:t>
            </a:r>
            <a:r>
              <a:rPr lang="en-US" sz="3600" smtClean="0"/>
              <a:t>voltage</a:t>
            </a:r>
            <a:r>
              <a:rPr lang="de-AT" sz="3600" smtClean="0"/>
              <a:t> </a:t>
            </a:r>
            <a:r>
              <a:rPr lang="en-US" sz="3600" smtClean="0"/>
              <a:t>network</a:t>
            </a:r>
            <a:r>
              <a:rPr lang="de-AT" sz="3600" smtClean="0"/>
              <a:t> </a:t>
            </a:r>
            <a:r>
              <a:rPr lang="en-US" sz="3600" smtClean="0"/>
              <a:t>using</a:t>
            </a:r>
            <a:r>
              <a:rPr lang="de-AT" sz="3600" smtClean="0"/>
              <a:t> </a:t>
            </a:r>
            <a:r>
              <a:rPr lang="en-US" sz="3600" smtClean="0"/>
              <a:t>reliability</a:t>
            </a:r>
            <a:r>
              <a:rPr lang="de-AT" sz="3600" smtClean="0"/>
              <a:t> </a:t>
            </a:r>
            <a:r>
              <a:rPr lang="en-US" sz="3600" smtClean="0"/>
              <a:t>indices</a:t>
            </a:r>
            <a:endParaRPr lang="en-US" sz="360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720725" y="4883150"/>
            <a:ext cx="3724275" cy="215900"/>
          </a:xfrm>
        </p:spPr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720725" y="3802062"/>
            <a:ext cx="8229600" cy="966787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4F2AF6-C491-E241-9607-3FC5D0D153F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386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assessment – reliability indices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725" y="1406525"/>
            <a:ext cx="8359442" cy="469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921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725" y="601662"/>
            <a:ext cx="8229600" cy="983177"/>
          </a:xfrm>
        </p:spPr>
        <p:txBody>
          <a:bodyPr/>
          <a:lstStyle/>
          <a:p>
            <a:r>
              <a:rPr lang="en-US" dirty="0" smtClean="0"/>
              <a:t>Restructuring of an urban medium voltage network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00088" y="1774825"/>
            <a:ext cx="8101012" cy="5083175"/>
          </a:xfrm>
          <a:ln>
            <a:noFill/>
          </a:ln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Assumption of heavy load conditions 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selected </a:t>
            </a:r>
            <a:r>
              <a:rPr lang="en-US" dirty="0" smtClean="0">
                <a:sym typeface="Wingdings" panose="05000000000000000000" pitchFamily="2" charset="2"/>
              </a:rPr>
              <a:t>cables are loaded with more than 50 % of their capacity</a:t>
            </a:r>
            <a:endParaRPr lang="en-US" dirty="0" smtClean="0"/>
          </a:p>
          <a:p>
            <a:pPr marL="785813" lvl="1" indent="-514350">
              <a:spcBef>
                <a:spcPts val="1200"/>
              </a:spcBef>
              <a:buClrTx/>
              <a:buFont typeface="+mj-lt"/>
              <a:buAutoNum type="alphaLcPeriod"/>
            </a:pPr>
            <a:r>
              <a:rPr lang="en-US" dirty="0" smtClean="0"/>
              <a:t>Change of switching status</a:t>
            </a:r>
          </a:p>
          <a:p>
            <a:pPr marL="785813" lvl="1" indent="-514350">
              <a:spcBef>
                <a:spcPts val="1200"/>
              </a:spcBef>
              <a:buClrTx/>
              <a:buFont typeface="+mj-lt"/>
              <a:buAutoNum type="alphaLcPeriod"/>
            </a:pPr>
            <a:r>
              <a:rPr lang="en-US" dirty="0" smtClean="0"/>
              <a:t>Additional cable connection</a:t>
            </a:r>
          </a:p>
          <a:p>
            <a:pPr marL="785813" lvl="1" indent="-514350">
              <a:spcBef>
                <a:spcPts val="1200"/>
              </a:spcBef>
              <a:buClrTx/>
              <a:buFont typeface="+mj-lt"/>
              <a:buAutoNum type="alphaLcPeriod"/>
            </a:pPr>
            <a:r>
              <a:rPr lang="en-US" dirty="0" smtClean="0"/>
              <a:t>Additional cable with cross connections to existing stations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29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/>
          <p:cNvGrpSpPr/>
          <p:nvPr/>
        </p:nvGrpSpPr>
        <p:grpSpPr>
          <a:xfrm>
            <a:off x="4533900" y="744012"/>
            <a:ext cx="4648199" cy="5666384"/>
            <a:chOff x="4597400" y="744012"/>
            <a:chExt cx="4648199" cy="5666384"/>
          </a:xfrm>
        </p:grpSpPr>
        <p:grpSp>
          <p:nvGrpSpPr>
            <p:cNvPr id="16" name="Gruppieren 15"/>
            <p:cNvGrpSpPr/>
            <p:nvPr/>
          </p:nvGrpSpPr>
          <p:grpSpPr>
            <a:xfrm>
              <a:off x="4597400" y="744012"/>
              <a:ext cx="4648199" cy="5558961"/>
              <a:chOff x="4597400" y="744012"/>
              <a:chExt cx="4648199" cy="5558961"/>
            </a:xfrm>
          </p:grpSpPr>
          <p:grpSp>
            <p:nvGrpSpPr>
              <p:cNvPr id="14" name="Gruppieren 13"/>
              <p:cNvGrpSpPr/>
              <p:nvPr/>
            </p:nvGrpSpPr>
            <p:grpSpPr>
              <a:xfrm>
                <a:off x="4597400" y="744012"/>
                <a:ext cx="4648199" cy="5558961"/>
                <a:chOff x="4597400" y="744012"/>
                <a:chExt cx="4648199" cy="5558961"/>
              </a:xfrm>
            </p:grpSpPr>
            <p:grpSp>
              <p:nvGrpSpPr>
                <p:cNvPr id="13" name="Gruppieren 12"/>
                <p:cNvGrpSpPr/>
                <p:nvPr/>
              </p:nvGrpSpPr>
              <p:grpSpPr>
                <a:xfrm>
                  <a:off x="4597400" y="744012"/>
                  <a:ext cx="4648199" cy="5558961"/>
                  <a:chOff x="4597400" y="744012"/>
                  <a:chExt cx="4648199" cy="5558961"/>
                </a:xfrm>
              </p:grpSpPr>
              <p:grpSp>
                <p:nvGrpSpPr>
                  <p:cNvPr id="12" name="Gruppieren 11"/>
                  <p:cNvGrpSpPr/>
                  <p:nvPr/>
                </p:nvGrpSpPr>
                <p:grpSpPr>
                  <a:xfrm>
                    <a:off x="4597400" y="744012"/>
                    <a:ext cx="4648199" cy="5558961"/>
                    <a:chOff x="4597400" y="744012"/>
                    <a:chExt cx="4648199" cy="5558961"/>
                  </a:xfrm>
                </p:grpSpPr>
                <p:grpSp>
                  <p:nvGrpSpPr>
                    <p:cNvPr id="10" name="Gruppieren 9"/>
                    <p:cNvGrpSpPr/>
                    <p:nvPr/>
                  </p:nvGrpSpPr>
                  <p:grpSpPr>
                    <a:xfrm>
                      <a:off x="4597400" y="744012"/>
                      <a:ext cx="4648199" cy="5558961"/>
                      <a:chOff x="4597400" y="744012"/>
                      <a:chExt cx="4648199" cy="5558961"/>
                    </a:xfrm>
                  </p:grpSpPr>
                  <p:grpSp>
                    <p:nvGrpSpPr>
                      <p:cNvPr id="9" name="Gruppieren 8"/>
                      <p:cNvGrpSpPr/>
                      <p:nvPr/>
                    </p:nvGrpSpPr>
                    <p:grpSpPr>
                      <a:xfrm>
                        <a:off x="4597400" y="744012"/>
                        <a:ext cx="4648199" cy="5558961"/>
                        <a:chOff x="4597400" y="744012"/>
                        <a:chExt cx="4648199" cy="5558961"/>
                      </a:xfrm>
                    </p:grpSpPr>
                    <p:grpSp>
                      <p:nvGrpSpPr>
                        <p:cNvPr id="8" name="Gruppieren 7"/>
                        <p:cNvGrpSpPr/>
                        <p:nvPr/>
                      </p:nvGrpSpPr>
                      <p:grpSpPr>
                        <a:xfrm>
                          <a:off x="4597400" y="744012"/>
                          <a:ext cx="4648199" cy="5558961"/>
                          <a:chOff x="4597400" y="744012"/>
                          <a:chExt cx="4648199" cy="5558961"/>
                        </a:xfrm>
                      </p:grpSpPr>
                      <p:grpSp>
                        <p:nvGrpSpPr>
                          <p:cNvPr id="27" name="Gruppieren 26"/>
                          <p:cNvGrpSpPr/>
                          <p:nvPr/>
                        </p:nvGrpSpPr>
                        <p:grpSpPr>
                          <a:xfrm>
                            <a:off x="4597400" y="744012"/>
                            <a:ext cx="4648199" cy="5558961"/>
                            <a:chOff x="4597400" y="744012"/>
                            <a:chExt cx="4648199" cy="5558961"/>
                          </a:xfrm>
                        </p:grpSpPr>
                        <p:grpSp>
                          <p:nvGrpSpPr>
                            <p:cNvPr id="26" name="Gruppieren 25"/>
                            <p:cNvGrpSpPr/>
                            <p:nvPr/>
                          </p:nvGrpSpPr>
                          <p:grpSpPr>
                            <a:xfrm>
                              <a:off x="4597400" y="877878"/>
                              <a:ext cx="4546599" cy="5425095"/>
                              <a:chOff x="4597400" y="877878"/>
                              <a:chExt cx="4546599" cy="5425095"/>
                            </a:xfrm>
                          </p:grpSpPr>
                          <p:pic>
                            <p:nvPicPr>
                              <p:cNvPr id="25" name="Grafik 24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3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4597400" y="877878"/>
                                <a:ext cx="4546599" cy="5425095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sp>
                            <p:nvSpPr>
                              <p:cNvPr id="28" name="Textfeld 27"/>
                              <p:cNvSpPr txBox="1"/>
                              <p:nvPr/>
                            </p:nvSpPr>
                            <p:spPr>
                              <a:xfrm>
                                <a:off x="4800600" y="2818368"/>
                                <a:ext cx="1752600" cy="369332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r>
                                  <a:rPr lang="de-AT" err="1" smtClean="0"/>
                                  <a:t>Busbar</a:t>
                                </a:r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30" name="Textfeld 29"/>
                            <p:cNvSpPr txBox="1"/>
                            <p:nvPr/>
                          </p:nvSpPr>
                          <p:spPr>
                            <a:xfrm>
                              <a:off x="8074024" y="744012"/>
                              <a:ext cx="1171575" cy="369332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de-AT" smtClean="0"/>
                                <a:t>Station x</a:t>
                              </a:r>
                              <a:endParaRPr lang="en-GB"/>
                            </a:p>
                          </p:txBody>
                        </p:sp>
                      </p:grpSp>
                      <p:sp>
                        <p:nvSpPr>
                          <p:cNvPr id="3" name="Textfeld 2"/>
                          <p:cNvSpPr txBox="1"/>
                          <p:nvPr/>
                        </p:nvSpPr>
                        <p:spPr>
                          <a:xfrm>
                            <a:off x="5283200" y="3544303"/>
                            <a:ext cx="990600" cy="64633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de-AT" dirty="0" smtClean="0">
                                <a:solidFill>
                                  <a:srgbClr val="FF0000"/>
                                </a:solidFill>
                              </a:rPr>
                              <a:t>51 %</a:t>
                            </a:r>
                            <a:r>
                              <a:rPr lang="de-AT" dirty="0" smtClean="0"/>
                              <a:t/>
                            </a:r>
                            <a:br>
                              <a:rPr lang="de-AT" dirty="0" smtClean="0"/>
                            </a:br>
                            <a:r>
                              <a:rPr lang="de-AT" dirty="0" smtClean="0">
                                <a:solidFill>
                                  <a:srgbClr val="00B0F0"/>
                                </a:solidFill>
                              </a:rPr>
                              <a:t>&lt; 30 %</a:t>
                            </a:r>
                            <a:endParaRPr lang="en-GB" dirty="0">
                              <a:solidFill>
                                <a:srgbClr val="00B0F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15" name="Textfeld 14"/>
                        <p:cNvSpPr txBox="1"/>
                        <p:nvPr/>
                      </p:nvSpPr>
                      <p:spPr>
                        <a:xfrm>
                          <a:off x="6553200" y="4509503"/>
                          <a:ext cx="990600" cy="64633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de-AT" dirty="0" smtClean="0">
                              <a:solidFill>
                                <a:srgbClr val="FF0000"/>
                              </a:solidFill>
                            </a:rPr>
                            <a:t>51 %</a:t>
                          </a:r>
                          <a:r>
                            <a:rPr lang="de-AT" dirty="0" smtClean="0"/>
                            <a:t/>
                          </a:r>
                          <a:br>
                            <a:rPr lang="de-AT" dirty="0" smtClean="0"/>
                          </a:br>
                          <a:r>
                            <a:rPr lang="de-AT" dirty="0" smtClean="0">
                              <a:solidFill>
                                <a:srgbClr val="00B0F0"/>
                              </a:solidFill>
                            </a:rPr>
                            <a:t>&lt; 30 %</a:t>
                          </a:r>
                          <a:endParaRPr lang="en-GB" dirty="0">
                            <a:solidFill>
                              <a:srgbClr val="00B0F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" name="Textfeld 16"/>
                      <p:cNvSpPr txBox="1"/>
                      <p:nvPr/>
                    </p:nvSpPr>
                    <p:spPr>
                      <a:xfrm>
                        <a:off x="6692899" y="3500537"/>
                        <a:ext cx="990600" cy="64633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de-AT" dirty="0" smtClean="0">
                            <a:solidFill>
                              <a:srgbClr val="FF0000"/>
                            </a:solidFill>
                          </a:rPr>
                          <a:t>50 %</a:t>
                        </a:r>
                        <a:r>
                          <a:rPr lang="de-AT" dirty="0" smtClean="0"/>
                          <a:t/>
                        </a:r>
                        <a:br>
                          <a:rPr lang="de-AT" dirty="0" smtClean="0"/>
                        </a:br>
                        <a:r>
                          <a:rPr lang="de-AT" dirty="0" smtClean="0">
                            <a:solidFill>
                              <a:srgbClr val="00B0F0"/>
                            </a:solidFill>
                          </a:rPr>
                          <a:t>&lt; 30 %</a:t>
                        </a:r>
                        <a:endParaRPr lang="en-GB" dirty="0">
                          <a:solidFill>
                            <a:srgbClr val="00B0F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1" name="Textfeld 10"/>
                    <p:cNvSpPr txBox="1"/>
                    <p:nvPr/>
                  </p:nvSpPr>
                  <p:spPr>
                    <a:xfrm>
                      <a:off x="7261222" y="2052885"/>
                      <a:ext cx="774701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47 %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sp>
                <p:nvSpPr>
                  <p:cNvPr id="20" name="Textfeld 19"/>
                  <p:cNvSpPr txBox="1"/>
                  <p:nvPr/>
                </p:nvSpPr>
                <p:spPr>
                  <a:xfrm>
                    <a:off x="8173241" y="3590425"/>
                    <a:ext cx="774701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dirty="0" smtClean="0"/>
                      <a:t>22 %</a:t>
                    </a:r>
                    <a:endParaRPr lang="en-GB" dirty="0"/>
                  </a:p>
                </p:txBody>
              </p:sp>
            </p:grpSp>
            <p:sp>
              <p:nvSpPr>
                <p:cNvPr id="23" name="Textfeld 22"/>
                <p:cNvSpPr txBox="1"/>
                <p:nvPr/>
              </p:nvSpPr>
              <p:spPr>
                <a:xfrm>
                  <a:off x="8470898" y="4292234"/>
                  <a:ext cx="77470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AT" dirty="0" smtClean="0"/>
                    <a:t>32 %</a:t>
                  </a:r>
                  <a:endParaRPr lang="en-GB" dirty="0"/>
                </a:p>
              </p:txBody>
            </p:sp>
          </p:grpSp>
          <p:sp>
            <p:nvSpPr>
              <p:cNvPr id="29" name="Textfeld 28"/>
              <p:cNvSpPr txBox="1"/>
              <p:nvPr/>
            </p:nvSpPr>
            <p:spPr>
              <a:xfrm>
                <a:off x="8272460" y="5098168"/>
                <a:ext cx="77470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dirty="0" smtClean="0"/>
                  <a:t>33 %</a:t>
                </a:r>
                <a:endParaRPr lang="en-GB" dirty="0"/>
              </a:p>
            </p:txBody>
          </p:sp>
        </p:grpSp>
        <p:sp>
          <p:nvSpPr>
            <p:cNvPr id="18" name="Textfeld 17"/>
            <p:cNvSpPr txBox="1"/>
            <p:nvPr/>
          </p:nvSpPr>
          <p:spPr>
            <a:xfrm>
              <a:off x="8074024" y="5487066"/>
              <a:ext cx="9731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Circuit breaker closed</a:t>
              </a:r>
              <a:endParaRPr lang="en-US" dirty="0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a – </a:t>
            </a:r>
            <a:r>
              <a:rPr lang="en-US" dirty="0" smtClean="0"/>
              <a:t>change </a:t>
            </a:r>
            <a:r>
              <a:rPr lang="en-US" dirty="0" smtClean="0"/>
              <a:t>of switching status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24" name="Textfeld 23"/>
          <p:cNvSpPr txBox="1"/>
          <p:nvPr/>
        </p:nvSpPr>
        <p:spPr>
          <a:xfrm>
            <a:off x="720724" y="1621998"/>
            <a:ext cx="5197475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/>
              <a:buChar char="à"/>
            </a:pPr>
            <a:r>
              <a:rPr lang="en-US" sz="2600" dirty="0" smtClean="0"/>
              <a:t>Improvement </a:t>
            </a:r>
            <a:r>
              <a:rPr lang="en-US" sz="2600" dirty="0" smtClean="0"/>
              <a:t>of SAIDI by 28 %</a:t>
            </a:r>
            <a:br>
              <a:rPr lang="en-US" sz="2600" dirty="0" smtClean="0"/>
            </a:br>
            <a:r>
              <a:rPr lang="en-US" sz="2600" dirty="0" smtClean="0"/>
              <a:t>initial value: 6,6 </a:t>
            </a:r>
            <a:r>
              <a:rPr lang="en-US" sz="2600" dirty="0" smtClean="0"/>
              <a:t>min/</a:t>
            </a:r>
            <a:r>
              <a:rPr lang="en-US" sz="2600" dirty="0" err="1" smtClean="0"/>
              <a:t>yr</a:t>
            </a:r>
            <a:r>
              <a:rPr lang="en-US" sz="2600" dirty="0"/>
              <a:t/>
            </a:r>
            <a:br>
              <a:rPr lang="en-US" sz="2600" dirty="0"/>
            </a:br>
            <a:r>
              <a:rPr lang="en-US" sz="2600" dirty="0" smtClean="0"/>
              <a:t>improved value: 4,8 min/</a:t>
            </a:r>
            <a:r>
              <a:rPr lang="en-US" sz="2600" dirty="0" err="1" smtClean="0"/>
              <a:t>yr</a:t>
            </a:r>
            <a:endParaRPr 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46124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uppieren 43"/>
          <p:cNvGrpSpPr/>
          <p:nvPr/>
        </p:nvGrpSpPr>
        <p:grpSpPr>
          <a:xfrm>
            <a:off x="4988261" y="1244600"/>
            <a:ext cx="4133426" cy="5170488"/>
            <a:chOff x="4988261" y="1244600"/>
            <a:chExt cx="4133426" cy="5170488"/>
          </a:xfrm>
        </p:grpSpPr>
        <p:grpSp>
          <p:nvGrpSpPr>
            <p:cNvPr id="33" name="Gruppieren 32"/>
            <p:cNvGrpSpPr/>
            <p:nvPr/>
          </p:nvGrpSpPr>
          <p:grpSpPr>
            <a:xfrm>
              <a:off x="4988261" y="1244600"/>
              <a:ext cx="4133426" cy="5170488"/>
              <a:chOff x="4988261" y="1244600"/>
              <a:chExt cx="4133426" cy="5170488"/>
            </a:xfrm>
          </p:grpSpPr>
          <p:cxnSp>
            <p:nvCxnSpPr>
              <p:cNvPr id="26" name="Gerade Verbindung 25"/>
              <p:cNvCxnSpPr/>
              <p:nvPr/>
            </p:nvCxnSpPr>
            <p:spPr>
              <a:xfrm flipH="1">
                <a:off x="7346950" y="1798320"/>
                <a:ext cx="882650" cy="1669812"/>
              </a:xfrm>
              <a:prstGeom prst="line">
                <a:avLst/>
              </a:prstGeom>
              <a:ln w="28575">
                <a:solidFill>
                  <a:srgbClr val="00B0F0"/>
                </a:solidFill>
              </a:ln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grpSp>
            <p:nvGrpSpPr>
              <p:cNvPr id="13" name="Gruppieren 12"/>
              <p:cNvGrpSpPr/>
              <p:nvPr/>
            </p:nvGrpSpPr>
            <p:grpSpPr>
              <a:xfrm>
                <a:off x="4988261" y="1244600"/>
                <a:ext cx="4133426" cy="5170488"/>
                <a:chOff x="4988261" y="1244600"/>
                <a:chExt cx="4133426" cy="5170488"/>
              </a:xfrm>
            </p:grpSpPr>
            <p:grpSp>
              <p:nvGrpSpPr>
                <p:cNvPr id="24" name="Gruppieren 23"/>
                <p:cNvGrpSpPr/>
                <p:nvPr/>
              </p:nvGrpSpPr>
              <p:grpSpPr>
                <a:xfrm>
                  <a:off x="4988261" y="1244600"/>
                  <a:ext cx="4133426" cy="5080001"/>
                  <a:chOff x="4988261" y="1244600"/>
                  <a:chExt cx="4133426" cy="5080001"/>
                </a:xfrm>
              </p:grpSpPr>
              <p:grpSp>
                <p:nvGrpSpPr>
                  <p:cNvPr id="23" name="Gruppieren 22"/>
                  <p:cNvGrpSpPr/>
                  <p:nvPr/>
                </p:nvGrpSpPr>
                <p:grpSpPr>
                  <a:xfrm>
                    <a:off x="4988261" y="1244600"/>
                    <a:ext cx="4133426" cy="5080001"/>
                    <a:chOff x="4988261" y="1244600"/>
                    <a:chExt cx="4133426" cy="5080001"/>
                  </a:xfrm>
                </p:grpSpPr>
                <p:grpSp>
                  <p:nvGrpSpPr>
                    <p:cNvPr id="22" name="Gruppieren 21"/>
                    <p:cNvGrpSpPr/>
                    <p:nvPr/>
                  </p:nvGrpSpPr>
                  <p:grpSpPr>
                    <a:xfrm>
                      <a:off x="4988261" y="1244600"/>
                      <a:ext cx="4133426" cy="5080001"/>
                      <a:chOff x="4988261" y="1244600"/>
                      <a:chExt cx="4133426" cy="5080001"/>
                    </a:xfrm>
                  </p:grpSpPr>
                  <p:grpSp>
                    <p:nvGrpSpPr>
                      <p:cNvPr id="21" name="Gruppieren 20"/>
                      <p:cNvGrpSpPr/>
                      <p:nvPr/>
                    </p:nvGrpSpPr>
                    <p:grpSpPr>
                      <a:xfrm>
                        <a:off x="4988261" y="1244600"/>
                        <a:ext cx="4133426" cy="5080001"/>
                        <a:chOff x="4988261" y="1244600"/>
                        <a:chExt cx="4133426" cy="5080001"/>
                      </a:xfrm>
                    </p:grpSpPr>
                    <p:grpSp>
                      <p:nvGrpSpPr>
                        <p:cNvPr id="20" name="Gruppieren 19"/>
                        <p:cNvGrpSpPr/>
                        <p:nvPr/>
                      </p:nvGrpSpPr>
                      <p:grpSpPr>
                        <a:xfrm>
                          <a:off x="4988261" y="1244600"/>
                          <a:ext cx="4133426" cy="5080001"/>
                          <a:chOff x="4988261" y="1244600"/>
                          <a:chExt cx="4133426" cy="5080001"/>
                        </a:xfrm>
                      </p:grpSpPr>
                      <p:grpSp>
                        <p:nvGrpSpPr>
                          <p:cNvPr id="14" name="Gruppieren 13"/>
                          <p:cNvGrpSpPr/>
                          <p:nvPr/>
                        </p:nvGrpSpPr>
                        <p:grpSpPr>
                          <a:xfrm>
                            <a:off x="4988261" y="1244600"/>
                            <a:ext cx="4133426" cy="5080001"/>
                            <a:chOff x="4988261" y="1244600"/>
                            <a:chExt cx="4133426" cy="5080001"/>
                          </a:xfrm>
                        </p:grpSpPr>
                        <p:grpSp>
                          <p:nvGrpSpPr>
                            <p:cNvPr id="11" name="Gruppieren 10"/>
                            <p:cNvGrpSpPr/>
                            <p:nvPr/>
                          </p:nvGrpSpPr>
                          <p:grpSpPr>
                            <a:xfrm>
                              <a:off x="4988261" y="1406525"/>
                              <a:ext cx="4133426" cy="4918076"/>
                              <a:chOff x="4988261" y="1406525"/>
                              <a:chExt cx="4133426" cy="4918076"/>
                            </a:xfrm>
                          </p:grpSpPr>
                          <p:pic>
                            <p:nvPicPr>
                              <p:cNvPr id="9" name="Grafik 8"/>
                              <p:cNvPicPr>
                                <a:picLocks noChangeAspect="1"/>
                              </p:cNvPicPr>
                              <p:nvPr/>
                            </p:nvPicPr>
                            <p:blipFill>
                              <a:blip r:embed="rId2">
                                <a:extLst>
                                  <a:ext uri="{28A0092B-C50C-407E-A947-70E740481C1C}">
                                    <a14:useLocalDpi xmlns:a14="http://schemas.microsoft.com/office/drawing/2010/main" val="0"/>
                                  </a:ext>
                                </a:extLst>
                              </a:blip>
                              <a:stretch>
                                <a:fillRect/>
                              </a:stretch>
                            </p:blipFill>
                            <p:spPr>
                              <a:xfrm>
                                <a:off x="4988261" y="1406525"/>
                                <a:ext cx="4133426" cy="4918076"/>
                              </a:xfrm>
                              <a:prstGeom prst="rect">
                                <a:avLst/>
                              </a:prstGeom>
                            </p:spPr>
                          </p:pic>
                          <p:sp>
                            <p:nvSpPr>
                              <p:cNvPr id="10" name="Textfeld 9"/>
                              <p:cNvSpPr txBox="1"/>
                              <p:nvPr/>
                            </p:nvSpPr>
                            <p:spPr>
                              <a:xfrm>
                                <a:off x="5778500" y="3098800"/>
                                <a:ext cx="1752600" cy="369332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r>
                                  <a:rPr lang="de-AT" err="1" smtClean="0"/>
                                  <a:t>Busbar</a:t>
                                </a:r>
                                <a:endParaRPr lang="en-GB"/>
                              </a:p>
                            </p:txBody>
                          </p:sp>
                        </p:grpSp>
                        <p:sp>
                          <p:nvSpPr>
                            <p:cNvPr id="12" name="Textfeld 11"/>
                            <p:cNvSpPr txBox="1"/>
                            <p:nvPr/>
                          </p:nvSpPr>
                          <p:spPr>
                            <a:xfrm>
                              <a:off x="7835900" y="1244600"/>
                              <a:ext cx="1114425" cy="369332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r>
                                <a:rPr lang="de-AT" smtClean="0"/>
                                <a:t>Station x</a:t>
                              </a:r>
                              <a:endParaRPr lang="en-GB"/>
                            </a:p>
                          </p:txBody>
                        </p:sp>
                      </p:grpSp>
                      <p:sp>
                        <p:nvSpPr>
                          <p:cNvPr id="16" name="Textfeld 15"/>
                          <p:cNvSpPr txBox="1"/>
                          <p:nvPr/>
                        </p:nvSpPr>
                        <p:spPr>
                          <a:xfrm>
                            <a:off x="8105687" y="2705100"/>
                            <a:ext cx="977900" cy="64633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r>
                              <a:rPr lang="de-AT" dirty="0" smtClean="0">
                                <a:solidFill>
                                  <a:srgbClr val="FF0000"/>
                                </a:solidFill>
                              </a:rPr>
                              <a:t>47 %</a:t>
                            </a:r>
                            <a:r>
                              <a:rPr lang="de-AT" dirty="0" smtClean="0">
                                <a:solidFill>
                                  <a:srgbClr val="00B0F0"/>
                                </a:solidFill>
                              </a:rPr>
                              <a:t/>
                            </a:r>
                            <a:br>
                              <a:rPr lang="de-AT" dirty="0" smtClean="0">
                                <a:solidFill>
                                  <a:srgbClr val="00B0F0"/>
                                </a:solidFill>
                              </a:rPr>
                            </a:br>
                            <a:r>
                              <a:rPr lang="de-AT" dirty="0" smtClean="0">
                                <a:solidFill>
                                  <a:srgbClr val="00B0F0"/>
                                </a:solidFill>
                              </a:rPr>
                              <a:t>21 %</a:t>
                            </a:r>
                            <a:endParaRPr lang="en-GB" dirty="0">
                              <a:solidFill>
                                <a:srgbClr val="00B0F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15" name="Textfeld 14"/>
                        <p:cNvSpPr txBox="1"/>
                        <p:nvPr/>
                      </p:nvSpPr>
                      <p:spPr>
                        <a:xfrm>
                          <a:off x="6805612" y="2882900"/>
                          <a:ext cx="977900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r>
                            <a:rPr lang="de-AT" dirty="0" smtClean="0">
                              <a:solidFill>
                                <a:srgbClr val="00B0F0"/>
                              </a:solidFill>
                            </a:rPr>
                            <a:t>24 %</a:t>
                          </a:r>
                          <a:endParaRPr lang="en-GB" dirty="0">
                            <a:solidFill>
                              <a:srgbClr val="00B0F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17" name="Textfeld 16"/>
                      <p:cNvSpPr txBox="1"/>
                      <p:nvPr/>
                    </p:nvSpPr>
                    <p:spPr>
                      <a:xfrm>
                        <a:off x="7616737" y="4229100"/>
                        <a:ext cx="977900" cy="64633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r>
                          <a:rPr lang="de-AT" dirty="0" smtClean="0">
                            <a:solidFill>
                              <a:srgbClr val="FF0000"/>
                            </a:solidFill>
                          </a:rPr>
                          <a:t>50 %</a:t>
                        </a:r>
                        <a:r>
                          <a:rPr lang="de-AT" dirty="0" smtClean="0">
                            <a:solidFill>
                              <a:srgbClr val="00B0F0"/>
                            </a:solidFill>
                          </a:rPr>
                          <a:t/>
                        </a:r>
                        <a:br>
                          <a:rPr lang="de-AT" dirty="0" smtClean="0">
                            <a:solidFill>
                              <a:srgbClr val="00B0F0"/>
                            </a:solidFill>
                          </a:rPr>
                        </a:br>
                        <a:r>
                          <a:rPr lang="de-AT" dirty="0" smtClean="0">
                            <a:solidFill>
                              <a:srgbClr val="00B0F0"/>
                            </a:solidFill>
                          </a:rPr>
                          <a:t>24 %</a:t>
                        </a:r>
                        <a:endParaRPr lang="en-GB" dirty="0">
                          <a:solidFill>
                            <a:srgbClr val="00B0F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18" name="Textfeld 17"/>
                    <p:cNvSpPr txBox="1"/>
                    <p:nvPr/>
                  </p:nvSpPr>
                  <p:spPr>
                    <a:xfrm>
                      <a:off x="6858000" y="4611132"/>
                      <a:ext cx="977900" cy="64633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de-AT" dirty="0" smtClean="0">
                          <a:solidFill>
                            <a:srgbClr val="FF0000"/>
                          </a:solidFill>
                        </a:rPr>
                        <a:t>51 %</a:t>
                      </a:r>
                      <a:r>
                        <a:rPr lang="de-AT" dirty="0" smtClean="0">
                          <a:solidFill>
                            <a:srgbClr val="00B0F0"/>
                          </a:solidFill>
                        </a:rPr>
                        <a:t/>
                      </a:r>
                      <a:br>
                        <a:rPr lang="de-AT" dirty="0" smtClean="0">
                          <a:solidFill>
                            <a:srgbClr val="00B0F0"/>
                          </a:solidFill>
                        </a:rPr>
                      </a:br>
                      <a:r>
                        <a:rPr lang="de-AT" dirty="0" smtClean="0">
                          <a:solidFill>
                            <a:srgbClr val="00B0F0"/>
                          </a:solidFill>
                        </a:rPr>
                        <a:t>25 %</a:t>
                      </a:r>
                      <a:endParaRPr lang="en-GB" dirty="0">
                        <a:solidFill>
                          <a:srgbClr val="00B0F0"/>
                        </a:solidFill>
                      </a:endParaRPr>
                    </a:p>
                  </p:txBody>
                </p:sp>
              </p:grpSp>
              <p:sp>
                <p:nvSpPr>
                  <p:cNvPr id="19" name="Textfeld 18"/>
                  <p:cNvSpPr txBox="1"/>
                  <p:nvPr/>
                </p:nvSpPr>
                <p:spPr>
                  <a:xfrm>
                    <a:off x="5700712" y="4229100"/>
                    <a:ext cx="977900" cy="6463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dirty="0" smtClean="0">
                        <a:solidFill>
                          <a:srgbClr val="FF0000"/>
                        </a:solidFill>
                      </a:rPr>
                      <a:t>51 %</a:t>
                    </a:r>
                    <a:r>
                      <a:rPr lang="de-AT" dirty="0" smtClean="0">
                        <a:solidFill>
                          <a:srgbClr val="00B0F0"/>
                        </a:solidFill>
                      </a:rPr>
                      <a:t/>
                    </a:r>
                    <a:br>
                      <a:rPr lang="de-AT" dirty="0" smtClean="0">
                        <a:solidFill>
                          <a:srgbClr val="00B0F0"/>
                        </a:solidFill>
                      </a:rPr>
                    </a:br>
                    <a:r>
                      <a:rPr lang="de-AT" dirty="0" smtClean="0">
                        <a:solidFill>
                          <a:srgbClr val="00B0F0"/>
                        </a:solidFill>
                      </a:rPr>
                      <a:t>26 %</a:t>
                    </a:r>
                    <a:endParaRPr lang="en-GB" dirty="0">
                      <a:solidFill>
                        <a:srgbClr val="00B0F0"/>
                      </a:solidFill>
                    </a:endParaRPr>
                  </a:p>
                </p:txBody>
              </p:sp>
            </p:grpSp>
            <p:sp>
              <p:nvSpPr>
                <p:cNvPr id="8" name="Textfeld 7"/>
                <p:cNvSpPr txBox="1"/>
                <p:nvPr/>
              </p:nvSpPr>
              <p:spPr>
                <a:xfrm>
                  <a:off x="8105688" y="5491758"/>
                  <a:ext cx="977900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Circuit breaker open</a:t>
                  </a:r>
                  <a:endParaRPr lang="en-US" dirty="0"/>
                </a:p>
              </p:txBody>
            </p:sp>
          </p:grpSp>
        </p:grpSp>
        <p:cxnSp>
          <p:nvCxnSpPr>
            <p:cNvPr id="39" name="Gerade Verbindung 38"/>
            <p:cNvCxnSpPr/>
            <p:nvPr/>
          </p:nvCxnSpPr>
          <p:spPr>
            <a:xfrm flipH="1">
              <a:off x="7322346" y="1798320"/>
              <a:ext cx="907254" cy="1694974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b – additional cable connection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6" y="1406525"/>
            <a:ext cx="4638674" cy="4918075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Additional cable connection between </a:t>
            </a:r>
            <a:r>
              <a:rPr lang="en-US" dirty="0" err="1" smtClean="0"/>
              <a:t>busbar</a:t>
            </a:r>
            <a:r>
              <a:rPr lang="en-US" dirty="0" smtClean="0"/>
              <a:t> and station x</a:t>
            </a:r>
          </a:p>
          <a:p>
            <a:pPr>
              <a:spcBef>
                <a:spcPts val="1200"/>
              </a:spcBef>
            </a:pP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+mj-lt"/>
              </a:rPr>
              <a:t>Initial and additional </a:t>
            </a:r>
            <a:r>
              <a:rPr lang="en-US" dirty="0" smtClean="0">
                <a:latin typeface="+mj-lt"/>
              </a:rPr>
              <a:t>cable connection </a:t>
            </a:r>
            <a:r>
              <a:rPr lang="en-US" dirty="0" smtClean="0">
                <a:latin typeface="+mj-lt"/>
              </a:rPr>
              <a:t>are loaded with about 25 % of their capacity</a:t>
            </a:r>
            <a:endParaRPr lang="en-US" dirty="0">
              <a:latin typeface="+mj-lt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3370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Combination of measure a and b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>
                <a:cs typeface="+mn-cs"/>
              </a:rPr>
              <a:t>Closed circuit breaker + additional cable connection</a:t>
            </a:r>
          </a:p>
          <a:p>
            <a:pPr lvl="1">
              <a:spcBef>
                <a:spcPts val="1200"/>
              </a:spcBef>
              <a:buClrTx/>
              <a:buFont typeface="Wingdings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Combines </a:t>
            </a:r>
            <a:r>
              <a:rPr lang="en-US" dirty="0" smtClean="0">
                <a:sym typeface="Wingdings" panose="05000000000000000000" pitchFamily="2" charset="2"/>
              </a:rPr>
              <a:t>the benefits of measures a and b: </a:t>
            </a:r>
            <a:br>
              <a:rPr lang="en-US" dirty="0" smtClean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	</a:t>
            </a:r>
            <a:r>
              <a:rPr lang="en-US" dirty="0" smtClean="0"/>
              <a:t>Lower load and improved SAIDI </a:t>
            </a:r>
            <a:endParaRPr lang="en-US" dirty="0"/>
          </a:p>
          <a:p>
            <a:pPr lvl="1">
              <a:spcBef>
                <a:spcPts val="1200"/>
              </a:spcBef>
              <a:buClrTx/>
              <a:buFont typeface="Wingdings"/>
              <a:buChar char="à"/>
            </a:pPr>
            <a:r>
              <a:rPr lang="en-US" dirty="0">
                <a:solidFill>
                  <a:schemeClr val="tx1"/>
                </a:solidFill>
              </a:rPr>
              <a:t>R</a:t>
            </a:r>
            <a:r>
              <a:rPr lang="en-US" dirty="0" smtClean="0">
                <a:solidFill>
                  <a:schemeClr val="tx1"/>
                </a:solidFill>
              </a:rPr>
              <a:t>eduction of SAIDI by </a:t>
            </a:r>
            <a:r>
              <a:rPr lang="en-US" dirty="0" smtClean="0">
                <a:solidFill>
                  <a:schemeClr val="tx1"/>
                </a:solidFill>
              </a:rPr>
              <a:t>26,7 </a:t>
            </a:r>
            <a:r>
              <a:rPr lang="en-US" dirty="0" smtClean="0">
                <a:solidFill>
                  <a:schemeClr val="tx1"/>
                </a:solidFill>
              </a:rPr>
              <a:t>%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		initial value: 6,6 min/</a:t>
            </a:r>
            <a:r>
              <a:rPr lang="en-US" dirty="0" err="1" smtClean="0">
                <a:solidFill>
                  <a:schemeClr val="tx1"/>
                </a:solidFill>
              </a:rPr>
              <a:t>yr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		improved value: 4,8 min/</a:t>
            </a:r>
            <a:r>
              <a:rPr lang="en-US" dirty="0" err="1" smtClean="0">
                <a:solidFill>
                  <a:schemeClr val="tx1"/>
                </a:solidFill>
              </a:rPr>
              <a:t>yr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864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uppieren 49"/>
          <p:cNvGrpSpPr/>
          <p:nvPr/>
        </p:nvGrpSpPr>
        <p:grpSpPr>
          <a:xfrm>
            <a:off x="4910214" y="601663"/>
            <a:ext cx="4130709" cy="5349570"/>
            <a:chOff x="4910214" y="601663"/>
            <a:chExt cx="4130709" cy="5349570"/>
          </a:xfrm>
        </p:grpSpPr>
        <p:grpSp>
          <p:nvGrpSpPr>
            <p:cNvPr id="48" name="Gruppieren 47"/>
            <p:cNvGrpSpPr/>
            <p:nvPr/>
          </p:nvGrpSpPr>
          <p:grpSpPr>
            <a:xfrm>
              <a:off x="4910214" y="601663"/>
              <a:ext cx="4130709" cy="5349570"/>
              <a:chOff x="4910214" y="601663"/>
              <a:chExt cx="4130709" cy="5349570"/>
            </a:xfrm>
          </p:grpSpPr>
          <p:grpSp>
            <p:nvGrpSpPr>
              <p:cNvPr id="46" name="Gruppieren 45"/>
              <p:cNvGrpSpPr/>
              <p:nvPr/>
            </p:nvGrpSpPr>
            <p:grpSpPr>
              <a:xfrm>
                <a:off x="4910214" y="601663"/>
                <a:ext cx="4130709" cy="5349570"/>
                <a:chOff x="4910214" y="601663"/>
                <a:chExt cx="4130709" cy="5349570"/>
              </a:xfrm>
            </p:grpSpPr>
            <p:grpSp>
              <p:nvGrpSpPr>
                <p:cNvPr id="43" name="Gruppieren 42"/>
                <p:cNvGrpSpPr/>
                <p:nvPr/>
              </p:nvGrpSpPr>
              <p:grpSpPr>
                <a:xfrm>
                  <a:off x="4910214" y="601663"/>
                  <a:ext cx="4130709" cy="5349570"/>
                  <a:chOff x="4910214" y="601663"/>
                  <a:chExt cx="4130709" cy="5349570"/>
                </a:xfrm>
              </p:grpSpPr>
              <p:grpSp>
                <p:nvGrpSpPr>
                  <p:cNvPr id="41" name="Gruppieren 40"/>
                  <p:cNvGrpSpPr/>
                  <p:nvPr/>
                </p:nvGrpSpPr>
                <p:grpSpPr>
                  <a:xfrm>
                    <a:off x="4910214" y="736601"/>
                    <a:ext cx="4130709" cy="5214632"/>
                    <a:chOff x="4910214" y="736601"/>
                    <a:chExt cx="4130709" cy="5214632"/>
                  </a:xfrm>
                </p:grpSpPr>
                <p:grpSp>
                  <p:nvGrpSpPr>
                    <p:cNvPr id="40" name="Gruppieren 39"/>
                    <p:cNvGrpSpPr/>
                    <p:nvPr/>
                  </p:nvGrpSpPr>
                  <p:grpSpPr>
                    <a:xfrm>
                      <a:off x="4910214" y="736601"/>
                      <a:ext cx="4130709" cy="5214632"/>
                      <a:chOff x="4910214" y="736601"/>
                      <a:chExt cx="4130709" cy="5214632"/>
                    </a:xfrm>
                  </p:grpSpPr>
                  <p:grpSp>
                    <p:nvGrpSpPr>
                      <p:cNvPr id="39" name="Gruppieren 38"/>
                      <p:cNvGrpSpPr/>
                      <p:nvPr/>
                    </p:nvGrpSpPr>
                    <p:grpSpPr>
                      <a:xfrm>
                        <a:off x="4910214" y="736601"/>
                        <a:ext cx="4130709" cy="5214632"/>
                        <a:chOff x="4910214" y="736601"/>
                        <a:chExt cx="4130709" cy="5214632"/>
                      </a:xfrm>
                    </p:grpSpPr>
                    <p:grpSp>
                      <p:nvGrpSpPr>
                        <p:cNvPr id="38" name="Gruppieren 37"/>
                        <p:cNvGrpSpPr/>
                        <p:nvPr/>
                      </p:nvGrpSpPr>
                      <p:grpSpPr>
                        <a:xfrm>
                          <a:off x="4910214" y="736601"/>
                          <a:ext cx="4130709" cy="5214632"/>
                          <a:chOff x="4910214" y="736601"/>
                          <a:chExt cx="4130709" cy="5214632"/>
                        </a:xfrm>
                      </p:grpSpPr>
                      <p:grpSp>
                        <p:nvGrpSpPr>
                          <p:cNvPr id="28" name="Gruppieren 27"/>
                          <p:cNvGrpSpPr/>
                          <p:nvPr/>
                        </p:nvGrpSpPr>
                        <p:grpSpPr>
                          <a:xfrm>
                            <a:off x="4910214" y="736601"/>
                            <a:ext cx="4130709" cy="5214632"/>
                            <a:chOff x="4910214" y="736601"/>
                            <a:chExt cx="4130709" cy="5214632"/>
                          </a:xfrm>
                        </p:grpSpPr>
                        <p:grpSp>
                          <p:nvGrpSpPr>
                            <p:cNvPr id="27" name="Gruppieren 26"/>
                            <p:cNvGrpSpPr/>
                            <p:nvPr/>
                          </p:nvGrpSpPr>
                          <p:grpSpPr>
                            <a:xfrm>
                              <a:off x="4910214" y="736601"/>
                              <a:ext cx="4130709" cy="5214632"/>
                              <a:chOff x="4910214" y="736601"/>
                              <a:chExt cx="4130709" cy="5214632"/>
                            </a:xfrm>
                          </p:grpSpPr>
                          <p:grpSp>
                            <p:nvGrpSpPr>
                              <p:cNvPr id="26" name="Gruppieren 25"/>
                              <p:cNvGrpSpPr/>
                              <p:nvPr/>
                            </p:nvGrpSpPr>
                            <p:grpSpPr>
                              <a:xfrm>
                                <a:off x="4910214" y="736601"/>
                                <a:ext cx="4130709" cy="5214632"/>
                                <a:chOff x="4910214" y="736601"/>
                                <a:chExt cx="4130709" cy="5214632"/>
                              </a:xfrm>
                            </p:grpSpPr>
                            <p:pic>
                              <p:nvPicPr>
                                <p:cNvPr id="19" name="Grafik 18"/>
                                <p:cNvPicPr>
                                  <a:picLocks noChangeAspect="1"/>
                                </p:cNvPicPr>
                                <p:nvPr/>
                              </p:nvPicPr>
                              <p:blipFill rotWithShape="1">
                                <a:blip r:embed="rId2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 r="43692" b="31862"/>
                                <a:stretch/>
                              </p:blipFill>
                              <p:spPr>
                                <a:xfrm>
                                  <a:off x="4910214" y="736601"/>
                                  <a:ext cx="4130709" cy="5214632"/>
                                </a:xfrm>
                                <a:prstGeom prst="rect">
                                  <a:avLst/>
                                </a:prstGeom>
                              </p:spPr>
                            </p:pic>
                            <p:cxnSp>
                              <p:nvCxnSpPr>
                                <p:cNvPr id="21" name="Gerade Verbindung 20"/>
                                <p:cNvCxnSpPr/>
                                <p:nvPr/>
                              </p:nvCxnSpPr>
                              <p:spPr>
                                <a:xfrm flipH="1">
                                  <a:off x="7823200" y="1155700"/>
                                  <a:ext cx="571500" cy="635000"/>
                                </a:xfrm>
                                <a:prstGeom prst="line">
                                  <a:avLst/>
                                </a:prstGeom>
                                <a:ln>
                                  <a:solidFill>
                                    <a:srgbClr val="00B0F0"/>
                                  </a:solidFill>
                                </a:ln>
                              </p:spPr>
                              <p:style>
                                <a:lnRef idx="2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1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22" name="Gerade Verbindung 21"/>
                              <p:cNvCxnSpPr/>
                              <p:nvPr/>
                            </p:nvCxnSpPr>
                            <p:spPr>
                              <a:xfrm flipH="1">
                                <a:off x="7391400" y="1981994"/>
                                <a:ext cx="257968" cy="317500"/>
                              </a:xfrm>
                              <a:prstGeom prst="line">
                                <a:avLst/>
                              </a:prstGeom>
                              <a:ln>
                                <a:solidFill>
                                  <a:srgbClr val="00B0F0"/>
                                </a:solidFill>
                              </a:ln>
                            </p:spPr>
                            <p:style>
                              <a:lnRef idx="2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1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</p:grpSp>
                        <p:cxnSp>
                          <p:nvCxnSpPr>
                            <p:cNvPr id="24" name="Gerade Verbindung 23"/>
                            <p:cNvCxnSpPr/>
                            <p:nvPr/>
                          </p:nvCxnSpPr>
                          <p:spPr>
                            <a:xfrm flipH="1">
                              <a:off x="6841331" y="2479675"/>
                              <a:ext cx="392205" cy="501650"/>
                            </a:xfrm>
                            <a:prstGeom prst="line">
                              <a:avLst/>
                            </a:prstGeom>
                            <a:ln>
                              <a:solidFill>
                                <a:srgbClr val="00B0F0"/>
                              </a:solidFill>
                            </a:ln>
                          </p:spPr>
                          <p:style>
                            <a:lnRef idx="2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1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cxnSp>
                        <p:nvCxnSpPr>
                          <p:cNvPr id="35" name="Gerade Verbindung 34"/>
                          <p:cNvCxnSpPr/>
                          <p:nvPr/>
                        </p:nvCxnSpPr>
                        <p:spPr>
                          <a:xfrm flipH="1" flipV="1">
                            <a:off x="7757318" y="1978025"/>
                            <a:ext cx="65882" cy="501650"/>
                          </a:xfrm>
                          <a:prstGeom prst="line">
                            <a:avLst/>
                          </a:prstGeom>
                          <a:ln>
                            <a:solidFill>
                              <a:srgbClr val="00B0F0"/>
                            </a:solidFill>
                          </a:ln>
                        </p:spPr>
                        <p:style>
                          <a:lnRef idx="2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cxnSp>
                      <p:nvCxnSpPr>
                        <p:cNvPr id="36" name="Gerade Verbindung 35"/>
                        <p:cNvCxnSpPr/>
                        <p:nvPr/>
                      </p:nvCxnSpPr>
                      <p:spPr>
                        <a:xfrm flipH="1" flipV="1">
                          <a:off x="7858125" y="2605088"/>
                          <a:ext cx="117475" cy="920749"/>
                        </a:xfrm>
                        <a:prstGeom prst="line">
                          <a:avLst/>
                        </a:prstGeom>
                        <a:ln>
                          <a:solidFill>
                            <a:srgbClr val="00B0F0"/>
                          </a:solidFill>
                        </a:ln>
                      </p:spPr>
                      <p:style>
                        <a:lnRef idx="2">
                          <a:schemeClr val="accent1"/>
                        </a:lnRef>
                        <a:fillRef idx="0">
                          <a:schemeClr val="accent1"/>
                        </a:fillRef>
                        <a:effectRef idx="1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cxnSp>
                    <p:nvCxnSpPr>
                      <p:cNvPr id="32" name="Gerade Verbindung 31"/>
                      <p:cNvCxnSpPr/>
                      <p:nvPr/>
                    </p:nvCxnSpPr>
                    <p:spPr>
                      <a:xfrm flipH="1" flipV="1">
                        <a:off x="7350919" y="2479675"/>
                        <a:ext cx="65882" cy="501650"/>
                      </a:xfrm>
                      <a:prstGeom prst="line">
                        <a:avLst/>
                      </a:prstGeom>
                      <a:ln>
                        <a:solidFill>
                          <a:srgbClr val="00B0F0"/>
                        </a:solidFill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30" name="Gerade Verbindung 29"/>
                    <p:cNvCxnSpPr/>
                    <p:nvPr/>
                  </p:nvCxnSpPr>
                  <p:spPr>
                    <a:xfrm flipH="1" flipV="1">
                      <a:off x="7442200" y="3092450"/>
                      <a:ext cx="106362" cy="895350"/>
                    </a:xfrm>
                    <a:prstGeom prst="line">
                      <a:avLst/>
                    </a:prstGeom>
                    <a:ln>
                      <a:solidFill>
                        <a:srgbClr val="00B0F0"/>
                      </a:solidFill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42" name="Textfeld 41"/>
                  <p:cNvSpPr txBox="1"/>
                  <p:nvPr/>
                </p:nvSpPr>
                <p:spPr>
                  <a:xfrm>
                    <a:off x="7823200" y="601663"/>
                    <a:ext cx="1127125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de-AT" dirty="0" smtClean="0"/>
                      <a:t>Station x</a:t>
                    </a:r>
                    <a:endParaRPr lang="en-GB" dirty="0"/>
                  </a:p>
                </p:txBody>
              </p:sp>
            </p:grpSp>
            <p:sp>
              <p:nvSpPr>
                <p:cNvPr id="45" name="Textfeld 44"/>
                <p:cNvSpPr txBox="1"/>
                <p:nvPr/>
              </p:nvSpPr>
              <p:spPr>
                <a:xfrm>
                  <a:off x="5717380" y="3605768"/>
                  <a:ext cx="87868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AT" dirty="0" smtClean="0">
                      <a:solidFill>
                        <a:srgbClr val="00B0F0"/>
                      </a:solidFill>
                    </a:rPr>
                    <a:t>25 %</a:t>
                  </a:r>
                  <a:endParaRPr lang="en-GB" dirty="0">
                    <a:solidFill>
                      <a:srgbClr val="00B0F0"/>
                    </a:solidFill>
                  </a:endParaRPr>
                </a:p>
              </p:txBody>
            </p:sp>
          </p:grpSp>
          <p:sp>
            <p:nvSpPr>
              <p:cNvPr id="47" name="Textfeld 46"/>
              <p:cNvSpPr txBox="1"/>
              <p:nvPr/>
            </p:nvSpPr>
            <p:spPr>
              <a:xfrm>
                <a:off x="6334520" y="2110343"/>
                <a:ext cx="87868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AT" dirty="0" smtClean="0">
                    <a:solidFill>
                      <a:srgbClr val="00B0F0"/>
                    </a:solidFill>
                  </a:rPr>
                  <a:t>25 %</a:t>
                </a:r>
                <a:endParaRPr lang="en-GB" dirty="0">
                  <a:solidFill>
                    <a:srgbClr val="00B0F0"/>
                  </a:solidFill>
                </a:endParaRPr>
              </a:p>
            </p:txBody>
          </p:sp>
        </p:grpSp>
        <p:sp>
          <p:nvSpPr>
            <p:cNvPr id="49" name="Textfeld 48"/>
            <p:cNvSpPr txBox="1"/>
            <p:nvPr/>
          </p:nvSpPr>
          <p:spPr>
            <a:xfrm>
              <a:off x="5181600" y="2605088"/>
              <a:ext cx="975120" cy="376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 err="1" smtClean="0"/>
                <a:t>Busbar</a:t>
              </a:r>
              <a:endParaRPr lang="en-GB" dirty="0"/>
            </a:p>
          </p:txBody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c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5" y="1406525"/>
            <a:ext cx="6827837" cy="4918075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dirty="0" smtClean="0"/>
              <a:t>Additional cable + cross-connections with open circuit breakers</a:t>
            </a:r>
          </a:p>
          <a:p>
            <a:pPr lvl="1"/>
            <a:r>
              <a:rPr lang="en-US" dirty="0" smtClean="0"/>
              <a:t>Reduced </a:t>
            </a:r>
            <a:r>
              <a:rPr lang="en-US" dirty="0" err="1" smtClean="0"/>
              <a:t>loadflow</a:t>
            </a:r>
            <a:endParaRPr lang="en-US" dirty="0" smtClean="0"/>
          </a:p>
          <a:p>
            <a:pPr lvl="1"/>
            <a:r>
              <a:rPr lang="en-US" dirty="0" smtClean="0"/>
              <a:t>Improved </a:t>
            </a:r>
            <a:r>
              <a:rPr lang="en-US" dirty="0" smtClean="0"/>
              <a:t>SAIDI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</a:t>
            </a:r>
            <a:r>
              <a:rPr lang="en-US" dirty="0" smtClean="0"/>
              <a:t>26,5 </a:t>
            </a:r>
            <a:r>
              <a:rPr lang="en-US" dirty="0" smtClean="0"/>
              <a:t>%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initial value: 6,6 min/</a:t>
            </a:r>
            <a:r>
              <a:rPr lang="en-US" dirty="0" err="1" smtClean="0"/>
              <a:t>yr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improved value: 4,8 min/</a:t>
            </a:r>
            <a:r>
              <a:rPr lang="en-US" dirty="0" err="1" smtClean="0"/>
              <a:t>yr</a:t>
            </a:r>
            <a:endParaRPr lang="en-US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95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	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AT" dirty="0"/>
              <a:t>B</a:t>
            </a:r>
            <a:r>
              <a:rPr lang="sl-SI" dirty="0" smtClean="0"/>
              <a:t>y </a:t>
            </a:r>
            <a:r>
              <a:rPr lang="sl-SI" dirty="0"/>
              <a:t>the use of the network calculation software NEPLAN® and data of the »FNN-Interruption-Statistics« </a:t>
            </a:r>
            <a:r>
              <a:rPr lang="en-GB" dirty="0" smtClean="0"/>
              <a:t>an </a:t>
            </a:r>
            <a:r>
              <a:rPr lang="en-GB" dirty="0"/>
              <a:t>assessment of reliability indices can be accomplished with high </a:t>
            </a:r>
            <a:r>
              <a:rPr lang="en-GB" dirty="0" smtClean="0"/>
              <a:t>accuracy.</a:t>
            </a:r>
            <a:endParaRPr lang="en-GB" dirty="0" smtClean="0"/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sl-SI" dirty="0" smtClean="0"/>
              <a:t>By </a:t>
            </a:r>
            <a:r>
              <a:rPr lang="sl-SI" dirty="0"/>
              <a:t>applying restructuring measures </a:t>
            </a:r>
            <a:r>
              <a:rPr lang="sl-SI" dirty="0" smtClean="0"/>
              <a:t>the </a:t>
            </a:r>
            <a:r>
              <a:rPr lang="sl-SI" dirty="0"/>
              <a:t>load of the equipment can be reduced and the network reliability is improved</a:t>
            </a:r>
            <a:r>
              <a:rPr lang="sl-SI" dirty="0" smtClean="0"/>
              <a:t>.</a:t>
            </a:r>
            <a:r>
              <a:rPr lang="en-GB" dirty="0"/>
              <a:t> </a:t>
            </a:r>
            <a:endParaRPr lang="en-GB" dirty="0" smtClean="0"/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I</a:t>
            </a:r>
            <a:r>
              <a:rPr lang="en-GB" dirty="0" smtClean="0"/>
              <a:t>ncluding </a:t>
            </a:r>
            <a:r>
              <a:rPr lang="en-GB" dirty="0"/>
              <a:t>further switching options can have a positive effect on the network </a:t>
            </a:r>
            <a:r>
              <a:rPr lang="en-GB" dirty="0" smtClean="0"/>
              <a:t>reliability.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2814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5" y="1181101"/>
            <a:ext cx="8229600" cy="5143500"/>
          </a:xfrm>
        </p:spPr>
        <p:txBody>
          <a:bodyPr/>
          <a:lstStyle/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Simplifying </a:t>
            </a:r>
            <a:r>
              <a:rPr lang="en-GB" dirty="0"/>
              <a:t>statements regarding the impact of network restructuring </a:t>
            </a:r>
            <a:r>
              <a:rPr lang="en-GB" dirty="0" smtClean="0"/>
              <a:t>measures </a:t>
            </a:r>
            <a:r>
              <a:rPr lang="en-GB" dirty="0"/>
              <a:t>are difficult to </a:t>
            </a:r>
            <a:r>
              <a:rPr lang="en-GB" dirty="0" smtClean="0"/>
              <a:t>make.</a:t>
            </a:r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efficiency of such measures depends on the network structure and has to be calculated and evaluated individually. </a:t>
            </a:r>
            <a:endParaRPr lang="en-GB" dirty="0" smtClean="0"/>
          </a:p>
          <a:p>
            <a:pPr marL="457200" indent="-4572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 smtClean="0"/>
              <a:t>Evaluation </a:t>
            </a:r>
            <a:r>
              <a:rPr lang="en-GB" dirty="0"/>
              <a:t>of restructuring measures using reliability indices before the actual </a:t>
            </a:r>
            <a:r>
              <a:rPr lang="en-GB" dirty="0" smtClean="0"/>
              <a:t>implementation of e.g. new cable connections </a:t>
            </a:r>
            <a:r>
              <a:rPr lang="en-GB" dirty="0"/>
              <a:t>can be beneficial.</a:t>
            </a:r>
            <a:br>
              <a:rPr lang="en-GB" dirty="0"/>
            </a:b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8151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13.05.2015</a:t>
            </a:r>
            <a:endParaRPr lang="de-DE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Elisabeth Hufnagl</a:t>
            </a:r>
            <a:endParaRPr lang="de-DE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Thank you for your attention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914400" y="1406525"/>
            <a:ext cx="8229600" cy="4918075"/>
          </a:xfrm>
        </p:spPr>
        <p:txBody>
          <a:bodyPr/>
          <a:lstStyle/>
          <a:p>
            <a:pPr algn="ctr"/>
            <a:endParaRPr lang="de-AT" smtClean="0"/>
          </a:p>
          <a:p>
            <a:pPr algn="ctr"/>
            <a:endParaRPr lang="de-AT" smtClean="0"/>
          </a:p>
          <a:p>
            <a:pPr algn="ctr"/>
            <a:endParaRPr lang="de-AT" smtClean="0"/>
          </a:p>
          <a:p>
            <a:pPr algn="ctr"/>
            <a:endParaRPr lang="de-AT"/>
          </a:p>
          <a:p>
            <a:pPr algn="ctr"/>
            <a:endParaRPr lang="de-AT" smtClean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294967295"/>
          </p:nvPr>
        </p:nvSpPr>
        <p:spPr>
          <a:xfrm>
            <a:off x="0" y="642938"/>
            <a:ext cx="503238" cy="365125"/>
          </a:xfrm>
        </p:spPr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92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13.05.2015</a:t>
            </a:r>
            <a:endParaRPr lang="de-DE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Elisabeth Hufnagl</a:t>
            </a:r>
            <a:endParaRPr lang="de-DE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12800" y="1134533"/>
            <a:ext cx="8077404" cy="2667530"/>
          </a:xfrm>
        </p:spPr>
        <p:txBody>
          <a:bodyPr/>
          <a:lstStyle/>
          <a:p>
            <a:pPr algn="ctr"/>
            <a:r>
              <a:rPr lang="de-AT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Appendix</a:t>
            </a:r>
            <a:endParaRPr lang="de-AT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294967295"/>
          </p:nvPr>
        </p:nvSpPr>
        <p:spPr>
          <a:xfrm>
            <a:off x="0" y="642938"/>
            <a:ext cx="503238" cy="365125"/>
          </a:xfrm>
        </p:spPr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661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Agenda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4" y="1406525"/>
            <a:ext cx="8423275" cy="4918075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US" sz="2800" dirty="0" smtClean="0">
                <a:latin typeface="+mj-lt"/>
              </a:rPr>
              <a:t>Aim of the evaluation</a:t>
            </a:r>
          </a:p>
          <a:p>
            <a:pPr lvl="1">
              <a:lnSpc>
                <a:spcPct val="150000"/>
              </a:lnSpc>
            </a:pPr>
            <a:r>
              <a:rPr lang="en-US" sz="2800" dirty="0" smtClean="0">
                <a:latin typeface="+mj-lt"/>
              </a:rPr>
              <a:t>Reliability assessment</a:t>
            </a:r>
          </a:p>
          <a:p>
            <a:pPr lvl="1">
              <a:lnSpc>
                <a:spcPct val="150000"/>
              </a:lnSpc>
            </a:pPr>
            <a:r>
              <a:rPr lang="en-US" sz="2800" dirty="0" smtClean="0">
                <a:latin typeface="+mj-lt"/>
              </a:rPr>
              <a:t>Restructuring of an urban medium voltage network and results</a:t>
            </a:r>
          </a:p>
          <a:p>
            <a:pPr lvl="1">
              <a:lnSpc>
                <a:spcPct val="150000"/>
              </a:lnSpc>
            </a:pPr>
            <a:r>
              <a:rPr lang="en-US" sz="2800" dirty="0" smtClean="0">
                <a:latin typeface="+mj-lt"/>
              </a:rPr>
              <a:t>Conclusions</a:t>
            </a:r>
            <a:endParaRPr lang="en-US" sz="2800" dirty="0">
              <a:latin typeface="+mj-lt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256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  <p:pic>
        <p:nvPicPr>
          <p:cNvPr id="8" name="Inhaltsplatzhalter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8"/>
          <a:stretch/>
        </p:blipFill>
        <p:spPr bwMode="auto">
          <a:xfrm>
            <a:off x="1788340" y="0"/>
            <a:ext cx="5822589" cy="6744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42121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of the evaluation	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sz="2800" dirty="0" smtClean="0"/>
              <a:t>Assessment of reliability indices of a medium voltage network in order to:</a:t>
            </a:r>
          </a:p>
          <a:p>
            <a:pPr lvl="1">
              <a:lnSpc>
                <a:spcPct val="150000"/>
              </a:lnSpc>
            </a:pPr>
            <a:r>
              <a:rPr lang="en-US" sz="2800" dirty="0" smtClean="0">
                <a:latin typeface="+mj-lt"/>
              </a:rPr>
              <a:t>Evaluate restructuring measures in terms of efficiency</a:t>
            </a:r>
          </a:p>
          <a:p>
            <a:pPr lvl="1">
              <a:lnSpc>
                <a:spcPct val="150000"/>
              </a:lnSpc>
            </a:pPr>
            <a:r>
              <a:rPr lang="en-US" sz="2800" dirty="0" smtClean="0">
                <a:latin typeface="+mj-lt"/>
              </a:rPr>
              <a:t>Impartially compare restructuring measures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988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assessment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spcBef>
                <a:spcPts val="1200"/>
              </a:spcBef>
            </a:pPr>
            <a:r>
              <a:rPr lang="en-US" sz="2800" dirty="0" smtClean="0">
                <a:latin typeface="+mj-lt"/>
              </a:rPr>
              <a:t>Input data: interruption behavior of network equipment (cables, </a:t>
            </a:r>
            <a:r>
              <a:rPr lang="en-US" sz="2800" dirty="0" smtClean="0">
                <a:latin typeface="+mj-lt"/>
              </a:rPr>
              <a:t>overhead lines, </a:t>
            </a:r>
            <a:r>
              <a:rPr lang="en-US" sz="2800" dirty="0" smtClean="0">
                <a:latin typeface="+mj-lt"/>
              </a:rPr>
              <a:t>switches, ...)</a:t>
            </a:r>
          </a:p>
          <a:p>
            <a:pPr lvl="1">
              <a:spcBef>
                <a:spcPts val="1200"/>
              </a:spcBef>
            </a:pPr>
            <a:r>
              <a:rPr lang="en-US" sz="2800" dirty="0" smtClean="0">
                <a:latin typeface="+mj-lt"/>
              </a:rPr>
              <a:t>Reliability </a:t>
            </a:r>
            <a:r>
              <a:rPr lang="en-US" sz="2800" dirty="0" smtClean="0">
                <a:latin typeface="+mj-lt"/>
              </a:rPr>
              <a:t>datatypes: global input for software</a:t>
            </a:r>
          </a:p>
          <a:p>
            <a:pPr lvl="1">
              <a:spcBef>
                <a:spcPts val="1200"/>
              </a:spcBef>
            </a:pPr>
            <a:r>
              <a:rPr lang="en-US" sz="2800" dirty="0" smtClean="0">
                <a:latin typeface="+mj-lt"/>
              </a:rPr>
              <a:t>Datatypes, </a:t>
            </a:r>
            <a:r>
              <a:rPr lang="en-US" sz="2800" dirty="0" smtClean="0">
                <a:latin typeface="+mj-lt"/>
              </a:rPr>
              <a:t>switching options and switching times </a:t>
            </a:r>
            <a:br>
              <a:rPr lang="en-US" sz="2800" dirty="0" smtClean="0">
                <a:latin typeface="+mj-lt"/>
              </a:rPr>
            </a:br>
            <a:r>
              <a:rPr lang="en-US" sz="2800" dirty="0" smtClean="0">
                <a:latin typeface="+mj-lt"/>
              </a:rPr>
              <a:t>	</a:t>
            </a:r>
            <a:r>
              <a:rPr lang="en-US" sz="2800" dirty="0" smtClean="0">
                <a:latin typeface="+mj-lt"/>
                <a:sym typeface="Wingdings" panose="05000000000000000000" pitchFamily="2" charset="2"/>
              </a:rPr>
              <a:t> reliability values for each </a:t>
            </a:r>
            <a:r>
              <a:rPr lang="en-US" sz="2800" dirty="0" smtClean="0">
                <a:latin typeface="+mj-lt"/>
                <a:sym typeface="Wingdings" panose="05000000000000000000" pitchFamily="2" charset="2"/>
              </a:rPr>
              <a:t>network </a:t>
            </a:r>
            <a:r>
              <a:rPr lang="en-US" sz="2800" dirty="0" smtClean="0">
                <a:latin typeface="+mj-lt"/>
                <a:sym typeface="Wingdings" panose="05000000000000000000" pitchFamily="2" charset="2"/>
              </a:rPr>
              <a:t>element</a:t>
            </a:r>
            <a:endParaRPr lang="en-US" sz="2800" dirty="0" smtClean="0">
              <a:latin typeface="+mj-lt"/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91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assessment – reliability datatype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  <p:pic>
        <p:nvPicPr>
          <p:cNvPr id="8" name="Grafik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400" y="1117600"/>
            <a:ext cx="5181600" cy="520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95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assessment – reliability values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1825" y="1330325"/>
            <a:ext cx="8229600" cy="5084763"/>
          </a:xfrm>
        </p:spPr>
        <p:txBody>
          <a:bodyPr/>
          <a:lstStyle/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935913"/>
              </p:ext>
            </p:extLst>
          </p:nvPr>
        </p:nvGraphicFramePr>
        <p:xfrm>
          <a:off x="631825" y="1419225"/>
          <a:ext cx="8229600" cy="43461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4475"/>
                <a:gridCol w="2256328"/>
                <a:gridCol w="969472"/>
                <a:gridCol w="3489325"/>
              </a:tblGrid>
              <a:tr h="63991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>
                          <a:effectLst/>
                        </a:rPr>
                        <a:t>Acronym</a:t>
                      </a:r>
                      <a:endParaRPr lang="de-AT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Reliability value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Unit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Description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944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F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Expected value of interruption frequency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 smtClean="0">
                          <a:effectLst/>
                        </a:rPr>
                        <a:t>1/</a:t>
                      </a:r>
                      <a:r>
                        <a:rPr lang="de-AT" sz="2400" dirty="0" err="1" smtClean="0">
                          <a:effectLst/>
                        </a:rPr>
                        <a:t>yr</a:t>
                      </a:r>
                      <a:endParaRPr lang="de-AT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Frequency of expected interruptions per year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2256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Q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Non-availability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 dirty="0" smtClean="0">
                          <a:effectLst/>
                        </a:rPr>
                        <a:t>min/</a:t>
                      </a:r>
                      <a:r>
                        <a:rPr lang="de-AT" sz="2400" dirty="0" err="1" smtClean="0">
                          <a:effectLst/>
                        </a:rPr>
                        <a:t>yr</a:t>
                      </a:r>
                      <a:r>
                        <a:rPr lang="sl-SI" sz="2400" dirty="0" smtClean="0">
                          <a:effectLst/>
                        </a:rPr>
                        <a:t> </a:t>
                      </a:r>
                      <a:r>
                        <a:rPr lang="sl-SI" sz="2400" dirty="0">
                          <a:effectLst/>
                        </a:rPr>
                        <a:t>or </a:t>
                      </a:r>
                      <a:r>
                        <a:rPr lang="sl-SI" sz="2400" dirty="0" smtClean="0">
                          <a:effectLst/>
                        </a:rPr>
                        <a:t>h/</a:t>
                      </a:r>
                      <a:r>
                        <a:rPr lang="de-AT" sz="2400" dirty="0" err="1" smtClean="0">
                          <a:effectLst/>
                        </a:rPr>
                        <a:t>yr</a:t>
                      </a:r>
                      <a:endParaRPr lang="de-AT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Probability of expected interruptions per year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9446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T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Expected value of duration of interruption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min or h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l-SI" sz="2400">
                          <a:effectLst/>
                        </a:rPr>
                        <a:t>Expected duration of interruption</a:t>
                      </a:r>
                      <a:endParaRPr lang="de-AT" sz="2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227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assessment – reliability indices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13.05.2015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Elisabeth Hufnagl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grpSp>
        <p:nvGrpSpPr>
          <p:cNvPr id="9" name="Group 4"/>
          <p:cNvGrpSpPr>
            <a:grpSpLocks noChangeAspect="1"/>
          </p:cNvGrpSpPr>
          <p:nvPr/>
        </p:nvGrpSpPr>
        <p:grpSpPr bwMode="auto">
          <a:xfrm>
            <a:off x="889000" y="1206500"/>
            <a:ext cx="7327901" cy="5118100"/>
            <a:chOff x="560" y="760"/>
            <a:chExt cx="4616" cy="3224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560" y="760"/>
              <a:ext cx="4587" cy="3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1705" y="911"/>
              <a:ext cx="460" cy="155"/>
            </a:xfrm>
            <a:custGeom>
              <a:avLst/>
              <a:gdLst>
                <a:gd name="T0" fmla="*/ 0 w 5680"/>
                <a:gd name="T1" fmla="*/ 1714 h 2285"/>
                <a:gd name="T2" fmla="*/ 2840 w 5680"/>
                <a:gd name="T3" fmla="*/ 1714 h 2285"/>
                <a:gd name="T4" fmla="*/ 2840 w 5680"/>
                <a:gd name="T5" fmla="*/ 2285 h 2285"/>
                <a:gd name="T6" fmla="*/ 5680 w 5680"/>
                <a:gd name="T7" fmla="*/ 1142 h 2285"/>
                <a:gd name="T8" fmla="*/ 2840 w 5680"/>
                <a:gd name="T9" fmla="*/ 0 h 2285"/>
                <a:gd name="T10" fmla="*/ 2840 w 5680"/>
                <a:gd name="T11" fmla="*/ 571 h 2285"/>
                <a:gd name="T12" fmla="*/ 0 w 5680"/>
                <a:gd name="T13" fmla="*/ 571 h 2285"/>
                <a:gd name="T14" fmla="*/ 1420 w 5680"/>
                <a:gd name="T15" fmla="*/ 1142 h 2285"/>
                <a:gd name="T16" fmla="*/ 0 w 5680"/>
                <a:gd name="T17" fmla="*/ 1714 h 2285"/>
                <a:gd name="T18" fmla="*/ 710 w 5680"/>
                <a:gd name="T19" fmla="*/ 1428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80" h="2285">
                  <a:moveTo>
                    <a:pt x="0" y="1714"/>
                  </a:moveTo>
                  <a:lnTo>
                    <a:pt x="2840" y="1714"/>
                  </a:lnTo>
                  <a:lnTo>
                    <a:pt x="2840" y="2285"/>
                  </a:lnTo>
                  <a:lnTo>
                    <a:pt x="5680" y="1142"/>
                  </a:lnTo>
                  <a:lnTo>
                    <a:pt x="2840" y="0"/>
                  </a:lnTo>
                  <a:lnTo>
                    <a:pt x="2840" y="571"/>
                  </a:lnTo>
                  <a:lnTo>
                    <a:pt x="0" y="571"/>
                  </a:lnTo>
                  <a:lnTo>
                    <a:pt x="1420" y="1142"/>
                  </a:lnTo>
                  <a:lnTo>
                    <a:pt x="0" y="1714"/>
                  </a:lnTo>
                  <a:close/>
                  <a:moveTo>
                    <a:pt x="710" y="1428"/>
                  </a:moveTo>
                </a:path>
              </a:pathLst>
            </a:custGeom>
            <a:noFill/>
            <a:ln w="3175" cap="flat">
              <a:solidFill>
                <a:srgbClr val="14151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560" y="760"/>
              <a:ext cx="123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Input data: interruption 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560" y="911"/>
              <a:ext cx="108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behavior in terms of 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560" y="1067"/>
              <a:ext cx="116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interruption durations 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560" y="1212"/>
              <a:ext cx="81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and frequencies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6" name="Freeform 10"/>
            <p:cNvSpPr>
              <a:spLocks noEditPoints="1"/>
            </p:cNvSpPr>
            <p:nvPr/>
          </p:nvSpPr>
          <p:spPr bwMode="auto">
            <a:xfrm>
              <a:off x="3259" y="885"/>
              <a:ext cx="504" cy="193"/>
            </a:xfrm>
            <a:custGeom>
              <a:avLst/>
              <a:gdLst>
                <a:gd name="T0" fmla="*/ 0 w 5680"/>
                <a:gd name="T1" fmla="*/ 1714 h 2285"/>
                <a:gd name="T2" fmla="*/ 2840 w 5680"/>
                <a:gd name="T3" fmla="*/ 1714 h 2285"/>
                <a:gd name="T4" fmla="*/ 2840 w 5680"/>
                <a:gd name="T5" fmla="*/ 2285 h 2285"/>
                <a:gd name="T6" fmla="*/ 5680 w 5680"/>
                <a:gd name="T7" fmla="*/ 1143 h 2285"/>
                <a:gd name="T8" fmla="*/ 2840 w 5680"/>
                <a:gd name="T9" fmla="*/ 0 h 2285"/>
                <a:gd name="T10" fmla="*/ 2840 w 5680"/>
                <a:gd name="T11" fmla="*/ 571 h 2285"/>
                <a:gd name="T12" fmla="*/ 0 w 5680"/>
                <a:gd name="T13" fmla="*/ 571 h 2285"/>
                <a:gd name="T14" fmla="*/ 1420 w 5680"/>
                <a:gd name="T15" fmla="*/ 1143 h 2285"/>
                <a:gd name="T16" fmla="*/ 0 w 5680"/>
                <a:gd name="T17" fmla="*/ 1714 h 2285"/>
                <a:gd name="T18" fmla="*/ 710 w 5680"/>
                <a:gd name="T19" fmla="*/ 1428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80" h="2285">
                  <a:moveTo>
                    <a:pt x="0" y="1714"/>
                  </a:moveTo>
                  <a:lnTo>
                    <a:pt x="2840" y="1714"/>
                  </a:lnTo>
                  <a:lnTo>
                    <a:pt x="2840" y="2285"/>
                  </a:lnTo>
                  <a:lnTo>
                    <a:pt x="5680" y="1143"/>
                  </a:lnTo>
                  <a:lnTo>
                    <a:pt x="2840" y="0"/>
                  </a:lnTo>
                  <a:lnTo>
                    <a:pt x="2840" y="571"/>
                  </a:lnTo>
                  <a:lnTo>
                    <a:pt x="0" y="571"/>
                  </a:lnTo>
                  <a:lnTo>
                    <a:pt x="1420" y="1143"/>
                  </a:lnTo>
                  <a:lnTo>
                    <a:pt x="0" y="1714"/>
                  </a:lnTo>
                  <a:close/>
                  <a:moveTo>
                    <a:pt x="710" y="1428"/>
                  </a:moveTo>
                </a:path>
              </a:pathLst>
            </a:custGeom>
            <a:noFill/>
            <a:ln w="3175" cap="flat">
              <a:solidFill>
                <a:srgbClr val="14151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1"/>
            <p:cNvSpPr>
              <a:spLocks noEditPoints="1"/>
            </p:cNvSpPr>
            <p:nvPr/>
          </p:nvSpPr>
          <p:spPr bwMode="auto">
            <a:xfrm>
              <a:off x="1996" y="810"/>
              <a:ext cx="1273" cy="396"/>
            </a:xfrm>
            <a:custGeom>
              <a:avLst/>
              <a:gdLst>
                <a:gd name="T0" fmla="*/ 3591 w 14363"/>
                <a:gd name="T1" fmla="*/ 0 h 4676"/>
                <a:gd name="T2" fmla="*/ 14363 w 14363"/>
                <a:gd name="T3" fmla="*/ 0 h 4676"/>
                <a:gd name="T4" fmla="*/ 10772 w 14363"/>
                <a:gd name="T5" fmla="*/ 4676 h 4676"/>
                <a:gd name="T6" fmla="*/ 0 w 14363"/>
                <a:gd name="T7" fmla="*/ 4676 h 4676"/>
                <a:gd name="T8" fmla="*/ 3591 w 14363"/>
                <a:gd name="T9" fmla="*/ 0 h 4676"/>
                <a:gd name="T10" fmla="*/ 1795 w 14363"/>
                <a:gd name="T11" fmla="*/ 2338 h 4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363" h="4676">
                  <a:moveTo>
                    <a:pt x="3591" y="0"/>
                  </a:moveTo>
                  <a:lnTo>
                    <a:pt x="14363" y="0"/>
                  </a:lnTo>
                  <a:lnTo>
                    <a:pt x="10772" y="4676"/>
                  </a:lnTo>
                  <a:lnTo>
                    <a:pt x="0" y="4676"/>
                  </a:lnTo>
                  <a:lnTo>
                    <a:pt x="3591" y="0"/>
                  </a:lnTo>
                  <a:close/>
                  <a:moveTo>
                    <a:pt x="1795" y="2338"/>
                  </a:moveTo>
                </a:path>
              </a:pathLst>
            </a:custGeom>
            <a:noFill/>
            <a:ln w="3175" cap="flat">
              <a:solidFill>
                <a:srgbClr val="14151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2411" y="871"/>
              <a:ext cx="59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Reliability-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2455" y="987"/>
              <a:ext cx="49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datatypes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0" name="Rectangle 14"/>
            <p:cNvSpPr>
              <a:spLocks noChangeArrowheads="1"/>
            </p:cNvSpPr>
            <p:nvPr/>
          </p:nvSpPr>
          <p:spPr bwMode="auto">
            <a:xfrm>
              <a:off x="4009" y="1772"/>
              <a:ext cx="912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Reliability values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3805" y="1915"/>
              <a:ext cx="137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(F, Q and T) for each node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4255" y="1262"/>
              <a:ext cx="202" cy="481"/>
            </a:xfrm>
            <a:custGeom>
              <a:avLst/>
              <a:gdLst>
                <a:gd name="T0" fmla="*/ 552 w 2285"/>
                <a:gd name="T1" fmla="*/ 8 h 5684"/>
                <a:gd name="T2" fmla="*/ 571 w 2285"/>
                <a:gd name="T3" fmla="*/ 2848 h 5684"/>
                <a:gd name="T4" fmla="*/ 0 w 2285"/>
                <a:gd name="T5" fmla="*/ 2852 h 5684"/>
                <a:gd name="T6" fmla="*/ 1162 w 2285"/>
                <a:gd name="T7" fmla="*/ 5684 h 5684"/>
                <a:gd name="T8" fmla="*/ 2285 w 2285"/>
                <a:gd name="T9" fmla="*/ 2836 h 5684"/>
                <a:gd name="T10" fmla="*/ 1714 w 2285"/>
                <a:gd name="T11" fmla="*/ 2840 h 5684"/>
                <a:gd name="T12" fmla="*/ 1695 w 2285"/>
                <a:gd name="T13" fmla="*/ 0 h 5684"/>
                <a:gd name="T14" fmla="*/ 1133 w 2285"/>
                <a:gd name="T15" fmla="*/ 1424 h 5684"/>
                <a:gd name="T16" fmla="*/ 552 w 2285"/>
                <a:gd name="T17" fmla="*/ 8 h 5684"/>
                <a:gd name="T18" fmla="*/ 843 w 2285"/>
                <a:gd name="T19" fmla="*/ 716 h 5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5" h="5684">
                  <a:moveTo>
                    <a:pt x="552" y="8"/>
                  </a:moveTo>
                  <a:lnTo>
                    <a:pt x="571" y="2848"/>
                  </a:lnTo>
                  <a:lnTo>
                    <a:pt x="0" y="2852"/>
                  </a:lnTo>
                  <a:lnTo>
                    <a:pt x="1162" y="5684"/>
                  </a:lnTo>
                  <a:lnTo>
                    <a:pt x="2285" y="2836"/>
                  </a:lnTo>
                  <a:lnTo>
                    <a:pt x="1714" y="2840"/>
                  </a:lnTo>
                  <a:lnTo>
                    <a:pt x="1695" y="0"/>
                  </a:lnTo>
                  <a:lnTo>
                    <a:pt x="1133" y="1424"/>
                  </a:lnTo>
                  <a:lnTo>
                    <a:pt x="552" y="8"/>
                  </a:lnTo>
                  <a:close/>
                  <a:moveTo>
                    <a:pt x="843" y="716"/>
                  </a:moveTo>
                </a:path>
              </a:pathLst>
            </a:custGeom>
            <a:noFill/>
            <a:ln w="3175" cap="flat">
              <a:solidFill>
                <a:srgbClr val="14151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3453" y="2571"/>
              <a:ext cx="1563" cy="395"/>
            </a:xfrm>
            <a:custGeom>
              <a:avLst/>
              <a:gdLst>
                <a:gd name="T0" fmla="*/ 4406 w 17627"/>
                <a:gd name="T1" fmla="*/ 0 h 4672"/>
                <a:gd name="T2" fmla="*/ 17627 w 17627"/>
                <a:gd name="T3" fmla="*/ 0 h 4672"/>
                <a:gd name="T4" fmla="*/ 13220 w 17627"/>
                <a:gd name="T5" fmla="*/ 4672 h 4672"/>
                <a:gd name="T6" fmla="*/ 0 w 17627"/>
                <a:gd name="T7" fmla="*/ 4672 h 4672"/>
                <a:gd name="T8" fmla="*/ 4406 w 17627"/>
                <a:gd name="T9" fmla="*/ 0 h 4672"/>
                <a:gd name="T10" fmla="*/ 2203 w 17627"/>
                <a:gd name="T11" fmla="*/ 2336 h 4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27" h="4672">
                  <a:moveTo>
                    <a:pt x="4406" y="0"/>
                  </a:moveTo>
                  <a:lnTo>
                    <a:pt x="17627" y="0"/>
                  </a:lnTo>
                  <a:lnTo>
                    <a:pt x="13220" y="4672"/>
                  </a:lnTo>
                  <a:lnTo>
                    <a:pt x="0" y="4672"/>
                  </a:lnTo>
                  <a:lnTo>
                    <a:pt x="4406" y="0"/>
                  </a:lnTo>
                  <a:close/>
                  <a:moveTo>
                    <a:pt x="2203" y="2336"/>
                  </a:moveTo>
                </a:path>
              </a:pathLst>
            </a:custGeom>
            <a:noFill/>
            <a:ln w="3175" cap="flat">
              <a:solidFill>
                <a:srgbClr val="14151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4" name="Freeform 18"/>
            <p:cNvSpPr>
              <a:spLocks noEditPoints="1"/>
            </p:cNvSpPr>
            <p:nvPr/>
          </p:nvSpPr>
          <p:spPr bwMode="auto">
            <a:xfrm>
              <a:off x="3079" y="2653"/>
              <a:ext cx="504" cy="194"/>
            </a:xfrm>
            <a:custGeom>
              <a:avLst/>
              <a:gdLst>
                <a:gd name="T0" fmla="*/ 0 w 5680"/>
                <a:gd name="T1" fmla="*/ 1714 h 2285"/>
                <a:gd name="T2" fmla="*/ 2840 w 5680"/>
                <a:gd name="T3" fmla="*/ 1714 h 2285"/>
                <a:gd name="T4" fmla="*/ 2840 w 5680"/>
                <a:gd name="T5" fmla="*/ 2285 h 2285"/>
                <a:gd name="T6" fmla="*/ 5680 w 5680"/>
                <a:gd name="T7" fmla="*/ 1143 h 2285"/>
                <a:gd name="T8" fmla="*/ 2840 w 5680"/>
                <a:gd name="T9" fmla="*/ 0 h 2285"/>
                <a:gd name="T10" fmla="*/ 2840 w 5680"/>
                <a:gd name="T11" fmla="*/ 571 h 2285"/>
                <a:gd name="T12" fmla="*/ 0 w 5680"/>
                <a:gd name="T13" fmla="*/ 571 h 2285"/>
                <a:gd name="T14" fmla="*/ 1420 w 5680"/>
                <a:gd name="T15" fmla="*/ 1143 h 2285"/>
                <a:gd name="T16" fmla="*/ 0 w 5680"/>
                <a:gd name="T17" fmla="*/ 1714 h 2285"/>
                <a:gd name="T18" fmla="*/ 710 w 5680"/>
                <a:gd name="T19" fmla="*/ 1428 h 2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80" h="2285">
                  <a:moveTo>
                    <a:pt x="0" y="1714"/>
                  </a:moveTo>
                  <a:lnTo>
                    <a:pt x="2840" y="1714"/>
                  </a:lnTo>
                  <a:lnTo>
                    <a:pt x="2840" y="2285"/>
                  </a:lnTo>
                  <a:lnTo>
                    <a:pt x="5680" y="1143"/>
                  </a:lnTo>
                  <a:lnTo>
                    <a:pt x="2840" y="0"/>
                  </a:lnTo>
                  <a:lnTo>
                    <a:pt x="2840" y="571"/>
                  </a:lnTo>
                  <a:lnTo>
                    <a:pt x="0" y="571"/>
                  </a:lnTo>
                  <a:lnTo>
                    <a:pt x="1420" y="1143"/>
                  </a:lnTo>
                  <a:lnTo>
                    <a:pt x="0" y="1714"/>
                  </a:lnTo>
                  <a:close/>
                  <a:moveTo>
                    <a:pt x="710" y="1428"/>
                  </a:moveTo>
                </a:path>
              </a:pathLst>
            </a:custGeom>
            <a:noFill/>
            <a:ln w="3175" cap="flat">
              <a:solidFill>
                <a:srgbClr val="14151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5" name="Rectangle 19"/>
            <p:cNvSpPr>
              <a:spLocks noChangeArrowheads="1"/>
            </p:cNvSpPr>
            <p:nvPr/>
          </p:nvSpPr>
          <p:spPr bwMode="auto">
            <a:xfrm>
              <a:off x="1782" y="2577"/>
              <a:ext cx="114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Transformer capacity 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6" name="Rectangle 20"/>
            <p:cNvSpPr>
              <a:spLocks noChangeArrowheads="1"/>
            </p:cNvSpPr>
            <p:nvPr/>
          </p:nvSpPr>
          <p:spPr bwMode="auto">
            <a:xfrm>
              <a:off x="1782" y="2696"/>
              <a:ext cx="122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respectively number of 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7" name="Rectangle 21"/>
            <p:cNvSpPr>
              <a:spLocks noChangeArrowheads="1"/>
            </p:cNvSpPr>
            <p:nvPr/>
          </p:nvSpPr>
          <p:spPr bwMode="auto">
            <a:xfrm>
              <a:off x="1782" y="2816"/>
              <a:ext cx="526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customers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8" name="Rectangle 22"/>
            <p:cNvSpPr>
              <a:spLocks noChangeArrowheads="1"/>
            </p:cNvSpPr>
            <p:nvPr/>
          </p:nvSpPr>
          <p:spPr bwMode="auto">
            <a:xfrm>
              <a:off x="3752" y="2640"/>
              <a:ext cx="100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Calculation acc. to 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9" name="Rectangle 23"/>
            <p:cNvSpPr>
              <a:spLocks noChangeArrowheads="1"/>
            </p:cNvSpPr>
            <p:nvPr/>
          </p:nvSpPr>
          <p:spPr bwMode="auto">
            <a:xfrm>
              <a:off x="3624" y="2783"/>
              <a:ext cx="107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IEEE Std.1366-2012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0" name="Freeform 24"/>
            <p:cNvSpPr>
              <a:spLocks noEditPoints="1"/>
            </p:cNvSpPr>
            <p:nvPr/>
          </p:nvSpPr>
          <p:spPr bwMode="auto">
            <a:xfrm>
              <a:off x="4261" y="2081"/>
              <a:ext cx="202" cy="481"/>
            </a:xfrm>
            <a:custGeom>
              <a:avLst/>
              <a:gdLst>
                <a:gd name="T0" fmla="*/ 552 w 2284"/>
                <a:gd name="T1" fmla="*/ 7 h 5683"/>
                <a:gd name="T2" fmla="*/ 571 w 2284"/>
                <a:gd name="T3" fmla="*/ 2847 h 5683"/>
                <a:gd name="T4" fmla="*/ 0 w 2284"/>
                <a:gd name="T5" fmla="*/ 2851 h 5683"/>
                <a:gd name="T6" fmla="*/ 1161 w 2284"/>
                <a:gd name="T7" fmla="*/ 5683 h 5683"/>
                <a:gd name="T8" fmla="*/ 2284 w 2284"/>
                <a:gd name="T9" fmla="*/ 2836 h 5683"/>
                <a:gd name="T10" fmla="*/ 1713 w 2284"/>
                <a:gd name="T11" fmla="*/ 2839 h 5683"/>
                <a:gd name="T12" fmla="*/ 1694 w 2284"/>
                <a:gd name="T13" fmla="*/ 0 h 5683"/>
                <a:gd name="T14" fmla="*/ 1132 w 2284"/>
                <a:gd name="T15" fmla="*/ 1423 h 5683"/>
                <a:gd name="T16" fmla="*/ 552 w 2284"/>
                <a:gd name="T17" fmla="*/ 7 h 5683"/>
                <a:gd name="T18" fmla="*/ 842 w 2284"/>
                <a:gd name="T19" fmla="*/ 715 h 5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4" h="5683">
                  <a:moveTo>
                    <a:pt x="552" y="7"/>
                  </a:moveTo>
                  <a:lnTo>
                    <a:pt x="571" y="2847"/>
                  </a:lnTo>
                  <a:lnTo>
                    <a:pt x="0" y="2851"/>
                  </a:lnTo>
                  <a:lnTo>
                    <a:pt x="1161" y="5683"/>
                  </a:lnTo>
                  <a:lnTo>
                    <a:pt x="2284" y="2836"/>
                  </a:lnTo>
                  <a:lnTo>
                    <a:pt x="1713" y="2839"/>
                  </a:lnTo>
                  <a:lnTo>
                    <a:pt x="1694" y="0"/>
                  </a:lnTo>
                  <a:lnTo>
                    <a:pt x="1132" y="1423"/>
                  </a:lnTo>
                  <a:lnTo>
                    <a:pt x="552" y="7"/>
                  </a:lnTo>
                  <a:close/>
                  <a:moveTo>
                    <a:pt x="842" y="715"/>
                  </a:moveTo>
                </a:path>
              </a:pathLst>
            </a:custGeom>
            <a:noFill/>
            <a:ln w="3175" cap="flat">
              <a:solidFill>
                <a:srgbClr val="14151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" name="Rectangle 25"/>
            <p:cNvSpPr>
              <a:spLocks noChangeArrowheads="1"/>
            </p:cNvSpPr>
            <p:nvPr/>
          </p:nvSpPr>
          <p:spPr bwMode="auto">
            <a:xfrm>
              <a:off x="3886" y="3576"/>
              <a:ext cx="94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Reliability indices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2" name="Rectangle 26"/>
            <p:cNvSpPr>
              <a:spLocks noChangeArrowheads="1"/>
            </p:cNvSpPr>
            <p:nvPr/>
          </p:nvSpPr>
          <p:spPr bwMode="auto">
            <a:xfrm>
              <a:off x="3871" y="3696"/>
              <a:ext cx="98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SAIDI, SAIFI, etc.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3" name="Freeform 27"/>
            <p:cNvSpPr>
              <a:spLocks noEditPoints="1"/>
            </p:cNvSpPr>
            <p:nvPr/>
          </p:nvSpPr>
          <p:spPr bwMode="auto">
            <a:xfrm>
              <a:off x="3581" y="791"/>
              <a:ext cx="1564" cy="395"/>
            </a:xfrm>
            <a:custGeom>
              <a:avLst/>
              <a:gdLst>
                <a:gd name="T0" fmla="*/ 4407 w 17628"/>
                <a:gd name="T1" fmla="*/ 0 h 4672"/>
                <a:gd name="T2" fmla="*/ 17628 w 17628"/>
                <a:gd name="T3" fmla="*/ 0 h 4672"/>
                <a:gd name="T4" fmla="*/ 13221 w 17628"/>
                <a:gd name="T5" fmla="*/ 4672 h 4672"/>
                <a:gd name="T6" fmla="*/ 0 w 17628"/>
                <a:gd name="T7" fmla="*/ 4672 h 4672"/>
                <a:gd name="T8" fmla="*/ 4407 w 17628"/>
                <a:gd name="T9" fmla="*/ 0 h 4672"/>
                <a:gd name="T10" fmla="*/ 2204 w 17628"/>
                <a:gd name="T11" fmla="*/ 2336 h 4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628" h="4672">
                  <a:moveTo>
                    <a:pt x="4407" y="0"/>
                  </a:moveTo>
                  <a:lnTo>
                    <a:pt x="17628" y="0"/>
                  </a:lnTo>
                  <a:lnTo>
                    <a:pt x="13221" y="4672"/>
                  </a:lnTo>
                  <a:lnTo>
                    <a:pt x="0" y="4672"/>
                  </a:lnTo>
                  <a:lnTo>
                    <a:pt x="4407" y="0"/>
                  </a:lnTo>
                  <a:close/>
                  <a:moveTo>
                    <a:pt x="2204" y="2336"/>
                  </a:moveTo>
                </a:path>
              </a:pathLst>
            </a:custGeom>
            <a:noFill/>
            <a:ln w="3175" cap="flat">
              <a:solidFill>
                <a:srgbClr val="14151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4" name="Freeform 28"/>
            <p:cNvSpPr>
              <a:spLocks noEditPoints="1"/>
            </p:cNvSpPr>
            <p:nvPr/>
          </p:nvSpPr>
          <p:spPr bwMode="auto">
            <a:xfrm>
              <a:off x="4243" y="3048"/>
              <a:ext cx="203" cy="481"/>
            </a:xfrm>
            <a:custGeom>
              <a:avLst/>
              <a:gdLst>
                <a:gd name="T0" fmla="*/ 588 w 2285"/>
                <a:gd name="T1" fmla="*/ 0 h 5683"/>
                <a:gd name="T2" fmla="*/ 571 w 2285"/>
                <a:gd name="T3" fmla="*/ 2840 h 5683"/>
                <a:gd name="T4" fmla="*/ 0 w 2285"/>
                <a:gd name="T5" fmla="*/ 2836 h 5683"/>
                <a:gd name="T6" fmla="*/ 1126 w 2285"/>
                <a:gd name="T7" fmla="*/ 5683 h 5683"/>
                <a:gd name="T8" fmla="*/ 2285 w 2285"/>
                <a:gd name="T9" fmla="*/ 2850 h 5683"/>
                <a:gd name="T10" fmla="*/ 1714 w 2285"/>
                <a:gd name="T11" fmla="*/ 2846 h 5683"/>
                <a:gd name="T12" fmla="*/ 1730 w 2285"/>
                <a:gd name="T13" fmla="*/ 6 h 5683"/>
                <a:gd name="T14" fmla="*/ 1151 w 2285"/>
                <a:gd name="T15" fmla="*/ 1423 h 5683"/>
                <a:gd name="T16" fmla="*/ 588 w 2285"/>
                <a:gd name="T17" fmla="*/ 0 h 5683"/>
                <a:gd name="T18" fmla="*/ 869 w 2285"/>
                <a:gd name="T19" fmla="*/ 711 h 56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85" h="5683">
                  <a:moveTo>
                    <a:pt x="588" y="0"/>
                  </a:moveTo>
                  <a:lnTo>
                    <a:pt x="571" y="2840"/>
                  </a:lnTo>
                  <a:lnTo>
                    <a:pt x="0" y="2836"/>
                  </a:lnTo>
                  <a:lnTo>
                    <a:pt x="1126" y="5683"/>
                  </a:lnTo>
                  <a:lnTo>
                    <a:pt x="2285" y="2850"/>
                  </a:lnTo>
                  <a:lnTo>
                    <a:pt x="1714" y="2846"/>
                  </a:lnTo>
                  <a:lnTo>
                    <a:pt x="1730" y="6"/>
                  </a:lnTo>
                  <a:lnTo>
                    <a:pt x="1151" y="1423"/>
                  </a:lnTo>
                  <a:lnTo>
                    <a:pt x="588" y="0"/>
                  </a:lnTo>
                  <a:close/>
                  <a:moveTo>
                    <a:pt x="869" y="711"/>
                  </a:moveTo>
                </a:path>
              </a:pathLst>
            </a:custGeom>
            <a:noFill/>
            <a:ln w="3175" cap="flat">
              <a:solidFill>
                <a:srgbClr val="14151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5" name="Rectangle 29"/>
            <p:cNvSpPr>
              <a:spLocks noChangeArrowheads="1"/>
            </p:cNvSpPr>
            <p:nvPr/>
          </p:nvSpPr>
          <p:spPr bwMode="auto">
            <a:xfrm>
              <a:off x="3919" y="853"/>
              <a:ext cx="1087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Network calculation 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6" name="Rectangle 30"/>
            <p:cNvSpPr>
              <a:spLocks noChangeArrowheads="1"/>
            </p:cNvSpPr>
            <p:nvPr/>
          </p:nvSpPr>
          <p:spPr bwMode="auto">
            <a:xfrm>
              <a:off x="3787" y="972"/>
              <a:ext cx="108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141515"/>
                  </a:solidFill>
                  <a:effectLst/>
                  <a:latin typeface="Times New Roman" pitchFamily="18" charset="0"/>
                  <a:cs typeface="Arial" pitchFamily="34" charset="0"/>
                </a:rPr>
                <a:t>software NEPLAN®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83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assessment – reliability indices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5" y="1292225"/>
            <a:ext cx="8229600" cy="4918075"/>
          </a:xfrm>
        </p:spPr>
        <p:txBody>
          <a:bodyPr/>
          <a:lstStyle/>
          <a:p>
            <a:pPr lvl="1">
              <a:spcBef>
                <a:spcPts val="1200"/>
              </a:spcBef>
            </a:pPr>
            <a:r>
              <a:rPr lang="sl-SI" b="1" smtClean="0">
                <a:latin typeface="+mj-lt"/>
              </a:rPr>
              <a:t>S</a:t>
            </a:r>
            <a:r>
              <a:rPr lang="sl-SI" smtClean="0">
                <a:latin typeface="+mj-lt"/>
              </a:rPr>
              <a:t>ystem</a:t>
            </a:r>
            <a:r>
              <a:rPr lang="sl-SI">
                <a:latin typeface="+mj-lt"/>
              </a:rPr>
              <a:t> </a:t>
            </a:r>
            <a:r>
              <a:rPr lang="sl-SI" b="1">
                <a:latin typeface="+mj-lt"/>
              </a:rPr>
              <a:t>A</a:t>
            </a:r>
            <a:r>
              <a:rPr lang="sl-SI">
                <a:latin typeface="+mj-lt"/>
              </a:rPr>
              <a:t>verage </a:t>
            </a:r>
            <a:r>
              <a:rPr lang="sl-SI" b="1">
                <a:latin typeface="+mj-lt"/>
              </a:rPr>
              <a:t>I</a:t>
            </a:r>
            <a:r>
              <a:rPr lang="sl-SI">
                <a:latin typeface="+mj-lt"/>
              </a:rPr>
              <a:t>nterruption </a:t>
            </a:r>
            <a:r>
              <a:rPr lang="sl-SI" b="1">
                <a:latin typeface="+mj-lt"/>
              </a:rPr>
              <a:t>D</a:t>
            </a:r>
            <a:r>
              <a:rPr lang="sl-SI">
                <a:latin typeface="+mj-lt"/>
              </a:rPr>
              <a:t>uration </a:t>
            </a:r>
            <a:r>
              <a:rPr lang="sl-SI" b="1">
                <a:latin typeface="+mj-lt"/>
              </a:rPr>
              <a:t>I</a:t>
            </a:r>
            <a:r>
              <a:rPr lang="sl-SI">
                <a:latin typeface="+mj-lt"/>
              </a:rPr>
              <a:t>ndex (SAIDI)</a:t>
            </a:r>
            <a:r>
              <a:rPr lang="sl-SI" sz="2800">
                <a:latin typeface="+mj-lt"/>
              </a:rPr>
              <a:t/>
            </a:r>
            <a:br>
              <a:rPr lang="sl-SI" sz="2800">
                <a:latin typeface="+mj-lt"/>
              </a:rPr>
            </a:br>
            <a:r>
              <a:rPr lang="sl-SI" smtClean="0">
                <a:latin typeface="+mj-lt"/>
              </a:rPr>
              <a:t>...total </a:t>
            </a:r>
            <a:r>
              <a:rPr lang="sl-SI">
                <a:latin typeface="+mj-lt"/>
              </a:rPr>
              <a:t>duration of interruption for the average </a:t>
            </a:r>
            <a:r>
              <a:rPr lang="sl-SI" smtClean="0">
                <a:latin typeface="+mj-lt"/>
              </a:rPr>
              <a:t>customer</a:t>
            </a:r>
            <a:endParaRPr lang="de-AT" smtClean="0">
              <a:latin typeface="+mj-lt"/>
            </a:endParaRPr>
          </a:p>
          <a:p>
            <a:pPr lvl="1">
              <a:spcBef>
                <a:spcPts val="1200"/>
              </a:spcBef>
            </a:pPr>
            <a:r>
              <a:rPr lang="sl-SI" b="1" smtClean="0">
                <a:latin typeface="+mj-lt"/>
              </a:rPr>
              <a:t>S</a:t>
            </a:r>
            <a:r>
              <a:rPr lang="sl-SI" smtClean="0">
                <a:latin typeface="+mj-lt"/>
              </a:rPr>
              <a:t>ystem</a:t>
            </a:r>
            <a:r>
              <a:rPr lang="sl-SI">
                <a:latin typeface="+mj-lt"/>
              </a:rPr>
              <a:t> </a:t>
            </a:r>
            <a:r>
              <a:rPr lang="sl-SI" b="1">
                <a:latin typeface="+mj-lt"/>
              </a:rPr>
              <a:t>A</a:t>
            </a:r>
            <a:r>
              <a:rPr lang="sl-SI">
                <a:latin typeface="+mj-lt"/>
              </a:rPr>
              <a:t>verage </a:t>
            </a:r>
            <a:r>
              <a:rPr lang="sl-SI" b="1">
                <a:latin typeface="+mj-lt"/>
              </a:rPr>
              <a:t>I</a:t>
            </a:r>
            <a:r>
              <a:rPr lang="sl-SI">
                <a:latin typeface="+mj-lt"/>
              </a:rPr>
              <a:t>nterruption </a:t>
            </a:r>
            <a:r>
              <a:rPr lang="sl-SI" b="1">
                <a:latin typeface="+mj-lt"/>
              </a:rPr>
              <a:t>F</a:t>
            </a:r>
            <a:r>
              <a:rPr lang="sl-SI">
                <a:latin typeface="+mj-lt"/>
              </a:rPr>
              <a:t>requency </a:t>
            </a:r>
            <a:r>
              <a:rPr lang="sl-SI" b="1">
                <a:latin typeface="+mj-lt"/>
              </a:rPr>
              <a:t>I</a:t>
            </a:r>
            <a:r>
              <a:rPr lang="sl-SI">
                <a:latin typeface="+mj-lt"/>
              </a:rPr>
              <a:t>ndex (SAIFI)</a:t>
            </a:r>
            <a:r>
              <a:rPr lang="sl-SI" sz="2800">
                <a:latin typeface="+mj-lt"/>
              </a:rPr>
              <a:t/>
            </a:r>
            <a:br>
              <a:rPr lang="sl-SI" sz="2800">
                <a:latin typeface="+mj-lt"/>
              </a:rPr>
            </a:br>
            <a:r>
              <a:rPr lang="sl-SI">
                <a:latin typeface="+mj-lt"/>
              </a:rPr>
              <a:t>...indicates how often the average customer is affected by an </a:t>
            </a:r>
            <a:r>
              <a:rPr lang="sl-SI" smtClean="0">
                <a:latin typeface="+mj-lt"/>
              </a:rPr>
              <a:t>interruption</a:t>
            </a:r>
            <a:endParaRPr lang="de-AT" smtClean="0">
              <a:latin typeface="+mj-lt"/>
            </a:endParaRPr>
          </a:p>
          <a:p>
            <a:pPr lvl="1">
              <a:spcBef>
                <a:spcPts val="1200"/>
              </a:spcBef>
            </a:pPr>
            <a:r>
              <a:rPr lang="sl-SI" b="1"/>
              <a:t>C</a:t>
            </a:r>
            <a:r>
              <a:rPr lang="sl-SI"/>
              <a:t>ustomer </a:t>
            </a:r>
            <a:r>
              <a:rPr lang="sl-SI" b="1"/>
              <a:t>A</a:t>
            </a:r>
            <a:r>
              <a:rPr lang="sl-SI"/>
              <a:t>verage </a:t>
            </a:r>
            <a:r>
              <a:rPr lang="sl-SI" b="1"/>
              <a:t>I</a:t>
            </a:r>
            <a:r>
              <a:rPr lang="sl-SI"/>
              <a:t>nterruption </a:t>
            </a:r>
            <a:r>
              <a:rPr lang="sl-SI" b="1"/>
              <a:t>D</a:t>
            </a:r>
            <a:r>
              <a:rPr lang="sl-SI"/>
              <a:t>uration </a:t>
            </a:r>
            <a:r>
              <a:rPr lang="sl-SI" b="1"/>
              <a:t>I</a:t>
            </a:r>
            <a:r>
              <a:rPr lang="sl-SI"/>
              <a:t>ndex</a:t>
            </a:r>
            <a:r>
              <a:rPr lang="sl-SI" sz="1600"/>
              <a:t> </a:t>
            </a:r>
            <a:r>
              <a:rPr lang="sl-SI"/>
              <a:t>(CAIDI)</a:t>
            </a:r>
            <a:br>
              <a:rPr lang="sl-SI"/>
            </a:br>
            <a:r>
              <a:rPr lang="sl-SI"/>
              <a:t>...average time required to restore service</a:t>
            </a:r>
            <a:endParaRPr lang="de-AT"/>
          </a:p>
          <a:p>
            <a:pPr marL="0" lvl="1" indent="0">
              <a:spcBef>
                <a:spcPts val="1200"/>
              </a:spcBef>
              <a:buNone/>
            </a:pPr>
            <a:endParaRPr lang="de-AT">
              <a:latin typeface="+mj-lt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67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assessment – reliability indices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20725" y="1266825"/>
            <a:ext cx="8229600" cy="4918075"/>
          </a:xfrm>
        </p:spPr>
        <p:txBody>
          <a:bodyPr/>
          <a:lstStyle/>
          <a:p>
            <a:pPr lvl="1">
              <a:spcBef>
                <a:spcPts val="1200"/>
              </a:spcBef>
            </a:pPr>
            <a:r>
              <a:rPr lang="sl-SI" b="1" dirty="0" smtClean="0"/>
              <a:t>A</a:t>
            </a:r>
            <a:r>
              <a:rPr lang="sl-SI" dirty="0" smtClean="0"/>
              <a:t>verage</a:t>
            </a:r>
            <a:r>
              <a:rPr lang="sl-SI" dirty="0"/>
              <a:t> </a:t>
            </a:r>
            <a:r>
              <a:rPr lang="sl-SI" b="1" dirty="0"/>
              <a:t>S</a:t>
            </a:r>
            <a:r>
              <a:rPr lang="sl-SI" dirty="0"/>
              <a:t>ystem </a:t>
            </a:r>
            <a:r>
              <a:rPr lang="sl-SI" b="1" dirty="0"/>
              <a:t>I</a:t>
            </a:r>
            <a:r>
              <a:rPr lang="sl-SI" dirty="0"/>
              <a:t>nterruption </a:t>
            </a:r>
            <a:r>
              <a:rPr lang="sl-SI" b="1" dirty="0"/>
              <a:t>D</a:t>
            </a:r>
            <a:r>
              <a:rPr lang="sl-SI" dirty="0"/>
              <a:t>uration </a:t>
            </a:r>
            <a:r>
              <a:rPr lang="sl-SI" b="1" dirty="0"/>
              <a:t>I</a:t>
            </a:r>
            <a:r>
              <a:rPr lang="sl-SI" dirty="0"/>
              <a:t>ndex (ASIDI)</a:t>
            </a:r>
            <a:br>
              <a:rPr lang="sl-SI" dirty="0"/>
            </a:br>
            <a:r>
              <a:rPr lang="sl-SI" dirty="0"/>
              <a:t>...corresponds to </a:t>
            </a:r>
            <a:r>
              <a:rPr lang="sl-SI" dirty="0" smtClean="0"/>
              <a:t>SAIDI </a:t>
            </a:r>
            <a:r>
              <a:rPr lang="sl-SI" dirty="0"/>
              <a:t>but refers to the interrupted load rather than to the average </a:t>
            </a:r>
            <a:r>
              <a:rPr lang="sl-SI" dirty="0" smtClean="0"/>
              <a:t>customer</a:t>
            </a:r>
            <a:endParaRPr lang="de-AT" dirty="0" smtClean="0"/>
          </a:p>
          <a:p>
            <a:pPr lvl="1">
              <a:spcBef>
                <a:spcPts val="1200"/>
              </a:spcBef>
            </a:pPr>
            <a:r>
              <a:rPr lang="sl-SI" b="1" dirty="0"/>
              <a:t>A</a:t>
            </a:r>
            <a:r>
              <a:rPr lang="sl-SI" dirty="0"/>
              <a:t>verage </a:t>
            </a:r>
            <a:r>
              <a:rPr lang="sl-SI" b="1" dirty="0"/>
              <a:t>S</a:t>
            </a:r>
            <a:r>
              <a:rPr lang="sl-SI" dirty="0"/>
              <a:t>ystem </a:t>
            </a:r>
            <a:r>
              <a:rPr lang="sl-SI" b="1" dirty="0"/>
              <a:t>I</a:t>
            </a:r>
            <a:r>
              <a:rPr lang="sl-SI" dirty="0"/>
              <a:t>nterruption </a:t>
            </a:r>
            <a:r>
              <a:rPr lang="sl-SI" b="1" dirty="0"/>
              <a:t>F</a:t>
            </a:r>
            <a:r>
              <a:rPr lang="sl-SI" dirty="0"/>
              <a:t>requency </a:t>
            </a:r>
            <a:r>
              <a:rPr lang="sl-SI" b="1" dirty="0"/>
              <a:t>I</a:t>
            </a:r>
            <a:r>
              <a:rPr lang="sl-SI" dirty="0"/>
              <a:t>ndex (ASIFI)</a:t>
            </a:r>
            <a:br>
              <a:rPr lang="sl-SI" dirty="0"/>
            </a:br>
            <a:r>
              <a:rPr lang="sl-SI" dirty="0"/>
              <a:t>...is based on the load which can't be supplied due to interruptions</a:t>
            </a:r>
            <a:endParaRPr lang="de-AT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13.05.2015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Elisabeth Hufnagl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E767D353-587A-194F-865B-21FB31F254AA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47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559</Words>
  <Application>Microsoft Office PowerPoint</Application>
  <PresentationFormat>Bildschirmpräsentation (4:3)</PresentationFormat>
  <Paragraphs>175</Paragraphs>
  <Slides>20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20</vt:i4>
      </vt:variant>
    </vt:vector>
  </HeadingPairs>
  <TitlesOfParts>
    <vt:vector size="21" baseType="lpstr">
      <vt:lpstr>Office-Design</vt:lpstr>
      <vt:lpstr>Evaluation of an urban medium voltage network using reliability indices</vt:lpstr>
      <vt:lpstr>Agenda</vt:lpstr>
      <vt:lpstr>Aim of the evaluation </vt:lpstr>
      <vt:lpstr>Reliability assessment</vt:lpstr>
      <vt:lpstr>Reliability assessment – reliability datatype</vt:lpstr>
      <vt:lpstr>Reliability assessment – reliability values</vt:lpstr>
      <vt:lpstr>Reliability assessment – reliability indices </vt:lpstr>
      <vt:lpstr>Reliability assessment – reliability indices </vt:lpstr>
      <vt:lpstr>Reliability assessment – reliability indices</vt:lpstr>
      <vt:lpstr>Reliability assessment – reliability indices</vt:lpstr>
      <vt:lpstr>Restructuring of an urban medium voltage network </vt:lpstr>
      <vt:lpstr>Measure a – change of switching status </vt:lpstr>
      <vt:lpstr>Measure b – additional cable connection</vt:lpstr>
      <vt:lpstr>Combination of measure a and b</vt:lpstr>
      <vt:lpstr>Measure c </vt:lpstr>
      <vt:lpstr>Conclusions </vt:lpstr>
      <vt:lpstr>Conclusions</vt:lpstr>
      <vt:lpstr>Thank you for your attention</vt:lpstr>
      <vt:lpstr>Appendix</vt:lpstr>
      <vt:lpstr>PowerPoint-Präsentation</vt:lpstr>
    </vt:vector>
  </TitlesOfParts>
  <Company>TUG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Christina</dc:creator>
  <cp:lastModifiedBy>Hufnagl</cp:lastModifiedBy>
  <cp:revision>334</cp:revision>
  <cp:lastPrinted>2012-12-13T06:14:19Z</cp:lastPrinted>
  <dcterms:created xsi:type="dcterms:W3CDTF">2013-01-17T14:30:07Z</dcterms:created>
  <dcterms:modified xsi:type="dcterms:W3CDTF">2015-05-07T11:17:46Z</dcterms:modified>
</cp:coreProperties>
</file>