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67" r:id="rId2"/>
    <p:sldId id="666" r:id="rId3"/>
    <p:sldId id="702" r:id="rId4"/>
    <p:sldId id="667" r:id="rId5"/>
    <p:sldId id="694" r:id="rId6"/>
    <p:sldId id="696" r:id="rId7"/>
    <p:sldId id="697" r:id="rId8"/>
    <p:sldId id="700" r:id="rId9"/>
    <p:sldId id="701" r:id="rId10"/>
    <p:sldId id="698" r:id="rId11"/>
    <p:sldId id="699" r:id="rId12"/>
    <p:sldId id="703" r:id="rId13"/>
    <p:sldId id="704" r:id="rId14"/>
  </p:sldIdLst>
  <p:sldSz cx="12192000" cy="6858000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  <a:srgbClr val="990033"/>
    <a:srgbClr val="080808"/>
    <a:srgbClr val="006385"/>
    <a:srgbClr val="DADADA"/>
    <a:srgbClr val="006A8E"/>
    <a:srgbClr val="FF9966"/>
    <a:srgbClr val="333333"/>
    <a:srgbClr val="FF33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7" autoAdjust="0"/>
    <p:restoredTop sz="92060" autoAdjust="0"/>
  </p:normalViewPr>
  <p:slideViewPr>
    <p:cSldViewPr snapToObjects="1">
      <p:cViewPr varScale="1">
        <p:scale>
          <a:sx n="104" d="100"/>
          <a:sy n="104" d="100"/>
        </p:scale>
        <p:origin x="204" y="17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01" d="100"/>
          <a:sy n="101" d="100"/>
        </p:scale>
        <p:origin x="-1378" y="-8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591300" y="9810750"/>
            <a:ext cx="434975" cy="323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3626" tIns="45991" rIns="93626" bIns="45991" anchor="ctr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/>
            <a:fld id="{E703293B-D2FF-491D-881F-8B4BD69A3349}" type="slidenum">
              <a:rPr lang="en-US" altLang="en-US" sz="1500" b="0">
                <a:latin typeface="Book Antiqua" panose="02040602050305030304" pitchFamily="18" charset="0"/>
              </a:rPr>
              <a:pPr algn="r"/>
              <a:t>‹#›</a:t>
            </a:fld>
            <a:endParaRPr lang="en-US" altLang="en-US" sz="1500" b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211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4100"/>
            <a:ext cx="5207000" cy="4319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3626" tIns="45991" rIns="93626" bIns="459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notes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843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4463" y="768350"/>
            <a:ext cx="6815137" cy="3833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591300" y="9809163"/>
            <a:ext cx="434975" cy="323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3626" tIns="45991" rIns="93626" bIns="45991" anchor="ctr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/>
            <a:fld id="{D74EDCA2-9756-4A4C-A3AA-A3EBF705F2CF}" type="slidenum">
              <a:rPr lang="en-US" altLang="en-US" sz="1500" b="0">
                <a:latin typeface="Book Antiqua" panose="02040602050305030304" pitchFamily="18" charset="0"/>
              </a:rPr>
              <a:pPr algn="r"/>
              <a:t>‹#›</a:t>
            </a:fld>
            <a:endParaRPr lang="en-US" altLang="en-US" sz="1500" b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46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463" y="768350"/>
            <a:ext cx="6815137" cy="3833813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6225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7704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268763"/>
            <a:ext cx="11521280" cy="50405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8385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12192000" cy="692150"/>
          </a:xfrm>
          <a:prstGeom prst="rect">
            <a:avLst/>
          </a:prstGeom>
          <a:solidFill>
            <a:schemeClr val="accent2"/>
          </a:solidFill>
          <a:ln w="12700" algn="ctr">
            <a:solidFill>
              <a:schemeClr val="accent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2009"/>
            <a:ext cx="12192000" cy="764704"/>
          </a:xfrm>
          <a:solidFill>
            <a:schemeClr val="accent2"/>
          </a:solidFill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361" y="1268763"/>
            <a:ext cx="5652691" cy="50405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2" y="1268763"/>
            <a:ext cx="5665389" cy="50405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2228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auto">
          <a:xfrm>
            <a:off x="0" y="6494466"/>
            <a:ext cx="12192000" cy="363537"/>
          </a:xfrm>
          <a:prstGeom prst="rect">
            <a:avLst/>
          </a:prstGeom>
          <a:solidFill>
            <a:srgbClr val="006385"/>
          </a:solidFill>
          <a:ln w="12700" algn="ctr">
            <a:solidFill>
              <a:srgbClr val="006A8E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defRPr/>
            </a:pPr>
            <a:endParaRPr lang="sl-SI" altLang="en-US" smtClean="0"/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3"/>
            <a:ext cx="121920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5" y="1268413"/>
            <a:ext cx="11523133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1029" name="Rectangle 12"/>
          <p:cNvSpPr>
            <a:spLocks noChangeArrowheads="1"/>
          </p:cNvSpPr>
          <p:nvPr/>
        </p:nvSpPr>
        <p:spPr bwMode="auto">
          <a:xfrm>
            <a:off x="11330517" y="6518275"/>
            <a:ext cx="759883" cy="304800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en-US" altLang="en-US" sz="140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fld id="{297BF35B-B6A4-46BD-A27C-DC020A79FE6F}" type="slidenum">
              <a:rPr lang="en-US" altLang="en-US" sz="1300">
                <a:solidFill>
                  <a:schemeClr val="bg1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en-US" altLang="en-US" sz="13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030" name="TextBox 7"/>
          <p:cNvSpPr txBox="1">
            <a:spLocks noChangeArrowheads="1"/>
          </p:cNvSpPr>
          <p:nvPr/>
        </p:nvSpPr>
        <p:spPr bwMode="auto">
          <a:xfrm>
            <a:off x="139701" y="6543675"/>
            <a:ext cx="91275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sl-SI" altLang="en-US" sz="1300" i="1" dirty="0" smtClean="0">
                <a:solidFill>
                  <a:schemeClr val="bg1"/>
                </a:solidFill>
                <a:latin typeface="Calibri" pitchFamily="34" charset="0"/>
              </a:rPr>
              <a:t>B. Polajžer</a:t>
            </a:r>
          </a:p>
        </p:txBody>
      </p:sp>
      <p:sp>
        <p:nvSpPr>
          <p:cNvPr id="16" name="Line 164"/>
          <p:cNvSpPr>
            <a:spLocks noChangeShapeType="1"/>
          </p:cNvSpPr>
          <p:nvPr/>
        </p:nvSpPr>
        <p:spPr bwMode="auto">
          <a:xfrm>
            <a:off x="0" y="725488"/>
            <a:ext cx="12192000" cy="0"/>
          </a:xfrm>
          <a:prstGeom prst="line">
            <a:avLst/>
          </a:prstGeom>
          <a:noFill/>
          <a:ln w="57150" cmpd="thickThin">
            <a:solidFill>
              <a:srgbClr val="006A8E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sl-SI" dirty="0">
              <a:ln cmpd="thinThick">
                <a:solidFill>
                  <a:schemeClr val="tx1"/>
                </a:solidFill>
              </a:ln>
              <a:solidFill>
                <a:srgbClr val="006A8E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190500" indent="-1905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marL="190500" indent="-1905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2pPr>
      <a:lvl3pPr marL="190500" indent="-1905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3pPr>
      <a:lvl4pPr marL="190500" indent="-1905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4pPr>
      <a:lvl5pPr marL="190500" indent="-1905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itchFamily="34" charset="0"/>
        </a:defRPr>
      </a:lvl5pPr>
      <a:lvl6pPr marL="6477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FF"/>
          </a:solidFill>
          <a:latin typeface="Times New Roman" pitchFamily="18" charset="0"/>
        </a:defRPr>
      </a:lvl6pPr>
      <a:lvl7pPr marL="11049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FF"/>
          </a:solidFill>
          <a:latin typeface="Times New Roman" pitchFamily="18" charset="0"/>
        </a:defRPr>
      </a:lvl7pPr>
      <a:lvl8pPr marL="15621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FF"/>
          </a:solidFill>
          <a:latin typeface="Times New Roman" pitchFamily="18" charset="0"/>
        </a:defRPr>
      </a:lvl8pPr>
      <a:lvl9pPr marL="20193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FF"/>
          </a:solidFill>
          <a:latin typeface="Times New Roman" pitchFamily="18" charset="0"/>
        </a:defRPr>
      </a:lvl9pPr>
    </p:titleStyle>
    <p:bodyStyle>
      <a:lvl1pPr marL="185738" indent="-185738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100000"/>
        <a:buFont typeface="Symbol" panose="05050102010706020507" pitchFamily="18" charset="2"/>
        <a:buChar char="·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952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2400" b="1">
          <a:solidFill>
            <a:schemeClr val="tx1"/>
          </a:solidFill>
          <a:latin typeface="+mn-lt"/>
        </a:defRPr>
      </a:lvl2pPr>
      <a:lvl3pPr marL="1143000" indent="-209550" algn="l" rtl="0" eaLnBrk="0" fontAlgn="base" hangingPunct="0">
        <a:spcBef>
          <a:spcPct val="20000"/>
        </a:spcBef>
        <a:spcAft>
          <a:spcPct val="0"/>
        </a:spcAft>
        <a:buSzPct val="90000"/>
        <a:buFont typeface="Symbol" panose="05050102010706020507" pitchFamily="18" charset="2"/>
        <a:buChar char="·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Text Box 127"/>
          <p:cNvSpPr txBox="1">
            <a:spLocks noChangeArrowheads="1"/>
          </p:cNvSpPr>
          <p:nvPr/>
        </p:nvSpPr>
        <p:spPr bwMode="auto">
          <a:xfrm>
            <a:off x="0" y="6459538"/>
            <a:ext cx="12192000" cy="400050"/>
          </a:xfrm>
          <a:prstGeom prst="rect">
            <a:avLst/>
          </a:prstGeom>
          <a:solidFill>
            <a:srgbClr val="006385"/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endParaRPr lang="sl-SI" sz="300" dirty="0">
              <a:solidFill>
                <a:srgbClr val="006A8E"/>
              </a:solidFill>
              <a:latin typeface="Cambria" pitchFamily="18" charset="0"/>
              <a:cs typeface="Arial" charset="0"/>
            </a:endParaRPr>
          </a:p>
          <a:p>
            <a:pPr algn="ctr" eaLnBrk="0" hangingPunct="0">
              <a:defRPr/>
            </a:pPr>
            <a:r>
              <a:rPr lang="sv-SE" sz="1400" dirty="0" err="1">
                <a:solidFill>
                  <a:schemeClr val="bg1"/>
                </a:solidFill>
                <a:latin typeface="+mn-lt"/>
                <a:cs typeface="Arial" charset="0"/>
              </a:rPr>
              <a:t>Komunalna</a:t>
            </a:r>
            <a:r>
              <a:rPr lang="sv-SE" sz="1400" dirty="0">
                <a:solidFill>
                  <a:schemeClr val="bg1"/>
                </a:solidFill>
                <a:latin typeface="+mn-lt"/>
                <a:cs typeface="Arial" charset="0"/>
              </a:rPr>
              <a:t> </a:t>
            </a:r>
            <a:r>
              <a:rPr lang="sv-SE" sz="1400" dirty="0" err="1">
                <a:solidFill>
                  <a:schemeClr val="bg1"/>
                </a:solidFill>
                <a:latin typeface="+mn-lt"/>
                <a:cs typeface="Arial" charset="0"/>
              </a:rPr>
              <a:t>energetika</a:t>
            </a:r>
            <a:r>
              <a:rPr lang="sv-SE" sz="1400" dirty="0">
                <a:solidFill>
                  <a:schemeClr val="bg1"/>
                </a:solidFill>
                <a:latin typeface="+mn-lt"/>
                <a:cs typeface="Arial" charset="0"/>
              </a:rPr>
              <a:t> – Maribor, </a:t>
            </a:r>
            <a:r>
              <a:rPr lang="sv-SE" sz="1400" dirty="0" smtClean="0">
                <a:solidFill>
                  <a:schemeClr val="bg1"/>
                </a:solidFill>
                <a:latin typeface="+mn-lt"/>
                <a:cs typeface="Arial" charset="0"/>
              </a:rPr>
              <a:t>1</a:t>
            </a:r>
            <a:r>
              <a:rPr lang="sl-SI" sz="1400" dirty="0" smtClean="0">
                <a:solidFill>
                  <a:schemeClr val="bg1"/>
                </a:solidFill>
                <a:latin typeface="+mn-lt"/>
                <a:cs typeface="Arial" charset="0"/>
              </a:rPr>
              <a:t>0</a:t>
            </a:r>
            <a:r>
              <a:rPr lang="sv-SE" sz="1400" dirty="0" smtClean="0">
                <a:solidFill>
                  <a:schemeClr val="bg1"/>
                </a:solidFill>
                <a:latin typeface="+mn-lt"/>
                <a:cs typeface="Arial" charset="0"/>
              </a:rPr>
              <a:t>. </a:t>
            </a:r>
            <a:r>
              <a:rPr lang="sv-SE" sz="1400" dirty="0">
                <a:solidFill>
                  <a:schemeClr val="bg1"/>
                </a:solidFill>
                <a:latin typeface="+mn-lt"/>
                <a:cs typeface="Arial" charset="0"/>
              </a:rPr>
              <a:t>5. 2017</a:t>
            </a:r>
          </a:p>
          <a:p>
            <a:pPr algn="ctr" eaLnBrk="0" hangingPunct="0">
              <a:defRPr/>
            </a:pPr>
            <a:endParaRPr lang="sl-SI" sz="300" dirty="0">
              <a:solidFill>
                <a:srgbClr val="006A8E"/>
              </a:solidFill>
              <a:latin typeface="Cambria" pitchFamily="18" charset="0"/>
              <a:cs typeface="Arial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3836077"/>
            <a:ext cx="12192000" cy="1938992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sl-SI" sz="4000" dirty="0">
                <a:latin typeface="+mj-lt"/>
              </a:rPr>
              <a:t>OVREDNOTENJE MODELOV VERJETNOSTNE PORAZDELITVE NAPAKE NAPOVEDI PROIZVODNJE VETRNIH ELEKTRARN</a:t>
            </a:r>
          </a:p>
        </p:txBody>
      </p:sp>
      <p:sp>
        <p:nvSpPr>
          <p:cNvPr id="5132" name="Rectangle 7"/>
          <p:cNvSpPr>
            <a:spLocks noChangeArrowheads="1"/>
          </p:cNvSpPr>
          <p:nvPr/>
        </p:nvSpPr>
        <p:spPr bwMode="auto">
          <a:xfrm>
            <a:off x="1524000" y="2255838"/>
            <a:ext cx="9144000" cy="1708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600" u="sng" dirty="0" err="1">
                <a:latin typeface="+mj-lt"/>
                <a:cs typeface="Arial" charset="0"/>
              </a:rPr>
              <a:t>Boštjan</a:t>
            </a:r>
            <a:r>
              <a:rPr lang="en-US" sz="2600" u="sng" dirty="0">
                <a:latin typeface="+mj-lt"/>
                <a:cs typeface="Arial" charset="0"/>
              </a:rPr>
              <a:t> </a:t>
            </a:r>
            <a:r>
              <a:rPr lang="en-US" sz="2600" u="sng" dirty="0" err="1">
                <a:latin typeface="+mj-lt"/>
                <a:cs typeface="Arial" charset="0"/>
              </a:rPr>
              <a:t>Polajžer</a:t>
            </a:r>
            <a:r>
              <a:rPr lang="sl-SI" sz="2600" dirty="0">
                <a:latin typeface="+mj-lt"/>
                <a:cs typeface="Arial" charset="0"/>
              </a:rPr>
              <a:t>, </a:t>
            </a:r>
            <a:r>
              <a:rPr lang="sl-SI" sz="2600" dirty="0" smtClean="0">
                <a:latin typeface="+mj-lt"/>
                <a:cs typeface="Arial" charset="0"/>
              </a:rPr>
              <a:t>Dunja </a:t>
            </a:r>
            <a:r>
              <a:rPr lang="sl-SI" sz="2600" dirty="0" err="1" smtClean="0">
                <a:latin typeface="+mj-lt"/>
                <a:cs typeface="Arial" charset="0"/>
              </a:rPr>
              <a:t>Srpak</a:t>
            </a:r>
            <a:endParaRPr lang="sl-SI" sz="2600" dirty="0">
              <a:latin typeface="+mj-lt"/>
              <a:cs typeface="Arial" charset="0"/>
            </a:endParaRPr>
          </a:p>
          <a:p>
            <a:pPr algn="ctr" eaLnBrk="0" hangingPunct="0">
              <a:defRPr/>
            </a:pPr>
            <a:endParaRPr lang="sl-SI" sz="800" u="sng" dirty="0">
              <a:solidFill>
                <a:srgbClr val="990033"/>
              </a:solidFill>
              <a:latin typeface="+mj-lt"/>
              <a:cs typeface="Courier New" pitchFamily="49" charset="0"/>
            </a:endParaRPr>
          </a:p>
          <a:p>
            <a:pPr algn="ctr" eaLnBrk="0" hangingPunct="0">
              <a:defRPr/>
            </a:pPr>
            <a:r>
              <a:rPr lang="sl-SI" sz="1400" u="sng" dirty="0" err="1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bostjan.polajzer@um.si</a:t>
            </a:r>
            <a:endParaRPr lang="sl-SI" sz="1400" u="sng" dirty="0">
              <a:solidFill>
                <a:srgbClr val="990033"/>
              </a:solidFill>
              <a:latin typeface="Courier New" pitchFamily="49" charset="0"/>
              <a:cs typeface="Courier New" pitchFamily="49" charset="0"/>
            </a:endParaRPr>
          </a:p>
          <a:p>
            <a:pPr algn="ctr" eaLnBrk="0" hangingPunct="0">
              <a:defRPr/>
            </a:pPr>
            <a:endParaRPr lang="sl-SI" sz="800" u="sng" dirty="0">
              <a:solidFill>
                <a:srgbClr val="CC00CC"/>
              </a:solidFill>
              <a:latin typeface="Courier New" pitchFamily="49" charset="0"/>
              <a:cs typeface="Courier New" pitchFamily="49" charset="0"/>
            </a:endParaRPr>
          </a:p>
          <a:p>
            <a:pPr algn="ctr" eaLnBrk="0" hangingPunct="0">
              <a:defRPr/>
            </a:pPr>
            <a:endParaRPr lang="sl-SI" sz="2600" dirty="0">
              <a:latin typeface="+mj-lt"/>
              <a:cs typeface="Arial" charset="0"/>
            </a:endParaRPr>
          </a:p>
          <a:p>
            <a:pPr algn="ctr" eaLnBrk="0" hangingPunct="0">
              <a:defRPr/>
            </a:pPr>
            <a:endParaRPr lang="sl-SI" sz="800" u="sng" dirty="0">
              <a:solidFill>
                <a:srgbClr val="CC00CC"/>
              </a:solidFill>
              <a:latin typeface="Courier New" pitchFamily="49" charset="0"/>
              <a:cs typeface="Courier New" pitchFamily="49" charset="0"/>
            </a:endParaRPr>
          </a:p>
          <a:p>
            <a:pPr algn="ctr" eaLnBrk="0" hangingPunct="0">
              <a:defRPr/>
            </a:pPr>
            <a:endParaRPr lang="sl-SI" sz="1500" dirty="0">
              <a:latin typeface="Cambria" pitchFamily="18" charset="0"/>
              <a:cs typeface="Arial" charset="0"/>
            </a:endParaRPr>
          </a:p>
        </p:txBody>
      </p:sp>
      <p:sp>
        <p:nvSpPr>
          <p:cNvPr id="17" name="Line 164"/>
          <p:cNvSpPr>
            <a:spLocks noChangeShapeType="1"/>
          </p:cNvSpPr>
          <p:nvPr/>
        </p:nvSpPr>
        <p:spPr bwMode="auto">
          <a:xfrm>
            <a:off x="0" y="5733256"/>
            <a:ext cx="12192000" cy="0"/>
          </a:xfrm>
          <a:prstGeom prst="line">
            <a:avLst/>
          </a:prstGeom>
          <a:noFill/>
          <a:ln w="57150" cmpd="thinThick">
            <a:solidFill>
              <a:srgbClr val="006385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sl-SI">
              <a:ln cmpd="thinThick">
                <a:solidFill>
                  <a:schemeClr val="tx1"/>
                </a:solidFill>
              </a:ln>
              <a:solidFill>
                <a:srgbClr val="006A8E"/>
              </a:solidFill>
              <a:cs typeface="+mn-cs"/>
            </a:endParaRPr>
          </a:p>
        </p:txBody>
      </p:sp>
      <p:sp>
        <p:nvSpPr>
          <p:cNvPr id="18" name="Line 164"/>
          <p:cNvSpPr>
            <a:spLocks noChangeShapeType="1"/>
          </p:cNvSpPr>
          <p:nvPr/>
        </p:nvSpPr>
        <p:spPr bwMode="auto">
          <a:xfrm>
            <a:off x="0" y="3861048"/>
            <a:ext cx="12192000" cy="0"/>
          </a:xfrm>
          <a:prstGeom prst="line">
            <a:avLst/>
          </a:prstGeom>
          <a:noFill/>
          <a:ln w="57150" cmpd="thickThin">
            <a:solidFill>
              <a:srgbClr val="006385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sl-SI" dirty="0">
              <a:ln cmpd="thinThick">
                <a:solidFill>
                  <a:schemeClr val="tx1"/>
                </a:solidFill>
              </a:ln>
              <a:solidFill>
                <a:srgbClr val="006A8E"/>
              </a:solidFill>
              <a:cs typeface="+mn-cs"/>
            </a:endParaRPr>
          </a:p>
        </p:txBody>
      </p:sp>
      <p:sp>
        <p:nvSpPr>
          <p:cNvPr id="3079" name="Text Box 127"/>
          <p:cNvSpPr txBox="1">
            <a:spLocks noChangeArrowheads="1"/>
          </p:cNvSpPr>
          <p:nvPr/>
        </p:nvSpPr>
        <p:spPr bwMode="auto">
          <a:xfrm>
            <a:off x="0" y="0"/>
            <a:ext cx="12192000" cy="2078038"/>
          </a:xfrm>
          <a:prstGeom prst="rect">
            <a:avLst/>
          </a:prstGeom>
          <a:solidFill>
            <a:srgbClr val="00638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sl-SI" altLang="en-US" sz="300">
              <a:solidFill>
                <a:srgbClr val="006A8E"/>
              </a:solidFill>
              <a:latin typeface="Cambria" panose="02040503050406030204" pitchFamily="18" charset="0"/>
            </a:endParaRPr>
          </a:p>
        </p:txBody>
      </p:sp>
      <p:grpSp>
        <p:nvGrpSpPr>
          <p:cNvPr id="3081" name="Group 319"/>
          <p:cNvGrpSpPr>
            <a:grpSpLocks/>
          </p:cNvGrpSpPr>
          <p:nvPr/>
        </p:nvGrpSpPr>
        <p:grpSpPr bwMode="auto">
          <a:xfrm>
            <a:off x="839416" y="117702"/>
            <a:ext cx="2743200" cy="1820829"/>
            <a:chOff x="419100" y="120650"/>
            <a:chExt cx="2743200" cy="1820710"/>
          </a:xfrm>
        </p:grpSpPr>
        <p:pic>
          <p:nvPicPr>
            <p:cNvPr id="3083" name="Picture 2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754"/>
            <a:stretch>
              <a:fillRect/>
            </a:stretch>
          </p:blipFill>
          <p:spPr bwMode="auto">
            <a:xfrm>
              <a:off x="419100" y="120650"/>
              <a:ext cx="27432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84" name="TextBox 5364"/>
            <p:cNvSpPr txBox="1">
              <a:spLocks noChangeArrowheads="1"/>
            </p:cNvSpPr>
            <p:nvPr/>
          </p:nvSpPr>
          <p:spPr bwMode="auto">
            <a:xfrm>
              <a:off x="532182" y="1028055"/>
              <a:ext cx="2517036" cy="38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·"/>
                <a:defRPr sz="2800" b="1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90000"/>
                <a:buFont typeface="Symbol" panose="05050102010706020507" pitchFamily="18" charset="2"/>
                <a:buChar char="·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sl-SI" altLang="en-US" sz="1900" dirty="0">
                  <a:solidFill>
                    <a:schemeClr val="bg1"/>
                  </a:solidFill>
                  <a:latin typeface="TitilliumText22L Rg" pitchFamily="50" charset="-18"/>
                </a:rPr>
                <a:t>Univerza v Mariboru</a:t>
              </a:r>
              <a:endParaRPr lang="en-US" altLang="en-US" sz="1900" dirty="0">
                <a:solidFill>
                  <a:schemeClr val="bg1"/>
                </a:solidFill>
                <a:latin typeface="TitilliumText22L Rg" pitchFamily="50" charset="-18"/>
              </a:endParaRPr>
            </a:p>
          </p:txBody>
        </p:sp>
        <p:sp>
          <p:nvSpPr>
            <p:cNvPr id="3085" name="TextBox 373"/>
            <p:cNvSpPr txBox="1">
              <a:spLocks noChangeArrowheads="1"/>
            </p:cNvSpPr>
            <p:nvPr/>
          </p:nvSpPr>
          <p:spPr bwMode="auto">
            <a:xfrm>
              <a:off x="500924" y="1418174"/>
              <a:ext cx="2579552" cy="523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·"/>
                <a:defRPr sz="2800" b="1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90000"/>
                <a:buFont typeface="Symbol" panose="05050102010706020507" pitchFamily="18" charset="2"/>
                <a:buChar char="·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sl-SI" altLang="en-US" sz="1400">
                  <a:solidFill>
                    <a:schemeClr val="bg1"/>
                  </a:solidFill>
                  <a:latin typeface="TitilliumText22L Rg" pitchFamily="50" charset="-18"/>
                </a:rPr>
                <a:t>Fakulteta za elektrotehniko,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sl-SI" altLang="en-US" sz="1400">
                  <a:solidFill>
                    <a:schemeClr val="bg1"/>
                  </a:solidFill>
                  <a:latin typeface="TitilliumText22L Rg" pitchFamily="50" charset="-18"/>
                </a:rPr>
                <a:t>računalništvo in informatiko</a:t>
              </a:r>
              <a:endParaRPr lang="en-US" altLang="en-US" sz="1400">
                <a:solidFill>
                  <a:schemeClr val="bg1"/>
                </a:solidFill>
                <a:latin typeface="TitilliumText22L Rg" pitchFamily="50" charset="-18"/>
              </a:endParaRPr>
            </a:p>
          </p:txBody>
        </p:sp>
        <p:cxnSp>
          <p:nvCxnSpPr>
            <p:cNvPr id="3086" name="Straight Connector 5368"/>
            <p:cNvCxnSpPr>
              <a:cxnSpLocks noChangeShapeType="1"/>
            </p:cNvCxnSpPr>
            <p:nvPr/>
          </p:nvCxnSpPr>
          <p:spPr bwMode="auto">
            <a:xfrm>
              <a:off x="467544" y="1412776"/>
              <a:ext cx="2599184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082" name="AutoShape 10"/>
          <p:cNvSpPr>
            <a:spLocks noChangeAspect="1" noChangeArrowheads="1"/>
          </p:cNvSpPr>
          <p:nvPr/>
        </p:nvSpPr>
        <p:spPr bwMode="auto">
          <a:xfrm>
            <a:off x="4792663" y="120650"/>
            <a:ext cx="2743200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l-SI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5747" y="189093"/>
            <a:ext cx="1078588" cy="1116268"/>
          </a:xfrm>
          <a:prstGeom prst="rect">
            <a:avLst/>
          </a:prstGeom>
        </p:spPr>
      </p:pic>
      <p:sp>
        <p:nvSpPr>
          <p:cNvPr id="20" name="TextBox 373"/>
          <p:cNvSpPr txBox="1">
            <a:spLocks noChangeArrowheads="1"/>
          </p:cNvSpPr>
          <p:nvPr/>
        </p:nvSpPr>
        <p:spPr bwMode="auto">
          <a:xfrm>
            <a:off x="8948164" y="1373206"/>
            <a:ext cx="24046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200" b="0" dirty="0" smtClean="0">
                <a:solidFill>
                  <a:schemeClr val="bg1"/>
                </a:solidFill>
                <a:latin typeface="Arial" panose="020B0604020202020204" pitchFamily="34" charset="0"/>
              </a:rPr>
              <a:t>26. mednarodno posvetovanje</a:t>
            </a:r>
            <a:endParaRPr lang="sl-SI" altLang="en-US" sz="1200" b="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200" u="sng" dirty="0" smtClean="0">
                <a:solidFill>
                  <a:schemeClr val="bg1"/>
                </a:solidFill>
                <a:latin typeface="Arial" panose="020B0604020202020204" pitchFamily="34" charset="0"/>
              </a:rPr>
              <a:t>  KOMUNALNA ENERGETIKA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200" dirty="0" smtClean="0">
                <a:solidFill>
                  <a:schemeClr val="bg1"/>
                </a:solidFill>
                <a:latin typeface="Arial" panose="020B0604020202020204" pitchFamily="34" charset="0"/>
              </a:rPr>
              <a:t>POWER ENGINEERING</a:t>
            </a:r>
            <a:endParaRPr lang="en-US" altLang="en-US" sz="12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7706" t="22446" r="7568" b="16323"/>
          <a:stretch/>
        </p:blipFill>
        <p:spPr>
          <a:xfrm>
            <a:off x="911424" y="1734298"/>
            <a:ext cx="4212519" cy="43204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Modeli z </a:t>
            </a:r>
            <a:r>
              <a:rPr lang="sl-SI" dirty="0">
                <a:solidFill>
                  <a:srgbClr val="000000"/>
                </a:solidFill>
              </a:rPr>
              <a:t>NN, NPN, RNPN in </a:t>
            </a:r>
            <a:r>
              <a:rPr lang="sl-SI" dirty="0">
                <a:solidFill>
                  <a:srgbClr val="000000"/>
                </a:solidFill>
                <a:sym typeface="Symbol" panose="05050102010706020507" pitchFamily="18" charset="2"/>
              </a:rPr>
              <a:t>VER </a:t>
            </a:r>
            <a:r>
              <a:rPr lang="sl-SI" dirty="0" smtClean="0"/>
              <a:t>porazdelitvami</a:t>
            </a:r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sz="half" idx="2"/>
          </p:nvPr>
        </p:nvSpPr>
        <p:spPr>
          <a:xfrm>
            <a:off x="6203491" y="1268763"/>
            <a:ext cx="5665389" cy="5040559"/>
          </a:xfrm>
        </p:spPr>
        <p:txBody>
          <a:bodyPr/>
          <a:lstStyle/>
          <a:p>
            <a:r>
              <a:rPr lang="sl-SI" dirty="0" smtClean="0"/>
              <a:t>MODELIRANJE:</a:t>
            </a:r>
          </a:p>
          <a:p>
            <a:pPr lvl="1"/>
            <a:r>
              <a:rPr lang="sl-SI" dirty="0" smtClean="0"/>
              <a:t>RNPN 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sl-SI" dirty="0" smtClean="0"/>
              <a:t> numerična </a:t>
            </a:r>
            <a:r>
              <a:rPr lang="sl-SI" dirty="0" err="1" smtClean="0"/>
              <a:t>maksimizacija</a:t>
            </a:r>
            <a:r>
              <a:rPr lang="sl-SI" dirty="0" smtClean="0"/>
              <a:t> funkcije verjetnosti</a:t>
            </a:r>
          </a:p>
          <a:p>
            <a:pPr lvl="1"/>
            <a:r>
              <a:rPr lang="sl-SI" dirty="0" smtClean="0"/>
              <a:t>VER 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→ aproksimacija zbirne funkcije verjetnosti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PRIMERJAVA Z EMPIRIČNO:</a:t>
            </a:r>
            <a:endParaRPr lang="sl-SI" dirty="0"/>
          </a:p>
          <a:p>
            <a:pPr marL="376237" lvl="1" indent="0">
              <a:buNone/>
            </a:pPr>
            <a:r>
              <a:rPr lang="sl-SI" dirty="0" smtClean="0"/>
              <a:t>EFEKTIVNA VREDNOST RAZLIKE </a:t>
            </a:r>
            <a:endParaRPr lang="en-US" dirty="0"/>
          </a:p>
        </p:txBody>
      </p: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1893460" y="1493853"/>
            <a:ext cx="2906396" cy="366860"/>
          </a:xfrm>
          <a:prstGeom prst="roundRect">
            <a:avLst>
              <a:gd name="adj" fmla="val 16667"/>
            </a:avLst>
          </a:prstGeom>
          <a:solidFill>
            <a:srgbClr val="DADADA"/>
          </a:solidFill>
          <a:ln w="12700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sl-SI" altLang="en-US" sz="1600" b="0" dirty="0" smtClean="0">
                <a:latin typeface="+mn-lt"/>
              </a:rPr>
              <a:t>Funkcije gostote verjetnosti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995590"/>
              </p:ext>
            </p:extLst>
          </p:nvPr>
        </p:nvGraphicFramePr>
        <p:xfrm>
          <a:off x="6632973" y="4581128"/>
          <a:ext cx="4423059" cy="842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5315">
                  <a:extLst>
                    <a:ext uri="{9D8B030D-6E8A-4147-A177-3AD203B41FA5}">
                      <a16:colId xmlns:a16="http://schemas.microsoft.com/office/drawing/2014/main" val="932903151"/>
                    </a:ext>
                  </a:extLst>
                </a:gridCol>
                <a:gridCol w="1074445">
                  <a:extLst>
                    <a:ext uri="{9D8B030D-6E8A-4147-A177-3AD203B41FA5}">
                      <a16:colId xmlns:a16="http://schemas.microsoft.com/office/drawing/2014/main" val="4117014711"/>
                    </a:ext>
                  </a:extLst>
                </a:gridCol>
                <a:gridCol w="1074445">
                  <a:extLst>
                    <a:ext uri="{9D8B030D-6E8A-4147-A177-3AD203B41FA5}">
                      <a16:colId xmlns:a16="http://schemas.microsoft.com/office/drawing/2014/main" val="3766105696"/>
                    </a:ext>
                  </a:extLst>
                </a:gridCol>
                <a:gridCol w="1198854">
                  <a:extLst>
                    <a:ext uri="{9D8B030D-6E8A-4147-A177-3AD203B41FA5}">
                      <a16:colId xmlns:a16="http://schemas.microsoft.com/office/drawing/2014/main" val="3724859685"/>
                    </a:ext>
                  </a:extLst>
                </a:gridCol>
              </a:tblGrid>
              <a:tr h="51259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1">
                          <a:solidFill>
                            <a:schemeClr val="bg1"/>
                          </a:solidFill>
                          <a:effectLst/>
                        </a:rPr>
                        <a:t>VER [%]</a:t>
                      </a:r>
                      <a:endParaRPr lang="sl-SI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NN [%]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NPN [%]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1">
                          <a:solidFill>
                            <a:schemeClr val="bg1"/>
                          </a:solidFill>
                          <a:effectLst/>
                        </a:rPr>
                        <a:t>RNPN [%]</a:t>
                      </a:r>
                      <a:endParaRPr lang="sl-SI" sz="2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529797"/>
                  </a:ext>
                </a:extLst>
              </a:tr>
              <a:tr h="329761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2000" b="1">
                          <a:solidFill>
                            <a:schemeClr val="bg1"/>
                          </a:solidFill>
                          <a:effectLst/>
                        </a:rPr>
                        <a:t>26</a:t>
                      </a:r>
                      <a:endParaRPr lang="sl-SI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22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2000" b="1">
                          <a:solidFill>
                            <a:schemeClr val="bg1"/>
                          </a:solidFill>
                          <a:effectLst/>
                        </a:rPr>
                        <a:t>19</a:t>
                      </a:r>
                      <a:endParaRPr lang="sl-SI" sz="20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32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867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95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783213"/>
              </p:ext>
            </p:extLst>
          </p:nvPr>
        </p:nvGraphicFramePr>
        <p:xfrm>
          <a:off x="7504124" y="4219118"/>
          <a:ext cx="4340688" cy="1767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2116">
                  <a:extLst>
                    <a:ext uri="{9D8B030D-6E8A-4147-A177-3AD203B41FA5}">
                      <a16:colId xmlns:a16="http://schemas.microsoft.com/office/drawing/2014/main" val="293549726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2842418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671708687"/>
                    </a:ext>
                  </a:extLst>
                </a:gridCol>
                <a:gridCol w="701273">
                  <a:extLst>
                    <a:ext uri="{9D8B030D-6E8A-4147-A177-3AD203B41FA5}">
                      <a16:colId xmlns:a16="http://schemas.microsoft.com/office/drawing/2014/main" val="2887507744"/>
                    </a:ext>
                  </a:extLst>
                </a:gridCol>
                <a:gridCol w="723205">
                  <a:extLst>
                    <a:ext uri="{9D8B030D-6E8A-4147-A177-3AD203B41FA5}">
                      <a16:colId xmlns:a16="http://schemas.microsoft.com/office/drawing/2014/main" val="2314654311"/>
                    </a:ext>
                  </a:extLst>
                </a:gridCol>
                <a:gridCol w="723934">
                  <a:extLst>
                    <a:ext uri="{9D8B030D-6E8A-4147-A177-3AD203B41FA5}">
                      <a16:colId xmlns:a16="http://schemas.microsoft.com/office/drawing/2014/main" val="2236234919"/>
                    </a:ext>
                  </a:extLst>
                </a:gridCol>
              </a:tblGrid>
              <a:tr h="441810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VER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NN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NPN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RNPN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 err="1">
                          <a:solidFill>
                            <a:schemeClr val="bg1"/>
                          </a:solidFill>
                          <a:effectLst/>
                        </a:rPr>
                        <a:t>emp</a:t>
                      </a: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341861"/>
                  </a:ext>
                </a:extLst>
              </a:tr>
              <a:tr h="441810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1%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-177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-122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-122,5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-111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-124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681478"/>
                  </a:ext>
                </a:extLst>
              </a:tr>
              <a:tr h="441810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5%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-104,5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-85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-85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-81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-93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745157"/>
                  </a:ext>
                </a:extLst>
              </a:tr>
              <a:tr h="441810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10%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-73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-65,5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-65,5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-63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-71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016308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823284"/>
              </p:ext>
            </p:extLst>
          </p:nvPr>
        </p:nvGraphicFramePr>
        <p:xfrm>
          <a:off x="7504124" y="1373729"/>
          <a:ext cx="4340688" cy="17672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205">
                  <a:extLst>
                    <a:ext uri="{9D8B030D-6E8A-4147-A177-3AD203B41FA5}">
                      <a16:colId xmlns:a16="http://schemas.microsoft.com/office/drawing/2014/main" val="812052783"/>
                    </a:ext>
                  </a:extLst>
                </a:gridCol>
                <a:gridCol w="723205">
                  <a:extLst>
                    <a:ext uri="{9D8B030D-6E8A-4147-A177-3AD203B41FA5}">
                      <a16:colId xmlns:a16="http://schemas.microsoft.com/office/drawing/2014/main" val="2521033816"/>
                    </a:ext>
                  </a:extLst>
                </a:gridCol>
                <a:gridCol w="723934">
                  <a:extLst>
                    <a:ext uri="{9D8B030D-6E8A-4147-A177-3AD203B41FA5}">
                      <a16:colId xmlns:a16="http://schemas.microsoft.com/office/drawing/2014/main" val="1924338072"/>
                    </a:ext>
                  </a:extLst>
                </a:gridCol>
                <a:gridCol w="723205">
                  <a:extLst>
                    <a:ext uri="{9D8B030D-6E8A-4147-A177-3AD203B41FA5}">
                      <a16:colId xmlns:a16="http://schemas.microsoft.com/office/drawing/2014/main" val="542517563"/>
                    </a:ext>
                  </a:extLst>
                </a:gridCol>
                <a:gridCol w="723205">
                  <a:extLst>
                    <a:ext uri="{9D8B030D-6E8A-4147-A177-3AD203B41FA5}">
                      <a16:colId xmlns:a16="http://schemas.microsoft.com/office/drawing/2014/main" val="695488801"/>
                    </a:ext>
                  </a:extLst>
                </a:gridCol>
                <a:gridCol w="723934">
                  <a:extLst>
                    <a:ext uri="{9D8B030D-6E8A-4147-A177-3AD203B41FA5}">
                      <a16:colId xmlns:a16="http://schemas.microsoft.com/office/drawing/2014/main" val="180215138"/>
                    </a:ext>
                  </a:extLst>
                </a:gridCol>
              </a:tblGrid>
              <a:tr h="504925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VER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NN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NPN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RNPN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emp.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311775"/>
                  </a:ext>
                </a:extLst>
              </a:tr>
              <a:tr h="420771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90%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35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39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36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44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36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787671"/>
                  </a:ext>
                </a:extLst>
              </a:tr>
              <a:tr h="420771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95%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44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49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45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58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46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700918"/>
                  </a:ext>
                </a:extLst>
              </a:tr>
              <a:tr h="420771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99%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61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68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70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86,5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67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31102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1147" t="22446" r="7568" b="17854"/>
          <a:stretch/>
        </p:blipFill>
        <p:spPr>
          <a:xfrm>
            <a:off x="5309412" y="1283165"/>
            <a:ext cx="2073828" cy="22466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1147" t="22446" r="7568" b="17854"/>
          <a:stretch/>
        </p:blipFill>
        <p:spPr>
          <a:xfrm>
            <a:off x="5345312" y="4120266"/>
            <a:ext cx="2073828" cy="22466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52294" t="22446" r="7568" b="17854"/>
          <a:stretch/>
        </p:blipFill>
        <p:spPr>
          <a:xfrm>
            <a:off x="1343472" y="1736848"/>
            <a:ext cx="3780398" cy="42124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Modeli z NN, NPN, RNPN in </a:t>
            </a:r>
            <a:r>
              <a:rPr lang="sl-SI" dirty="0" smtClean="0">
                <a:sym typeface="Symbol" panose="05050102010706020507" pitchFamily="18" charset="2"/>
              </a:rPr>
              <a:t>VER </a:t>
            </a:r>
            <a:r>
              <a:rPr lang="sl-SI" dirty="0" smtClean="0"/>
              <a:t>porazdelitvami</a:t>
            </a:r>
            <a:endParaRPr lang="en-US" dirty="0"/>
          </a:p>
        </p:txBody>
      </p:sp>
      <p:sp>
        <p:nvSpPr>
          <p:cNvPr id="14" name="Rounded Rectangle 13"/>
          <p:cNvSpPr>
            <a:spLocks noChangeArrowheads="1"/>
          </p:cNvSpPr>
          <p:nvPr/>
        </p:nvSpPr>
        <p:spPr bwMode="auto">
          <a:xfrm>
            <a:off x="1873244" y="1500687"/>
            <a:ext cx="2906396" cy="366860"/>
          </a:xfrm>
          <a:prstGeom prst="roundRect">
            <a:avLst>
              <a:gd name="adj" fmla="val 16667"/>
            </a:avLst>
          </a:prstGeom>
          <a:solidFill>
            <a:srgbClr val="DADADA"/>
          </a:solidFill>
          <a:ln w="12700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sl-SI" altLang="en-US" sz="1600" b="0" dirty="0" smtClean="0">
                <a:latin typeface="+mn-lt"/>
              </a:rPr>
              <a:t>Zbirne funkcija verjetnosti</a:t>
            </a:r>
          </a:p>
        </p:txBody>
      </p:sp>
      <p:sp>
        <p:nvSpPr>
          <p:cNvPr id="5" name="Rectangle 4"/>
          <p:cNvSpPr/>
          <p:nvPr/>
        </p:nvSpPr>
        <p:spPr>
          <a:xfrm>
            <a:off x="8295072" y="850671"/>
            <a:ext cx="2747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kern="0" dirty="0" smtClean="0">
                <a:solidFill>
                  <a:srgbClr val="000000"/>
                </a:solidFill>
                <a:latin typeface="Calibri"/>
                <a:cs typeface="+mn-cs"/>
              </a:rPr>
              <a:t>IZBRANI PERCENTILI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719736" y="1988840"/>
            <a:ext cx="1224136" cy="648072"/>
          </a:xfrm>
          <a:prstGeom prst="rect">
            <a:avLst/>
          </a:prstGeom>
          <a:noFill/>
          <a:ln w="28575" cap="flat" cmpd="sng" algn="ctr">
            <a:solidFill>
              <a:srgbClr val="9900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AutoShape 27"/>
          <p:cNvSpPr>
            <a:spLocks noChangeArrowheads="1"/>
          </p:cNvSpPr>
          <p:nvPr/>
        </p:nvSpPr>
        <p:spPr bwMode="auto">
          <a:xfrm>
            <a:off x="4572232" y="2130608"/>
            <a:ext cx="649288" cy="436562"/>
          </a:xfrm>
          <a:prstGeom prst="rightArrow">
            <a:avLst>
              <a:gd name="adj1" fmla="val 50000"/>
              <a:gd name="adj2" fmla="val 37182"/>
            </a:avLst>
          </a:prstGeom>
          <a:solidFill>
            <a:schemeClr val="bg2"/>
          </a:solidFill>
          <a:ln w="3810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en-US" sz="1800">
              <a:latin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791458" y="4522005"/>
            <a:ext cx="1345057" cy="648072"/>
          </a:xfrm>
          <a:prstGeom prst="rect">
            <a:avLst/>
          </a:prstGeom>
          <a:noFill/>
          <a:ln w="28575" cap="flat" cmpd="sng" algn="ctr">
            <a:solidFill>
              <a:srgbClr val="9900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AutoShape 27"/>
          <p:cNvSpPr>
            <a:spLocks noChangeArrowheads="1"/>
          </p:cNvSpPr>
          <p:nvPr/>
        </p:nvSpPr>
        <p:spPr bwMode="auto">
          <a:xfrm>
            <a:off x="4505800" y="4627760"/>
            <a:ext cx="715720" cy="436562"/>
          </a:xfrm>
          <a:prstGeom prst="rightArrow">
            <a:avLst>
              <a:gd name="adj1" fmla="val 50000"/>
              <a:gd name="adj2" fmla="val 37182"/>
            </a:avLst>
          </a:prstGeom>
          <a:solidFill>
            <a:schemeClr val="bg2"/>
          </a:solidFill>
          <a:ln w="3810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en-US" sz="18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7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Zaključki in predlogi</a:t>
            </a:r>
            <a:endParaRPr lang="sl-SI" dirty="0"/>
          </a:p>
        </p:txBody>
      </p:sp>
      <p:sp>
        <p:nvSpPr>
          <p:cNvPr id="5" name="Označba mesta vsebine 9"/>
          <p:cNvSpPr>
            <a:spLocks noGrp="1"/>
          </p:cNvSpPr>
          <p:nvPr>
            <p:ph idx="1"/>
          </p:nvPr>
        </p:nvSpPr>
        <p:spPr>
          <a:xfrm>
            <a:off x="335360" y="1052737"/>
            <a:ext cx="11521280" cy="5256586"/>
          </a:xfrm>
        </p:spPr>
        <p:txBody>
          <a:bodyPr/>
          <a:lstStyle/>
          <a:p>
            <a:r>
              <a:rPr lang="sl-SI" sz="2400" dirty="0" smtClean="0"/>
              <a:t>MODELI Z </a:t>
            </a:r>
            <a:r>
              <a:rPr lang="sl-SI" sz="2400" dirty="0" smtClean="0">
                <a:sym typeface="Symbol" panose="05050102010706020507" pitchFamily="18" charset="2"/>
              </a:rPr>
              <a:t>,</a:t>
            </a:r>
            <a:r>
              <a:rPr lang="sl-SI" sz="2400" dirty="0" smtClean="0"/>
              <a:t> WB IN </a:t>
            </a:r>
            <a:r>
              <a:rPr lang="sl-SI" sz="2400" dirty="0" smtClean="0">
                <a:sym typeface="Symbol" panose="05050102010706020507" pitchFamily="18" charset="2"/>
              </a:rPr>
              <a:t></a:t>
            </a:r>
            <a:r>
              <a:rPr lang="sl-SI" sz="2400" dirty="0" smtClean="0"/>
              <a:t> </a:t>
            </a:r>
            <a:r>
              <a:rPr lang="sl-SI" sz="2400" dirty="0" smtClean="0"/>
              <a:t>PORAZDELITVAMI:</a:t>
            </a:r>
            <a:endParaRPr lang="sl-SI" sz="2400" dirty="0" smtClean="0"/>
          </a:p>
          <a:p>
            <a:endParaRPr lang="sl-SI" sz="2400" dirty="0" smtClean="0"/>
          </a:p>
          <a:p>
            <a:endParaRPr lang="sl-SI" sz="2400" dirty="0" smtClean="0"/>
          </a:p>
          <a:p>
            <a:endParaRPr lang="sl-SI" sz="1000" dirty="0" smtClean="0"/>
          </a:p>
          <a:p>
            <a:r>
              <a:rPr lang="sl-SI" sz="2400" dirty="0" smtClean="0"/>
              <a:t>MODELI Z RNPN </a:t>
            </a:r>
            <a:r>
              <a:rPr lang="sl-SI" sz="2400" dirty="0" smtClean="0"/>
              <a:t>PORAZDELITVAMI:</a:t>
            </a:r>
            <a:endParaRPr lang="sl-SI" sz="2400" dirty="0" smtClean="0"/>
          </a:p>
          <a:p>
            <a:endParaRPr lang="sl-SI" sz="2400" dirty="0" smtClean="0"/>
          </a:p>
          <a:p>
            <a:endParaRPr lang="sl-SI" sz="2400" dirty="0"/>
          </a:p>
          <a:p>
            <a:endParaRPr lang="sl-SI" sz="2400" dirty="0" smtClean="0"/>
          </a:p>
          <a:p>
            <a:endParaRPr lang="sl-SI" sz="1000" dirty="0" smtClean="0"/>
          </a:p>
          <a:p>
            <a:r>
              <a:rPr lang="sl-SI" sz="2400" dirty="0" smtClean="0"/>
              <a:t>MODEL Z VER PORAZDELITVIJO: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23391" y="1556792"/>
            <a:ext cx="8546121" cy="769441"/>
          </a:xfrm>
          <a:prstGeom prst="rect">
            <a:avLst/>
          </a:prstGeom>
          <a:solidFill>
            <a:srgbClr val="006A8E"/>
          </a:solidFill>
          <a:ln w="19050" cmpd="sng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1" indent="-195263" eaLnBrk="0" hangingPunct="0">
              <a:spcBef>
                <a:spcPct val="20000"/>
              </a:spcBef>
              <a:buClr>
                <a:schemeClr val="bg1"/>
              </a:buClr>
              <a:buSzPct val="55000"/>
              <a:buFont typeface="Wingdings" panose="05000000000000000000" pitchFamily="2" charset="2"/>
              <a:buChar char="n"/>
            </a:pPr>
            <a:r>
              <a:rPr lang="sl-SI" sz="2000" kern="0" dirty="0">
                <a:solidFill>
                  <a:schemeClr val="bg1"/>
                </a:solidFill>
                <a:latin typeface="Calibri"/>
              </a:rPr>
              <a:t>v literaturi se uporabljajo za napako napovedi proizvodnje VE</a:t>
            </a:r>
          </a:p>
          <a:p>
            <a:pPr marL="571500" lvl="1" indent="-195263" eaLnBrk="0" hangingPunct="0">
              <a:spcBef>
                <a:spcPct val="20000"/>
              </a:spcBef>
              <a:buClr>
                <a:schemeClr val="bg1"/>
              </a:buClr>
              <a:buSzPct val="55000"/>
              <a:buFont typeface="Wingdings" panose="05000000000000000000" pitchFamily="2" charset="2"/>
              <a:buChar char="n"/>
            </a:pPr>
            <a:r>
              <a:rPr lang="sl-SI" sz="2000" kern="0" dirty="0">
                <a:solidFill>
                  <a:schemeClr val="bg1"/>
                </a:solidFill>
                <a:latin typeface="Calibri"/>
              </a:rPr>
              <a:t>rezultati kažejo da niso dovolj točni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26705" y="3068960"/>
            <a:ext cx="8542808" cy="1138773"/>
          </a:xfrm>
          <a:prstGeom prst="rect">
            <a:avLst/>
          </a:prstGeom>
          <a:solidFill>
            <a:schemeClr val="accent2"/>
          </a:solidFill>
          <a:ln w="12700" cmpd="sng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1" indent="-195263" eaLnBrk="0" hangingPunct="0">
              <a:spcBef>
                <a:spcPct val="20000"/>
              </a:spcBef>
              <a:buClr>
                <a:srgbClr val="000000"/>
              </a:buClr>
              <a:buSzPct val="55000"/>
              <a:buFont typeface="Wingdings" panose="05000000000000000000" pitchFamily="2" charset="2"/>
              <a:buChar char="n"/>
            </a:pPr>
            <a:r>
              <a:rPr lang="sl-SI" sz="2000" kern="0" dirty="0">
                <a:solidFill>
                  <a:srgbClr val="000000"/>
                </a:solidFill>
                <a:latin typeface="Calibri"/>
              </a:rPr>
              <a:t>za modeliranje napake napovedi proizvodnje VE še niso bili uporabljeni</a:t>
            </a:r>
          </a:p>
          <a:p>
            <a:pPr marL="571500" lvl="1" indent="-195263" eaLnBrk="0" hangingPunct="0">
              <a:spcBef>
                <a:spcPct val="20000"/>
              </a:spcBef>
              <a:buClr>
                <a:srgbClr val="000000"/>
              </a:buClr>
              <a:buSzPct val="55000"/>
              <a:buFont typeface="Wingdings" panose="05000000000000000000" pitchFamily="2" charset="2"/>
              <a:buChar char="n"/>
            </a:pPr>
            <a:r>
              <a:rPr lang="sl-SI" sz="2000" kern="0" dirty="0">
                <a:solidFill>
                  <a:srgbClr val="000000"/>
                </a:solidFill>
                <a:latin typeface="Calibri"/>
              </a:rPr>
              <a:t>NN in NPN dajeta dobre rezultate</a:t>
            </a:r>
          </a:p>
          <a:p>
            <a:pPr marL="571500" lvl="1" indent="-195263" eaLnBrk="0" hangingPunct="0">
              <a:spcBef>
                <a:spcPct val="20000"/>
              </a:spcBef>
              <a:buClr>
                <a:srgbClr val="000000"/>
              </a:buClr>
              <a:buSzPct val="55000"/>
              <a:buFont typeface="Wingdings" panose="05000000000000000000" pitchFamily="2" charset="2"/>
              <a:buChar char="n"/>
            </a:pPr>
            <a:r>
              <a:rPr lang="sl-SI" sz="2000" kern="0" dirty="0">
                <a:solidFill>
                  <a:srgbClr val="000000"/>
                </a:solidFill>
                <a:latin typeface="Calibri"/>
              </a:rPr>
              <a:t>RNPN je težko določljiv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32970" y="5013176"/>
            <a:ext cx="8536542" cy="1138773"/>
          </a:xfrm>
          <a:prstGeom prst="rect">
            <a:avLst/>
          </a:prstGeom>
          <a:solidFill>
            <a:srgbClr val="990033"/>
          </a:solidFill>
          <a:ln w="19050" cmpd="sng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1" indent="-195263" eaLnBrk="0" hangingPunct="0">
              <a:spcBef>
                <a:spcPct val="20000"/>
              </a:spcBef>
              <a:buClr>
                <a:schemeClr val="bg1"/>
              </a:buClr>
              <a:buSzPct val="55000"/>
              <a:buFont typeface="Wingdings" panose="05000000000000000000" pitchFamily="2" charset="2"/>
              <a:buChar char="n"/>
            </a:pPr>
            <a:r>
              <a:rPr lang="sl-SI" sz="2000" kern="0" dirty="0" smtClean="0">
                <a:solidFill>
                  <a:schemeClr val="bg1"/>
                </a:solidFill>
                <a:latin typeface="Calibri"/>
              </a:rPr>
              <a:t>nov </a:t>
            </a:r>
            <a:r>
              <a:rPr lang="sl-SI" sz="2000" kern="0" dirty="0">
                <a:solidFill>
                  <a:schemeClr val="bg1"/>
                </a:solidFill>
                <a:latin typeface="Calibri"/>
              </a:rPr>
              <a:t>model iz literature za napako napovedi proizvodnje VE</a:t>
            </a:r>
          </a:p>
          <a:p>
            <a:pPr marL="571500" lvl="1" indent="-195263" eaLnBrk="0" hangingPunct="0">
              <a:spcBef>
                <a:spcPct val="20000"/>
              </a:spcBef>
              <a:buClr>
                <a:schemeClr val="bg1"/>
              </a:buClr>
              <a:buSzPct val="55000"/>
              <a:buFont typeface="Wingdings" panose="05000000000000000000" pitchFamily="2" charset="2"/>
              <a:buChar char="n"/>
            </a:pPr>
            <a:r>
              <a:rPr lang="sl-SI" sz="2000" kern="0" dirty="0">
                <a:solidFill>
                  <a:schemeClr val="bg1"/>
                </a:solidFill>
                <a:latin typeface="Calibri"/>
              </a:rPr>
              <a:t>omogoča analitičen izračun </a:t>
            </a:r>
            <a:r>
              <a:rPr lang="sl-SI" sz="2000" kern="0" dirty="0" err="1">
                <a:solidFill>
                  <a:schemeClr val="bg1"/>
                </a:solidFill>
                <a:latin typeface="Calibri"/>
              </a:rPr>
              <a:t>percentilne</a:t>
            </a:r>
            <a:r>
              <a:rPr lang="sl-SI" sz="2000" kern="0" dirty="0">
                <a:solidFill>
                  <a:schemeClr val="bg1"/>
                </a:solidFill>
                <a:latin typeface="Calibri"/>
              </a:rPr>
              <a:t> funkcije</a:t>
            </a:r>
          </a:p>
          <a:p>
            <a:pPr marL="571500" lvl="1" indent="-195263" eaLnBrk="0" hangingPunct="0">
              <a:spcBef>
                <a:spcPct val="20000"/>
              </a:spcBef>
              <a:buClr>
                <a:schemeClr val="bg1"/>
              </a:buClr>
              <a:buSzPct val="55000"/>
              <a:buFont typeface="Wingdings" panose="05000000000000000000" pitchFamily="2" charset="2"/>
              <a:buChar char="n"/>
            </a:pPr>
            <a:r>
              <a:rPr lang="sl-SI" sz="2000" kern="0" dirty="0">
                <a:solidFill>
                  <a:schemeClr val="bg1"/>
                </a:solidFill>
                <a:latin typeface="Calibri"/>
              </a:rPr>
              <a:t>rezultate je možno izboljšati z izbiro ustreznejše </a:t>
            </a:r>
            <a:r>
              <a:rPr lang="sl-SI" sz="2000" kern="0" dirty="0" err="1">
                <a:solidFill>
                  <a:schemeClr val="bg1"/>
                </a:solidFill>
                <a:latin typeface="Calibri"/>
              </a:rPr>
              <a:t>aproskimacijske</a:t>
            </a:r>
            <a:r>
              <a:rPr lang="sl-SI" sz="2000" kern="0" dirty="0">
                <a:solidFill>
                  <a:schemeClr val="bg1"/>
                </a:solidFill>
                <a:latin typeface="Calibri"/>
              </a:rPr>
              <a:t> funkcije</a:t>
            </a:r>
          </a:p>
        </p:txBody>
      </p:sp>
    </p:spTree>
    <p:extLst>
      <p:ext uri="{BB962C8B-B14F-4D97-AF65-F5344CB8AC3E}">
        <p14:creationId xmlns:p14="http://schemas.microsoft.com/office/powerpoint/2010/main" val="119052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Vprašanja</a:t>
            </a:r>
            <a:endParaRPr lang="sl-SI" dirty="0"/>
          </a:p>
        </p:txBody>
      </p:sp>
      <p:sp>
        <p:nvSpPr>
          <p:cNvPr id="5" name="TextBox 4"/>
          <p:cNvSpPr txBox="1"/>
          <p:nvPr/>
        </p:nvSpPr>
        <p:spPr>
          <a:xfrm>
            <a:off x="5289550" y="1700213"/>
            <a:ext cx="1612900" cy="3786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sl-SI" sz="24000" dirty="0">
                <a:solidFill>
                  <a:srgbClr val="006A8E"/>
                </a:solidFill>
                <a:latin typeface="+mn-lt"/>
              </a:rPr>
              <a:t>?</a:t>
            </a:r>
            <a:endParaRPr lang="en-US" sz="24000" dirty="0">
              <a:solidFill>
                <a:srgbClr val="006A8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998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en-US" dirty="0" smtClean="0"/>
              <a:t>Vsebina</a:t>
            </a:r>
            <a:endParaRPr lang="en-US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335362" y="1268761"/>
            <a:ext cx="4610102" cy="5040559"/>
          </a:xfrm>
        </p:spPr>
        <p:txBody>
          <a:bodyPr/>
          <a:lstStyle/>
          <a:p>
            <a:endParaRPr lang="sl-SI" altLang="en-US" sz="2000" dirty="0" smtClean="0"/>
          </a:p>
          <a:p>
            <a:r>
              <a:rPr lang="sl-SI" altLang="en-US" dirty="0" smtClean="0"/>
              <a:t>Napaka napovedi proizvodnje VE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sl-SI" altLang="en-US" dirty="0" smtClean="0"/>
          </a:p>
          <a:p>
            <a:endParaRPr lang="sl-SI" altLang="en-US" dirty="0" smtClean="0"/>
          </a:p>
          <a:p>
            <a:r>
              <a:rPr lang="sl-SI" altLang="en-US" dirty="0" smtClean="0"/>
              <a:t>Modeli verjetnostne porazdelitve</a:t>
            </a:r>
          </a:p>
          <a:p>
            <a:endParaRPr lang="sl-SI" altLang="en-US" dirty="0"/>
          </a:p>
          <a:p>
            <a:endParaRPr lang="sl-SI" altLang="en-US" dirty="0" smtClean="0"/>
          </a:p>
          <a:p>
            <a:endParaRPr lang="sl-SI" altLang="en-US" dirty="0"/>
          </a:p>
          <a:p>
            <a:r>
              <a:rPr lang="sl-SI" altLang="en-US" dirty="0" smtClean="0"/>
              <a:t>Rezultati</a:t>
            </a: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4100" name="Content Placeholder 3"/>
          <p:cNvSpPr>
            <a:spLocks noGrp="1"/>
          </p:cNvSpPr>
          <p:nvPr>
            <p:ph sz="half" idx="2"/>
          </p:nvPr>
        </p:nvSpPr>
        <p:spPr>
          <a:xfrm>
            <a:off x="5447928" y="1268763"/>
            <a:ext cx="6480720" cy="5040559"/>
          </a:xfrm>
        </p:spPr>
        <p:txBody>
          <a:bodyPr/>
          <a:lstStyle/>
          <a:p>
            <a:pPr lvl="1"/>
            <a:r>
              <a:rPr lang="sl-SI" altLang="en-US" dirty="0" smtClean="0"/>
              <a:t>HR EES (2013-2015)</a:t>
            </a:r>
          </a:p>
          <a:p>
            <a:pPr lvl="1"/>
            <a:r>
              <a:rPr lang="sl-SI" altLang="en-US" dirty="0"/>
              <a:t>časovne vrste </a:t>
            </a:r>
            <a:r>
              <a:rPr lang="sl-SI" altLang="en-US" dirty="0" smtClean="0"/>
              <a:t>- urna </a:t>
            </a:r>
            <a:r>
              <a:rPr lang="sl-SI" altLang="en-US" dirty="0"/>
              <a:t>povprečja</a:t>
            </a:r>
            <a:endParaRPr lang="sl-SI" altLang="en-US" dirty="0" smtClean="0"/>
          </a:p>
          <a:p>
            <a:pPr lvl="1"/>
            <a:r>
              <a:rPr lang="sl-SI" altLang="en-US" dirty="0" smtClean="0"/>
              <a:t>napaka napovedi obremenitve</a:t>
            </a:r>
          </a:p>
          <a:p>
            <a:pPr lvl="1"/>
            <a:endParaRPr lang="sl-SI" altLang="en-US" dirty="0" smtClean="0"/>
          </a:p>
          <a:p>
            <a:pPr lvl="1"/>
            <a:endParaRPr lang="sl-SI" altLang="en-US" dirty="0" smtClean="0"/>
          </a:p>
          <a:p>
            <a:pPr lvl="1"/>
            <a:r>
              <a:rPr lang="sl-SI" altLang="en-US" dirty="0" smtClean="0"/>
              <a:t>normalna, beta (</a:t>
            </a:r>
            <a:r>
              <a:rPr lang="sl-SI" altLang="en-US" dirty="0" smtClean="0">
                <a:sym typeface="Symbol" panose="05050102010706020507" pitchFamily="18" charset="2"/>
              </a:rPr>
              <a:t></a:t>
            </a:r>
            <a:r>
              <a:rPr lang="sl-SI" altLang="en-US" dirty="0" smtClean="0"/>
              <a:t>), </a:t>
            </a:r>
            <a:r>
              <a:rPr lang="sl-SI" altLang="en-US" dirty="0" err="1" smtClean="0"/>
              <a:t>Weibull</a:t>
            </a:r>
            <a:r>
              <a:rPr lang="sl-SI" altLang="en-US" dirty="0" smtClean="0"/>
              <a:t> (WB), </a:t>
            </a:r>
            <a:r>
              <a:rPr lang="sl-SI" altLang="en-US" dirty="0" err="1" smtClean="0"/>
              <a:t>gamma</a:t>
            </a:r>
            <a:r>
              <a:rPr lang="sl-SI" altLang="en-US" dirty="0" smtClean="0"/>
              <a:t> (</a:t>
            </a:r>
            <a:r>
              <a:rPr lang="sl-SI" altLang="en-US" dirty="0" smtClean="0">
                <a:sym typeface="Symbol" panose="05050102010706020507" pitchFamily="18" charset="2"/>
              </a:rPr>
              <a:t></a:t>
            </a:r>
            <a:r>
              <a:rPr lang="sl-SI" altLang="en-US" dirty="0" smtClean="0"/>
              <a:t>)</a:t>
            </a:r>
          </a:p>
          <a:p>
            <a:pPr lvl="1"/>
            <a:r>
              <a:rPr lang="sl-SI" altLang="en-US" dirty="0" smtClean="0"/>
              <a:t>razširjena-nesimetrična posplošena-normalna (RNPN)</a:t>
            </a:r>
          </a:p>
          <a:p>
            <a:pPr lvl="1"/>
            <a:r>
              <a:rPr lang="sl-SI" altLang="en-US" dirty="0"/>
              <a:t>v</a:t>
            </a:r>
            <a:r>
              <a:rPr lang="sl-SI" altLang="en-US" dirty="0" smtClean="0"/>
              <a:t>erzatilna (VER)</a:t>
            </a:r>
          </a:p>
          <a:p>
            <a:pPr lvl="1"/>
            <a:endParaRPr lang="sl-SI" altLang="en-US" dirty="0" smtClean="0"/>
          </a:p>
          <a:p>
            <a:pPr lvl="1"/>
            <a:endParaRPr lang="sl-SI" altLang="en-US" dirty="0" smtClean="0"/>
          </a:p>
          <a:p>
            <a:pPr lvl="1"/>
            <a:r>
              <a:rPr lang="sl-SI" altLang="en-US" dirty="0" smtClean="0"/>
              <a:t>ovrednotenje modelov</a:t>
            </a:r>
          </a:p>
          <a:p>
            <a:pPr lvl="1"/>
            <a:r>
              <a:rPr lang="sl-SI" altLang="en-US" dirty="0" smtClean="0"/>
              <a:t>primerjava z empirično porazdelitvijo</a:t>
            </a:r>
          </a:p>
          <a:p>
            <a:pPr lvl="1"/>
            <a:r>
              <a:rPr lang="sl-SI" altLang="en-US" dirty="0" smtClean="0"/>
              <a:t>efektivna vrednost razlike in izbrani </a:t>
            </a:r>
            <a:r>
              <a:rPr lang="sl-SI" altLang="en-US" dirty="0" err="1" smtClean="0"/>
              <a:t>percentili</a:t>
            </a:r>
            <a:endParaRPr lang="en-US" altLang="en-US" dirty="0" smtClean="0"/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5013074" y="3424486"/>
            <a:ext cx="649288" cy="436562"/>
          </a:xfrm>
          <a:prstGeom prst="rightArrow">
            <a:avLst>
              <a:gd name="adj1" fmla="val 50000"/>
              <a:gd name="adj2" fmla="val 37182"/>
            </a:avLst>
          </a:prstGeom>
          <a:solidFill>
            <a:schemeClr val="bg2"/>
          </a:solidFill>
          <a:ln w="3810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en-US" sz="1800">
              <a:latin typeface="Times New Roman" panose="02020603050405020304" pitchFamily="18" charset="0"/>
            </a:endParaRPr>
          </a:p>
        </p:txBody>
      </p: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5013074" y="1654846"/>
            <a:ext cx="649288" cy="436562"/>
          </a:xfrm>
          <a:prstGeom prst="rightArrow">
            <a:avLst>
              <a:gd name="adj1" fmla="val 50000"/>
              <a:gd name="adj2" fmla="val 37182"/>
            </a:avLst>
          </a:prstGeom>
          <a:solidFill>
            <a:schemeClr val="bg2"/>
          </a:solidFill>
          <a:ln w="3810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en-US" sz="1800">
              <a:latin typeface="Times New Roman" panose="02020603050405020304" pitchFamily="18" charset="0"/>
            </a:endParaRPr>
          </a:p>
        </p:txBody>
      </p:sp>
      <p:sp>
        <p:nvSpPr>
          <p:cNvPr id="19" name="AutoShape 26"/>
          <p:cNvSpPr>
            <a:spLocks noChangeArrowheads="1"/>
          </p:cNvSpPr>
          <p:nvPr/>
        </p:nvSpPr>
        <p:spPr bwMode="auto">
          <a:xfrm>
            <a:off x="5013074" y="5194126"/>
            <a:ext cx="649287" cy="436563"/>
          </a:xfrm>
          <a:prstGeom prst="rightArrow">
            <a:avLst>
              <a:gd name="adj1" fmla="val 50000"/>
              <a:gd name="adj2" fmla="val 37182"/>
            </a:avLst>
          </a:prstGeom>
          <a:solidFill>
            <a:schemeClr val="bg2"/>
          </a:solidFill>
          <a:ln w="3810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en-US" sz="1800">
              <a:latin typeface="Times New Roman" panose="02020603050405020304" pitchFamily="18" charset="0"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5807968" y="3511300"/>
            <a:ext cx="6048672" cy="699496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638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29" descr="fig_dwg_HR.tif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9376" y="1032213"/>
            <a:ext cx="5123648" cy="5276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Vetrne elektrarne v HR EES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72966685"/>
              </p:ext>
            </p:extLst>
          </p:nvPr>
        </p:nvGraphicFramePr>
        <p:xfrm>
          <a:off x="6242249" y="1032213"/>
          <a:ext cx="5557638" cy="53816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8206">
                  <a:extLst>
                    <a:ext uri="{9D8B030D-6E8A-4147-A177-3AD203B41FA5}">
                      <a16:colId xmlns:a16="http://schemas.microsoft.com/office/drawing/2014/main" val="4081056751"/>
                    </a:ext>
                  </a:extLst>
                </a:gridCol>
                <a:gridCol w="866788">
                  <a:extLst>
                    <a:ext uri="{9D8B030D-6E8A-4147-A177-3AD203B41FA5}">
                      <a16:colId xmlns:a16="http://schemas.microsoft.com/office/drawing/2014/main" val="281927428"/>
                    </a:ext>
                  </a:extLst>
                </a:gridCol>
                <a:gridCol w="758439">
                  <a:extLst>
                    <a:ext uri="{9D8B030D-6E8A-4147-A177-3AD203B41FA5}">
                      <a16:colId xmlns:a16="http://schemas.microsoft.com/office/drawing/2014/main" val="2760622163"/>
                    </a:ext>
                  </a:extLst>
                </a:gridCol>
                <a:gridCol w="866788">
                  <a:extLst>
                    <a:ext uri="{9D8B030D-6E8A-4147-A177-3AD203B41FA5}">
                      <a16:colId xmlns:a16="http://schemas.microsoft.com/office/drawing/2014/main" val="1009774052"/>
                    </a:ext>
                  </a:extLst>
                </a:gridCol>
                <a:gridCol w="975136">
                  <a:extLst>
                    <a:ext uri="{9D8B030D-6E8A-4147-A177-3AD203B41FA5}">
                      <a16:colId xmlns:a16="http://schemas.microsoft.com/office/drawing/2014/main" val="699940203"/>
                    </a:ext>
                  </a:extLst>
                </a:gridCol>
                <a:gridCol w="892281">
                  <a:extLst>
                    <a:ext uri="{9D8B030D-6E8A-4147-A177-3AD203B41FA5}">
                      <a16:colId xmlns:a16="http://schemas.microsoft.com/office/drawing/2014/main" val="37634436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Ime</a:t>
                      </a:r>
                      <a:r>
                        <a:rPr lang="en-US" sz="1100" dirty="0">
                          <a:effectLst/>
                        </a:rPr>
                        <a:t> VE</a:t>
                      </a:r>
                      <a:endParaRPr lang="sl-SI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Št. agregatov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Moč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agregata</a:t>
                      </a:r>
                      <a:r>
                        <a:rPr lang="en-US" sz="1100" dirty="0">
                          <a:effectLst/>
                        </a:rPr>
                        <a:t> [kW]</a:t>
                      </a:r>
                      <a:endParaRPr lang="sl-SI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Skupna odobrena moč</a:t>
                      </a:r>
                      <a:endParaRPr lang="sl-SI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[kW]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Priključna</a:t>
                      </a:r>
                      <a:r>
                        <a:rPr lang="en-US" sz="1100" dirty="0">
                          <a:effectLst/>
                        </a:rPr>
                        <a:t> nap.</a:t>
                      </a:r>
                      <a:endParaRPr lang="sl-SI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[kV]</a:t>
                      </a:r>
                      <a:endParaRPr lang="sl-SI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 obratovanju od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0920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Ravne-Pag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850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5.950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2005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73805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Trtar-Krtolin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11.200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06/2006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42099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Orlice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 + 3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900 +800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9.600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06/2009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3733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Vrataruša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09/2010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11073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ZD6 faza I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12/2010.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1848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Crno Brdo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04/2011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7424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Bruška –ZD2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11/2011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1968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Bruška –ZD3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18.000</a:t>
                      </a:r>
                      <a:endParaRPr lang="sl-SI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11/2011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82058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Pometeno Brdo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15+ 1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1.000</a:t>
                      </a:r>
                      <a:endParaRPr lang="sl-SI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17.500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2011/2012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0769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Ponikve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03/2013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4258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Jelinak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06/2013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6902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Kamensko (ST1)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06/2013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82439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Voštane (ST2)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08/2013</a:t>
                      </a:r>
                      <a:endParaRPr lang="sl-SI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6094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 – ZD4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9.200</a:t>
                      </a:r>
                      <a:endParaRPr lang="sl-SI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08/2013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9849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Velika Glava, Bubrig, Crni Vrh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</a:t>
                      </a:r>
                      <a:endParaRPr lang="sl-SI" sz="1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2.300</a:t>
                      </a:r>
                      <a:endParaRPr lang="sl-SI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07/2014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0565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Zelengrad - Obrovac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sl-SI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3.000</a:t>
                      </a:r>
                      <a:endParaRPr lang="sl-SI" sz="1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12/2014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52563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Pometeno Brdo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+ 1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2016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8161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Ogorje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44.000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110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2016</a:t>
                      </a:r>
                      <a:endParaRPr lang="sl-SI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39847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Rudine</a:t>
                      </a:r>
                      <a:endParaRPr lang="sl-SI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</a:t>
                      </a:r>
                      <a:endParaRPr lang="sl-SI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sl-SI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3.000</a:t>
                      </a:r>
                      <a:endParaRPr lang="sl-SI" sz="18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sl-SI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35.000</a:t>
                      </a:r>
                      <a:endParaRPr lang="sl-SI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110</a:t>
                      </a:r>
                      <a:endParaRPr lang="sl-SI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2016</a:t>
                      </a:r>
                      <a:endParaRPr lang="sl-SI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0042673"/>
                  </a:ext>
                </a:extLst>
              </a:tr>
            </a:tbl>
          </a:graphicData>
        </a:graphic>
      </p:graphicFrame>
      <p:sp>
        <p:nvSpPr>
          <p:cNvPr id="7" name="Oval 6"/>
          <p:cNvSpPr/>
          <p:nvPr/>
        </p:nvSpPr>
        <p:spPr bwMode="auto">
          <a:xfrm rot="20930034">
            <a:off x="1651621" y="3010580"/>
            <a:ext cx="372881" cy="244215"/>
          </a:xfrm>
          <a:prstGeom prst="ellipse">
            <a:avLst/>
          </a:prstGeom>
          <a:noFill/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 rot="632198">
            <a:off x="1774538" y="3903028"/>
            <a:ext cx="540162" cy="232364"/>
          </a:xfrm>
          <a:prstGeom prst="ellipse">
            <a:avLst/>
          </a:prstGeom>
          <a:noFill/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65136" y="4365104"/>
            <a:ext cx="576064" cy="576064"/>
          </a:xfrm>
          <a:prstGeom prst="ellipse">
            <a:avLst/>
          </a:prstGeom>
          <a:noFill/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 rot="19469719">
            <a:off x="2192416" y="4084392"/>
            <a:ext cx="567384" cy="288032"/>
          </a:xfrm>
          <a:prstGeom prst="ellipse">
            <a:avLst/>
          </a:prstGeom>
          <a:noFill/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 rot="20395004">
            <a:off x="3155539" y="4747903"/>
            <a:ext cx="415919" cy="142761"/>
          </a:xfrm>
          <a:prstGeom prst="ellipse">
            <a:avLst/>
          </a:prstGeom>
          <a:noFill/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 rot="1993326">
            <a:off x="3724854" y="5619503"/>
            <a:ext cx="415919" cy="142761"/>
          </a:xfrm>
          <a:prstGeom prst="ellipse">
            <a:avLst/>
          </a:prstGeom>
          <a:noFill/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186041" y="5137659"/>
            <a:ext cx="1975482" cy="36686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 algn="ctr">
            <a:noFill/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sl-SI" altLang="en-US" sz="1600" b="0" dirty="0">
                <a:latin typeface="+mn-lt"/>
              </a:rPr>
              <a:t>6</a:t>
            </a:r>
            <a:r>
              <a:rPr lang="sl-SI" altLang="en-US" sz="1600" b="0" dirty="0" smtClean="0">
                <a:latin typeface="+mn-lt"/>
              </a:rPr>
              <a:t> SKUPIN VE (WPP)</a:t>
            </a:r>
          </a:p>
        </p:txBody>
      </p:sp>
    </p:spTree>
    <p:extLst>
      <p:ext uri="{BB962C8B-B14F-4D97-AF65-F5344CB8AC3E}">
        <p14:creationId xmlns:p14="http://schemas.microsoft.com/office/powerpoint/2010/main" val="191017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Podatki: EES HR</a:t>
            </a:r>
            <a:endParaRPr lang="sl-SI" dirty="0"/>
          </a:p>
        </p:txBody>
      </p:sp>
      <p:sp>
        <p:nvSpPr>
          <p:cNvPr id="32" name="Content Placeholder 31"/>
          <p:cNvSpPr>
            <a:spLocks noGrp="1"/>
          </p:cNvSpPr>
          <p:nvPr>
            <p:ph sz="half" idx="1"/>
          </p:nvPr>
        </p:nvSpPr>
        <p:spPr>
          <a:xfrm>
            <a:off x="335361" y="1052736"/>
            <a:ext cx="5652691" cy="1584178"/>
          </a:xfrm>
        </p:spPr>
        <p:txBody>
          <a:bodyPr/>
          <a:lstStyle/>
          <a:p>
            <a:pPr lvl="1"/>
            <a:r>
              <a:rPr lang="sl-SI" altLang="en-US" dirty="0" smtClean="0"/>
              <a:t>VETRNE ELEKTRARNE: </a:t>
            </a:r>
          </a:p>
          <a:p>
            <a:pPr marL="376237" lvl="1" indent="0">
              <a:buNone/>
            </a:pPr>
            <a:r>
              <a:rPr lang="sl-SI" altLang="en-US" dirty="0"/>
              <a:t>	</a:t>
            </a:r>
            <a:r>
              <a:rPr lang="sl-SI" altLang="en-US" dirty="0" smtClean="0"/>
              <a:t>140 → </a:t>
            </a:r>
            <a:r>
              <a:rPr lang="sl-SI" altLang="en-US" dirty="0"/>
              <a:t>250 MW (</a:t>
            </a:r>
            <a:r>
              <a:rPr lang="sl-SI" altLang="en-US" dirty="0" smtClean="0"/>
              <a:t>2013) </a:t>
            </a:r>
            <a:r>
              <a:rPr lang="sl-SI" altLang="en-US" dirty="0"/>
              <a:t>→ </a:t>
            </a:r>
            <a:r>
              <a:rPr lang="sl-SI" altLang="en-US" dirty="0" smtClean="0"/>
              <a:t>420 MW (2016)</a:t>
            </a:r>
          </a:p>
          <a:p>
            <a:pPr lvl="1"/>
            <a:r>
              <a:rPr lang="sl-SI" altLang="en-US" dirty="0"/>
              <a:t>NAPAKA </a:t>
            </a:r>
            <a:r>
              <a:rPr lang="sl-SI" altLang="en-US" dirty="0" smtClean="0"/>
              <a:t>NAPOVEDI: </a:t>
            </a:r>
          </a:p>
          <a:p>
            <a:pPr marL="376237" lvl="1" indent="0">
              <a:buNone/>
            </a:pPr>
            <a:r>
              <a:rPr lang="sl-SI" altLang="en-US" dirty="0">
                <a:sym typeface="Symbol" panose="05050102010706020507" pitchFamily="18" charset="2"/>
              </a:rPr>
              <a:t>	</a:t>
            </a:r>
            <a:r>
              <a:rPr lang="sl-SI" altLang="en-US" dirty="0" smtClean="0">
                <a:sym typeface="Symbol" panose="05050102010706020507" pitchFamily="18" charset="2"/>
              </a:rPr>
              <a:t>sr. </a:t>
            </a:r>
            <a:r>
              <a:rPr lang="sl-SI" altLang="en-US" dirty="0" err="1" smtClean="0">
                <a:sym typeface="Symbol" panose="05050102010706020507" pitchFamily="18" charset="2"/>
              </a:rPr>
              <a:t>vr</a:t>
            </a:r>
            <a:r>
              <a:rPr lang="sl-SI" altLang="en-US" dirty="0" smtClean="0">
                <a:sym typeface="Symbol" panose="05050102010706020507" pitchFamily="18" charset="2"/>
              </a:rPr>
              <a:t>.</a:t>
            </a:r>
            <a:r>
              <a:rPr lang="sl-SI" altLang="en-US" dirty="0" smtClean="0"/>
              <a:t> </a:t>
            </a:r>
            <a:r>
              <a:rPr lang="sl-SI" altLang="en-US" dirty="0"/>
              <a:t>= -9 MW, </a:t>
            </a:r>
            <a:r>
              <a:rPr lang="sl-SI" altLang="en-US" dirty="0" err="1" smtClean="0"/>
              <a:t>std</a:t>
            </a:r>
            <a:r>
              <a:rPr lang="sl-SI" altLang="en-US" dirty="0" smtClean="0"/>
              <a:t>. odklon</a:t>
            </a:r>
            <a:r>
              <a:rPr lang="sl-SI" altLang="en-US" dirty="0" smtClean="0">
                <a:sym typeface="Symbol" panose="05050102010706020507" pitchFamily="18" charset="2"/>
              </a:rPr>
              <a:t> </a:t>
            </a:r>
            <a:r>
              <a:rPr lang="sl-SI" altLang="en-US" dirty="0"/>
              <a:t>= 42 MW</a:t>
            </a:r>
            <a:endParaRPr lang="sl-SI" dirty="0" smtClean="0"/>
          </a:p>
        </p:txBody>
      </p:sp>
      <p:sp>
        <p:nvSpPr>
          <p:cNvPr id="33" name="Content Placeholder 32"/>
          <p:cNvSpPr>
            <a:spLocks noGrp="1"/>
          </p:cNvSpPr>
          <p:nvPr>
            <p:ph sz="half" idx="2"/>
          </p:nvPr>
        </p:nvSpPr>
        <p:spPr>
          <a:xfrm>
            <a:off x="6191252" y="1052736"/>
            <a:ext cx="5665389" cy="1584178"/>
          </a:xfrm>
        </p:spPr>
        <p:txBody>
          <a:bodyPr/>
          <a:lstStyle/>
          <a:p>
            <a:pPr lvl="1"/>
            <a:r>
              <a:rPr lang="sl-SI" altLang="en-US" dirty="0"/>
              <a:t>OBREMENITEV: </a:t>
            </a:r>
            <a:endParaRPr lang="sl-SI" altLang="en-US" dirty="0" smtClean="0"/>
          </a:p>
          <a:p>
            <a:pPr marL="376237" lvl="1" indent="0">
              <a:buNone/>
            </a:pPr>
            <a:r>
              <a:rPr lang="sl-SI" altLang="en-US" dirty="0"/>
              <a:t>	</a:t>
            </a:r>
            <a:r>
              <a:rPr lang="sl-SI" altLang="en-US" dirty="0" smtClean="0"/>
              <a:t>od 1500 </a:t>
            </a:r>
            <a:r>
              <a:rPr lang="sl-SI" altLang="en-US" dirty="0"/>
              <a:t>do 2500 </a:t>
            </a:r>
            <a:r>
              <a:rPr lang="sl-SI" altLang="en-US" dirty="0" smtClean="0"/>
              <a:t>MW</a:t>
            </a:r>
          </a:p>
          <a:p>
            <a:pPr lvl="1"/>
            <a:r>
              <a:rPr lang="sl-SI" altLang="en-US" dirty="0"/>
              <a:t>NAPAKA </a:t>
            </a:r>
            <a:r>
              <a:rPr lang="sl-SI" altLang="en-US" dirty="0" smtClean="0"/>
              <a:t>NAPOVEDI: </a:t>
            </a:r>
          </a:p>
          <a:p>
            <a:pPr marL="376237" lvl="1" indent="0">
              <a:buNone/>
            </a:pPr>
            <a:r>
              <a:rPr lang="sl-SI" altLang="en-US" dirty="0" smtClean="0">
                <a:sym typeface="Symbol" panose="05050102010706020507" pitchFamily="18" charset="2"/>
              </a:rPr>
              <a:t>	sr. </a:t>
            </a:r>
            <a:r>
              <a:rPr lang="sl-SI" altLang="en-US" dirty="0" err="1" smtClean="0">
                <a:sym typeface="Symbol" panose="05050102010706020507" pitchFamily="18" charset="2"/>
              </a:rPr>
              <a:t>vr</a:t>
            </a:r>
            <a:r>
              <a:rPr lang="sl-SI" altLang="en-US" dirty="0" smtClean="0">
                <a:sym typeface="Symbol" panose="05050102010706020507" pitchFamily="18" charset="2"/>
              </a:rPr>
              <a:t>.</a:t>
            </a:r>
            <a:r>
              <a:rPr lang="sl-SI" altLang="en-US" dirty="0" smtClean="0"/>
              <a:t> </a:t>
            </a:r>
            <a:r>
              <a:rPr lang="sl-SI" altLang="en-US" dirty="0"/>
              <a:t>= -21 MW, </a:t>
            </a:r>
            <a:r>
              <a:rPr lang="sl-SI" altLang="en-US" dirty="0" err="1" smtClean="0"/>
              <a:t>std</a:t>
            </a:r>
            <a:r>
              <a:rPr lang="sl-SI" altLang="en-US" dirty="0" smtClean="0"/>
              <a:t>. odklon </a:t>
            </a:r>
            <a:r>
              <a:rPr lang="sl-SI" altLang="en-US" dirty="0"/>
              <a:t>= 62 MW</a:t>
            </a:r>
            <a:endParaRPr lang="sl-SI" altLang="en-US" dirty="0" smtClean="0"/>
          </a:p>
          <a:p>
            <a:endParaRPr lang="en-US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61" y="2492896"/>
            <a:ext cx="5337150" cy="39984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2492896"/>
            <a:ext cx="5337150" cy="3998400"/>
          </a:xfrm>
          <a:prstGeom prst="rect">
            <a:avLst/>
          </a:prstGeom>
        </p:spPr>
      </p:pic>
      <p:sp>
        <p:nvSpPr>
          <p:cNvPr id="36" name="Rounded Rectangle 35"/>
          <p:cNvSpPr>
            <a:spLocks noChangeArrowheads="1"/>
          </p:cNvSpPr>
          <p:nvPr/>
        </p:nvSpPr>
        <p:spPr bwMode="auto">
          <a:xfrm>
            <a:off x="10275727" y="1806863"/>
            <a:ext cx="1224136" cy="360040"/>
          </a:xfrm>
          <a:prstGeom prst="roundRect">
            <a:avLst>
              <a:gd name="adj" fmla="val 16667"/>
            </a:avLst>
          </a:prstGeom>
          <a:solidFill>
            <a:srgbClr val="006385"/>
          </a:solidFill>
          <a:ln w="28575" algn="ctr">
            <a:noFill/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 smtClean="0">
                <a:solidFill>
                  <a:schemeClr val="bg1"/>
                </a:solidFill>
                <a:latin typeface="+mn-lt"/>
              </a:rPr>
              <a:t>leto 2013</a:t>
            </a:r>
            <a:endParaRPr lang="en-US" alt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Rounded Rectangle 36"/>
          <p:cNvSpPr>
            <a:spLocks noChangeArrowheads="1"/>
          </p:cNvSpPr>
          <p:nvPr/>
        </p:nvSpPr>
        <p:spPr bwMode="auto">
          <a:xfrm>
            <a:off x="623392" y="1805500"/>
            <a:ext cx="10873208" cy="699496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638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Times New Roman" panose="02020603050405020304" pitchFamily="18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238106" y="1849001"/>
            <a:ext cx="1535832" cy="601982"/>
            <a:chOff x="5238106" y="1849001"/>
            <a:chExt cx="1535832" cy="601982"/>
          </a:xfrm>
        </p:grpSpPr>
        <p:sp>
          <p:nvSpPr>
            <p:cNvPr id="30" name="Left-Right Arrow 29"/>
            <p:cNvSpPr/>
            <p:nvPr/>
          </p:nvSpPr>
          <p:spPr bwMode="auto">
            <a:xfrm>
              <a:off x="5347399" y="1849001"/>
              <a:ext cx="1267482" cy="601982"/>
            </a:xfrm>
            <a:prstGeom prst="leftRightArrow">
              <a:avLst>
                <a:gd name="adj1" fmla="val 52751"/>
                <a:gd name="adj2" fmla="val 50000"/>
              </a:avLst>
            </a:prstGeom>
            <a:solidFill>
              <a:srgbClr val="DADADA"/>
            </a:solidFill>
            <a:ln w="28575" cap="flat" cmpd="sng" algn="ctr">
              <a:solidFill>
                <a:srgbClr val="9900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38106" y="1973056"/>
              <a:ext cx="15358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sl-SI" sz="1600" b="0" dirty="0">
                  <a:latin typeface="+mn-lt"/>
                </a:rPr>
                <a:t>k</a:t>
              </a:r>
              <a:r>
                <a:rPr lang="sl-SI" sz="1600" b="0" dirty="0" smtClean="0">
                  <a:latin typeface="+mn-lt"/>
                </a:rPr>
                <a:t>orelacija </a:t>
              </a:r>
              <a:r>
                <a:rPr lang="sl-SI" sz="1600" b="0" dirty="0" smtClean="0">
                  <a:latin typeface="+mn-lt"/>
                  <a:sym typeface="Symbol" panose="05050102010706020507" pitchFamily="18" charset="2"/>
                </a:rPr>
                <a:t></a:t>
              </a:r>
              <a:r>
                <a:rPr lang="sl-SI" sz="1600" b="0" dirty="0" smtClean="0">
                  <a:latin typeface="+mn-lt"/>
                </a:rPr>
                <a:t> 0</a:t>
              </a:r>
              <a:endParaRPr lang="en-US" sz="1600" b="0" dirty="0">
                <a:latin typeface="+mn-lt"/>
              </a:endParaRPr>
            </a:p>
          </p:txBody>
        </p:sp>
      </p:grpSp>
      <p:sp>
        <p:nvSpPr>
          <p:cNvPr id="39" name="Rounded Rectangle 38"/>
          <p:cNvSpPr>
            <a:spLocks noChangeArrowheads="1"/>
          </p:cNvSpPr>
          <p:nvPr/>
        </p:nvSpPr>
        <p:spPr bwMode="auto">
          <a:xfrm>
            <a:off x="10950478" y="2787381"/>
            <a:ext cx="1122186" cy="100165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algn="ctr">
            <a:solidFill>
              <a:srgbClr val="990033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400" dirty="0" smtClean="0">
                <a:latin typeface="+mn-lt"/>
              </a:rPr>
              <a:t>DVA ZNAČILNA DNEVA V L. 2015</a:t>
            </a:r>
            <a:endParaRPr lang="en-US" alt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450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8853" t="20915" r="5275" b="16322"/>
          <a:stretch/>
        </p:blipFill>
        <p:spPr>
          <a:xfrm>
            <a:off x="6816105" y="1009152"/>
            <a:ext cx="4320455" cy="44285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981" t="22446" r="51147" b="17854"/>
          <a:stretch/>
        </p:blipFill>
        <p:spPr>
          <a:xfrm>
            <a:off x="649480" y="1117215"/>
            <a:ext cx="4320455" cy="42124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Napaka napovedi proizvodnje VE  (2013)</a:t>
            </a:r>
            <a:endParaRPr lang="en-US" dirty="0"/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767408" y="5353365"/>
            <a:ext cx="4644069" cy="1054972"/>
          </a:xfrm>
          <a:prstGeom prst="roundRect">
            <a:avLst>
              <a:gd name="adj" fmla="val 16667"/>
            </a:avLst>
          </a:prstGeom>
          <a:solidFill>
            <a:srgbClr val="006385"/>
          </a:solidFill>
          <a:ln w="28575" algn="ctr">
            <a:noFill/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80975" indent="-180975">
              <a:spcBef>
                <a:spcPct val="0"/>
              </a:spcBef>
              <a:buClrTx/>
              <a:buSzTx/>
            </a:pPr>
            <a:r>
              <a:rPr lang="sl-SI" altLang="en-US" sz="1800" dirty="0" smtClean="0">
                <a:solidFill>
                  <a:schemeClr val="bg1"/>
                </a:solidFill>
                <a:latin typeface="+mn-lt"/>
              </a:rPr>
              <a:t>NESIMETRIJA: moment 3. stopnje = -0,72</a:t>
            </a:r>
          </a:p>
          <a:p>
            <a:pPr marL="180975" indent="-180975">
              <a:spcBef>
                <a:spcPct val="0"/>
              </a:spcBef>
              <a:buClrTx/>
              <a:buSzTx/>
            </a:pPr>
            <a:r>
              <a:rPr lang="sl-SI" altLang="en-US" sz="1800" dirty="0" smtClean="0">
                <a:solidFill>
                  <a:schemeClr val="bg1"/>
                </a:solidFill>
                <a:latin typeface="+mn-lt"/>
              </a:rPr>
              <a:t>SPLOŠČENOST: moment 4. stopnje = 3,41 </a:t>
            </a:r>
          </a:p>
          <a:p>
            <a:pPr marL="180975" indent="-180975">
              <a:spcBef>
                <a:spcPct val="0"/>
              </a:spcBef>
              <a:buClrTx/>
              <a:buSzTx/>
            </a:pPr>
            <a:r>
              <a:rPr lang="sl-SI" altLang="en-US" sz="1800" dirty="0" smtClean="0">
                <a:solidFill>
                  <a:schemeClr val="bg1"/>
                </a:solidFill>
                <a:latin typeface="+mn-lt"/>
              </a:rPr>
              <a:t>EMPIRIČNA </a:t>
            </a:r>
            <a:r>
              <a:rPr lang="sl-SI" altLang="en-US" sz="1800" dirty="0">
                <a:solidFill>
                  <a:schemeClr val="bg1"/>
                </a:solidFill>
                <a:cs typeface="Calibri" panose="020F0502020204030204" pitchFamily="34" charset="0"/>
              </a:rPr>
              <a:t>↔</a:t>
            </a:r>
            <a:r>
              <a:rPr lang="sl-SI" altLang="en-US" sz="1800" dirty="0" smtClean="0">
                <a:solidFill>
                  <a:schemeClr val="bg1"/>
                </a:solidFill>
                <a:latin typeface="+mn-lt"/>
                <a:sym typeface="Symbol" panose="05050102010706020507" pitchFamily="18" charset="2"/>
              </a:rPr>
              <a:t> </a:t>
            </a:r>
            <a:r>
              <a:rPr lang="sl-SI" altLang="en-US" sz="1800" dirty="0" smtClean="0">
                <a:solidFill>
                  <a:schemeClr val="bg1"/>
                </a:solidFill>
                <a:latin typeface="+mn-lt"/>
              </a:rPr>
              <a:t>NORMALNA</a:t>
            </a:r>
            <a:endParaRPr lang="en-US" alt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2809708" y="901900"/>
            <a:ext cx="2232248" cy="679559"/>
          </a:xfrm>
          <a:prstGeom prst="roundRect">
            <a:avLst>
              <a:gd name="adj" fmla="val 16667"/>
            </a:avLst>
          </a:prstGeom>
          <a:solidFill>
            <a:srgbClr val="DADADA"/>
          </a:solidFill>
          <a:ln w="12700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80975" indent="-180975">
              <a:spcBef>
                <a:spcPct val="0"/>
              </a:spcBef>
              <a:buClrTx/>
              <a:buSzTx/>
            </a:pPr>
            <a:r>
              <a:rPr lang="sl-SI" altLang="en-US" sz="1600" b="0" dirty="0">
                <a:latin typeface="+mn-lt"/>
              </a:rPr>
              <a:t>sr. </a:t>
            </a:r>
            <a:r>
              <a:rPr lang="sl-SI" altLang="en-US" sz="1600" b="0" dirty="0" err="1">
                <a:latin typeface="+mn-lt"/>
              </a:rPr>
              <a:t>vr</a:t>
            </a:r>
            <a:r>
              <a:rPr lang="sl-SI" altLang="en-US" sz="1600" b="0" dirty="0">
                <a:latin typeface="+mn-lt"/>
              </a:rPr>
              <a:t>. = -9 MW, </a:t>
            </a:r>
            <a:endParaRPr lang="sl-SI" altLang="en-US" sz="1600" b="0" dirty="0" smtClean="0">
              <a:latin typeface="+mn-lt"/>
            </a:endParaRPr>
          </a:p>
          <a:p>
            <a:pPr marL="180975" indent="-180975">
              <a:spcBef>
                <a:spcPct val="0"/>
              </a:spcBef>
              <a:buClrTx/>
              <a:buSzTx/>
            </a:pPr>
            <a:r>
              <a:rPr lang="sl-SI" altLang="en-US" sz="1600" b="0" dirty="0" err="1" smtClean="0">
                <a:latin typeface="+mn-lt"/>
              </a:rPr>
              <a:t>std</a:t>
            </a:r>
            <a:r>
              <a:rPr lang="sl-SI" altLang="en-US" sz="1600" b="0" dirty="0">
                <a:latin typeface="+mn-lt"/>
              </a:rPr>
              <a:t>. odklon = 42 </a:t>
            </a:r>
            <a:r>
              <a:rPr lang="sl-SI" altLang="en-US" sz="1600" b="0" dirty="0" smtClean="0">
                <a:latin typeface="+mn-lt"/>
              </a:rPr>
              <a:t>MW</a:t>
            </a:r>
          </a:p>
        </p:txBody>
      </p:sp>
      <p:sp>
        <p:nvSpPr>
          <p:cNvPr id="9" name="AutoShape 27"/>
          <p:cNvSpPr>
            <a:spLocks noChangeArrowheads="1"/>
          </p:cNvSpPr>
          <p:nvPr/>
        </p:nvSpPr>
        <p:spPr bwMode="auto">
          <a:xfrm>
            <a:off x="5734744" y="5582137"/>
            <a:ext cx="649288" cy="436562"/>
          </a:xfrm>
          <a:prstGeom prst="rightArrow">
            <a:avLst>
              <a:gd name="adj1" fmla="val 50000"/>
              <a:gd name="adj2" fmla="val 37182"/>
            </a:avLst>
          </a:prstGeom>
          <a:solidFill>
            <a:schemeClr val="bg2"/>
          </a:solidFill>
          <a:ln w="3810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en-US" sz="1800">
              <a:latin typeface="Times New Roman" panose="02020603050405020304" pitchFamily="18" charset="0"/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6825695" y="5272932"/>
            <a:ext cx="4680520" cy="1054972"/>
          </a:xfrm>
          <a:prstGeom prst="roundRect">
            <a:avLst>
              <a:gd name="adj" fmla="val 16667"/>
            </a:avLst>
          </a:prstGeom>
          <a:solidFill>
            <a:srgbClr val="990033"/>
          </a:solidFill>
          <a:ln w="28575" algn="ctr">
            <a:noFill/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600" dirty="0" smtClean="0">
                <a:solidFill>
                  <a:schemeClr val="bg1"/>
                </a:solidFill>
                <a:latin typeface="+mn-lt"/>
              </a:rPr>
              <a:t>MODEL Z NORMALNO PORAZD. NI DOVOLJ TOČEN</a:t>
            </a:r>
            <a:r>
              <a:rPr lang="sl-SI" altLang="en-US" sz="1600" dirty="0" smtClean="0">
                <a:solidFill>
                  <a:schemeClr val="bg1"/>
                </a:solidFill>
              </a:rPr>
              <a:t>:</a:t>
            </a:r>
            <a:endParaRPr lang="sl-SI" altLang="en-US" sz="1600" dirty="0" smtClean="0">
              <a:solidFill>
                <a:schemeClr val="bg1"/>
              </a:solidFill>
              <a:latin typeface="+mn-lt"/>
            </a:endParaRPr>
          </a:p>
          <a:p>
            <a:pPr marL="285750" indent="-285750">
              <a:spcBef>
                <a:spcPct val="0"/>
              </a:spcBef>
              <a:buClrTx/>
              <a:buSzTx/>
            </a:pPr>
            <a:r>
              <a:rPr lang="sl-SI" altLang="en-US" sz="1600" dirty="0" smtClean="0">
                <a:solidFill>
                  <a:schemeClr val="bg1"/>
                </a:solidFill>
                <a:latin typeface="+mn-lt"/>
                <a:sym typeface="Symbol" panose="05050102010706020507" pitchFamily="18" charset="2"/>
              </a:rPr>
              <a:t>, </a:t>
            </a:r>
            <a:r>
              <a:rPr lang="sl-SI" altLang="en-US" sz="1600" dirty="0" smtClean="0">
                <a:solidFill>
                  <a:schemeClr val="bg1"/>
                </a:solidFill>
                <a:latin typeface="+mn-lt"/>
              </a:rPr>
              <a:t>WB, </a:t>
            </a:r>
            <a:r>
              <a:rPr lang="sl-SI" altLang="en-US" sz="1600" dirty="0" smtClean="0">
                <a:solidFill>
                  <a:schemeClr val="bg1"/>
                </a:solidFill>
                <a:latin typeface="+mn-lt"/>
                <a:sym typeface="Symbol" panose="05050102010706020507" pitchFamily="18" charset="2"/>
              </a:rPr>
              <a:t> (LITERATURA) </a:t>
            </a:r>
          </a:p>
          <a:p>
            <a:pPr marL="285750" indent="-285750">
              <a:spcBef>
                <a:spcPct val="0"/>
              </a:spcBef>
              <a:buClrTx/>
              <a:buSzTx/>
            </a:pPr>
            <a:r>
              <a:rPr lang="sl-SI" altLang="en-US" sz="1600" dirty="0" smtClean="0">
                <a:solidFill>
                  <a:schemeClr val="bg1"/>
                </a:solidFill>
                <a:latin typeface="+mn-lt"/>
                <a:sym typeface="Symbol" panose="05050102010706020507" pitchFamily="18" charset="2"/>
              </a:rPr>
              <a:t>VER (LIT. - NOVO)</a:t>
            </a:r>
          </a:p>
          <a:p>
            <a:pPr marL="285750" indent="-285750">
              <a:spcBef>
                <a:spcPct val="0"/>
              </a:spcBef>
              <a:buClrTx/>
              <a:buSzTx/>
            </a:pPr>
            <a:r>
              <a:rPr lang="sl-SI" altLang="en-US" sz="1600" dirty="0" smtClean="0">
                <a:solidFill>
                  <a:schemeClr val="bg1"/>
                </a:solidFill>
                <a:sym typeface="Symbol" panose="05050102010706020507" pitchFamily="18" charset="2"/>
              </a:rPr>
              <a:t>RNPN </a:t>
            </a:r>
            <a:r>
              <a:rPr lang="sl-SI" altLang="en-US" sz="1600" dirty="0" smtClean="0">
                <a:solidFill>
                  <a:schemeClr val="bg1"/>
                </a:solidFill>
                <a:latin typeface="+mn-lt"/>
                <a:sym typeface="Symbol" panose="05050102010706020507" pitchFamily="18" charset="2"/>
              </a:rPr>
              <a:t>(PREDLOG</a:t>
            </a:r>
            <a:r>
              <a:rPr lang="sl-SI" altLang="en-US" sz="1600" dirty="0" smtClean="0">
                <a:solidFill>
                  <a:schemeClr val="bg1"/>
                </a:solidFill>
                <a:latin typeface="+mn-lt"/>
                <a:sym typeface="Symbol" panose="05050102010706020507" pitchFamily="18" charset="2"/>
              </a:rPr>
              <a:t>)</a:t>
            </a:r>
            <a:endParaRPr lang="en-US" altLang="en-US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7712757" y="901900"/>
            <a:ext cx="2906396" cy="366860"/>
          </a:xfrm>
          <a:prstGeom prst="roundRect">
            <a:avLst>
              <a:gd name="adj" fmla="val 16667"/>
            </a:avLst>
          </a:prstGeom>
          <a:solidFill>
            <a:srgbClr val="DADADA"/>
          </a:solidFill>
          <a:ln w="12700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sl-SI" altLang="en-US" sz="1600" b="0" dirty="0" smtClean="0">
                <a:latin typeface="+mn-lt"/>
              </a:rPr>
              <a:t>Funkciji gostote verjetnosti</a:t>
            </a:r>
          </a:p>
        </p:txBody>
      </p:sp>
    </p:spTree>
    <p:extLst>
      <p:ext uri="{BB962C8B-B14F-4D97-AF65-F5344CB8AC3E}">
        <p14:creationId xmlns:p14="http://schemas.microsoft.com/office/powerpoint/2010/main" val="126227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Modeli z </a:t>
            </a:r>
            <a:r>
              <a:rPr lang="sl-SI" dirty="0" smtClean="0">
                <a:sym typeface="Symbol" panose="05050102010706020507" pitchFamily="18" charset="2"/>
              </a:rPr>
              <a:t></a:t>
            </a:r>
            <a:r>
              <a:rPr lang="en-US" dirty="0" smtClean="0"/>
              <a:t>, WB</a:t>
            </a:r>
            <a:r>
              <a:rPr lang="sl-SI" dirty="0"/>
              <a:t> </a:t>
            </a:r>
            <a:r>
              <a:rPr lang="sl-SI" dirty="0" smtClean="0"/>
              <a:t>in </a:t>
            </a:r>
            <a:r>
              <a:rPr lang="sl-SI" dirty="0" smtClean="0">
                <a:sym typeface="Symbol" panose="05050102010706020507" pitchFamily="18" charset="2"/>
              </a:rPr>
              <a:t></a:t>
            </a:r>
            <a:r>
              <a:rPr lang="sl-SI" dirty="0" smtClean="0"/>
              <a:t> porazdelitvami</a:t>
            </a:r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sz="half" idx="2"/>
          </p:nvPr>
        </p:nvSpPr>
        <p:spPr>
          <a:xfrm>
            <a:off x="6203491" y="1268763"/>
            <a:ext cx="5665389" cy="5040559"/>
          </a:xfrm>
        </p:spPr>
        <p:txBody>
          <a:bodyPr/>
          <a:lstStyle/>
          <a:p>
            <a:r>
              <a:rPr lang="sl-SI" dirty="0" smtClean="0"/>
              <a:t>MODELIRANJE:</a:t>
            </a:r>
          </a:p>
          <a:p>
            <a:pPr marL="376237" lvl="1" indent="0">
              <a:buNone/>
            </a:pPr>
            <a:r>
              <a:rPr lang="sl-SI" dirty="0" smtClean="0"/>
              <a:t>MATLAB-</a:t>
            </a:r>
            <a:r>
              <a:rPr lang="sl-SI" dirty="0" err="1" smtClean="0"/>
              <a:t>ova</a:t>
            </a:r>
            <a:r>
              <a:rPr lang="sl-SI" dirty="0" smtClean="0"/>
              <a:t> funkcija </a:t>
            </a:r>
            <a:r>
              <a:rPr lang="sl-SI" dirty="0" err="1" smtClean="0"/>
              <a:t>histfit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PRIMERJAVA Z EMPIRIČNO:</a:t>
            </a:r>
            <a:endParaRPr lang="sl-SI" dirty="0"/>
          </a:p>
          <a:p>
            <a:pPr marL="376237" lvl="1" indent="0">
              <a:buNone/>
            </a:pPr>
            <a:r>
              <a:rPr lang="sl-SI" dirty="0" smtClean="0"/>
              <a:t>EFEKTIVNA VREDNOST RAZLIKE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274" t="23978" r="50000" b="16832"/>
          <a:stretch/>
        </p:blipFill>
        <p:spPr>
          <a:xfrm>
            <a:off x="1055440" y="1844824"/>
            <a:ext cx="4212519" cy="4176464"/>
          </a:xfrm>
          <a:prstGeom prst="rect">
            <a:avLst/>
          </a:prstGeom>
        </p:spPr>
      </p:pic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1893460" y="1493853"/>
            <a:ext cx="2906396" cy="366860"/>
          </a:xfrm>
          <a:prstGeom prst="roundRect">
            <a:avLst>
              <a:gd name="adj" fmla="val 16667"/>
            </a:avLst>
          </a:prstGeom>
          <a:solidFill>
            <a:srgbClr val="DADADA"/>
          </a:solidFill>
          <a:ln w="12700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sl-SI" altLang="en-US" sz="1600" b="0" dirty="0" smtClean="0">
                <a:latin typeface="+mn-lt"/>
              </a:rPr>
              <a:t>Funkcije gostote verjetnosti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401222"/>
              </p:ext>
            </p:extLst>
          </p:nvPr>
        </p:nvGraphicFramePr>
        <p:xfrm>
          <a:off x="6671594" y="3361999"/>
          <a:ext cx="3200064" cy="854085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1066688">
                  <a:extLst>
                    <a:ext uri="{9D8B030D-6E8A-4147-A177-3AD203B41FA5}">
                      <a16:colId xmlns:a16="http://schemas.microsoft.com/office/drawing/2014/main" val="1777845188"/>
                    </a:ext>
                  </a:extLst>
                </a:gridCol>
                <a:gridCol w="1066688">
                  <a:extLst>
                    <a:ext uri="{9D8B030D-6E8A-4147-A177-3AD203B41FA5}">
                      <a16:colId xmlns:a16="http://schemas.microsoft.com/office/drawing/2014/main" val="3323288978"/>
                    </a:ext>
                  </a:extLst>
                </a:gridCol>
                <a:gridCol w="1066688">
                  <a:extLst>
                    <a:ext uri="{9D8B030D-6E8A-4147-A177-3AD203B41FA5}">
                      <a16:colId xmlns:a16="http://schemas.microsoft.com/office/drawing/2014/main" val="1899398466"/>
                    </a:ext>
                  </a:extLst>
                </a:gridCol>
              </a:tblGrid>
              <a:tr h="415647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 [%]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WB [%]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</a:t>
                      </a: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 [%]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254942"/>
                  </a:ext>
                </a:extLst>
              </a:tr>
              <a:tr h="438438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52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36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2000" b="1" dirty="0">
                          <a:solidFill>
                            <a:schemeClr val="bg1"/>
                          </a:solidFill>
                          <a:effectLst/>
                        </a:rPr>
                        <a:t>45</a:t>
                      </a:r>
                      <a:endParaRPr lang="sl-SI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826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20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Modeli z </a:t>
            </a:r>
            <a:r>
              <a:rPr lang="sl-SI" dirty="0" smtClean="0">
                <a:sym typeface="Symbol" panose="05050102010706020507" pitchFamily="18" charset="2"/>
              </a:rPr>
              <a:t></a:t>
            </a:r>
            <a:r>
              <a:rPr lang="en-US" dirty="0" smtClean="0"/>
              <a:t>, WB</a:t>
            </a:r>
            <a:r>
              <a:rPr lang="sl-SI" dirty="0"/>
              <a:t> </a:t>
            </a:r>
            <a:r>
              <a:rPr lang="sl-SI" dirty="0" smtClean="0"/>
              <a:t>in </a:t>
            </a:r>
            <a:r>
              <a:rPr lang="sl-SI" dirty="0" smtClean="0">
                <a:sym typeface="Symbol" panose="05050102010706020507" pitchFamily="18" charset="2"/>
              </a:rPr>
              <a:t></a:t>
            </a:r>
            <a:r>
              <a:rPr lang="sl-SI" dirty="0" smtClean="0"/>
              <a:t> porazdelitvami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6421" t="23977" r="50000" b="17853"/>
          <a:stretch/>
        </p:blipFill>
        <p:spPr>
          <a:xfrm>
            <a:off x="1163471" y="1844824"/>
            <a:ext cx="4104488" cy="41044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8027" t="23638" r="50687" b="16662"/>
          <a:stretch/>
        </p:blipFill>
        <p:spPr>
          <a:xfrm>
            <a:off x="5357027" y="1326386"/>
            <a:ext cx="2073878" cy="22466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6422" t="22445" r="51146" b="19385"/>
          <a:stretch/>
        </p:blipFill>
        <p:spPr>
          <a:xfrm>
            <a:off x="5303912" y="4120266"/>
            <a:ext cx="2131444" cy="2189054"/>
          </a:xfrm>
          <a:prstGeom prst="rect">
            <a:avLst/>
          </a:prstGeom>
        </p:spPr>
      </p:pic>
      <p:sp>
        <p:nvSpPr>
          <p:cNvPr id="14" name="Rounded Rectangle 13"/>
          <p:cNvSpPr>
            <a:spLocks noChangeArrowheads="1"/>
          </p:cNvSpPr>
          <p:nvPr/>
        </p:nvSpPr>
        <p:spPr bwMode="auto">
          <a:xfrm>
            <a:off x="1873244" y="1500687"/>
            <a:ext cx="2906396" cy="366860"/>
          </a:xfrm>
          <a:prstGeom prst="roundRect">
            <a:avLst>
              <a:gd name="adj" fmla="val 16667"/>
            </a:avLst>
          </a:prstGeom>
          <a:solidFill>
            <a:srgbClr val="DADADA"/>
          </a:solidFill>
          <a:ln w="12700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sl-SI" altLang="en-US" sz="1600" b="0" dirty="0" smtClean="0">
                <a:latin typeface="+mn-lt"/>
              </a:rPr>
              <a:t>Zbirne funkcije verjetnosti</a:t>
            </a:r>
          </a:p>
        </p:txBody>
      </p:sp>
      <p:sp>
        <p:nvSpPr>
          <p:cNvPr id="5" name="Rectangle 4"/>
          <p:cNvSpPr/>
          <p:nvPr/>
        </p:nvSpPr>
        <p:spPr>
          <a:xfrm>
            <a:off x="8295072" y="850671"/>
            <a:ext cx="2747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kern="0" dirty="0" smtClean="0">
                <a:solidFill>
                  <a:srgbClr val="000000"/>
                </a:solidFill>
                <a:latin typeface="Calibri"/>
                <a:cs typeface="+mn-cs"/>
              </a:rPr>
              <a:t>IZBRANI PERCENTILI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719736" y="1988840"/>
            <a:ext cx="1224136" cy="648072"/>
          </a:xfrm>
          <a:prstGeom prst="rect">
            <a:avLst/>
          </a:prstGeom>
          <a:noFill/>
          <a:ln w="28575" cap="flat" cmpd="sng" algn="ctr">
            <a:solidFill>
              <a:srgbClr val="9900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AutoShape 27"/>
          <p:cNvSpPr>
            <a:spLocks noChangeArrowheads="1"/>
          </p:cNvSpPr>
          <p:nvPr/>
        </p:nvSpPr>
        <p:spPr bwMode="auto">
          <a:xfrm>
            <a:off x="4572232" y="2130608"/>
            <a:ext cx="649288" cy="436562"/>
          </a:xfrm>
          <a:prstGeom prst="rightArrow">
            <a:avLst>
              <a:gd name="adj1" fmla="val 50000"/>
              <a:gd name="adj2" fmla="val 37182"/>
            </a:avLst>
          </a:prstGeom>
          <a:solidFill>
            <a:schemeClr val="bg2"/>
          </a:solidFill>
          <a:ln w="3810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en-US" sz="1800">
              <a:latin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791458" y="4522005"/>
            <a:ext cx="1345057" cy="648072"/>
          </a:xfrm>
          <a:prstGeom prst="rect">
            <a:avLst/>
          </a:prstGeom>
          <a:noFill/>
          <a:ln w="28575" cap="flat" cmpd="sng" algn="ctr">
            <a:solidFill>
              <a:srgbClr val="9900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AutoShape 27"/>
          <p:cNvSpPr>
            <a:spLocks noChangeArrowheads="1"/>
          </p:cNvSpPr>
          <p:nvPr/>
        </p:nvSpPr>
        <p:spPr bwMode="auto">
          <a:xfrm>
            <a:off x="4505800" y="4627760"/>
            <a:ext cx="715720" cy="436562"/>
          </a:xfrm>
          <a:prstGeom prst="rightArrow">
            <a:avLst>
              <a:gd name="adj1" fmla="val 50000"/>
              <a:gd name="adj2" fmla="val 37182"/>
            </a:avLst>
          </a:prstGeom>
          <a:solidFill>
            <a:schemeClr val="bg2"/>
          </a:solidFill>
          <a:ln w="3810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l-SI" altLang="en-US" sz="1800">
              <a:latin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301759"/>
              </p:ext>
            </p:extLst>
          </p:nvPr>
        </p:nvGraphicFramePr>
        <p:xfrm>
          <a:off x="7846335" y="4228135"/>
          <a:ext cx="3645343" cy="17492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8775">
                  <a:extLst>
                    <a:ext uri="{9D8B030D-6E8A-4147-A177-3AD203B41FA5}">
                      <a16:colId xmlns:a16="http://schemas.microsoft.com/office/drawing/2014/main" val="3012471484"/>
                    </a:ext>
                  </a:extLst>
                </a:gridCol>
                <a:gridCol w="728775">
                  <a:extLst>
                    <a:ext uri="{9D8B030D-6E8A-4147-A177-3AD203B41FA5}">
                      <a16:colId xmlns:a16="http://schemas.microsoft.com/office/drawing/2014/main" val="1802008318"/>
                    </a:ext>
                  </a:extLst>
                </a:gridCol>
                <a:gridCol w="729509">
                  <a:extLst>
                    <a:ext uri="{9D8B030D-6E8A-4147-A177-3AD203B41FA5}">
                      <a16:colId xmlns:a16="http://schemas.microsoft.com/office/drawing/2014/main" val="95095457"/>
                    </a:ext>
                  </a:extLst>
                </a:gridCol>
                <a:gridCol w="728775">
                  <a:extLst>
                    <a:ext uri="{9D8B030D-6E8A-4147-A177-3AD203B41FA5}">
                      <a16:colId xmlns:a16="http://schemas.microsoft.com/office/drawing/2014/main" val="2961657354"/>
                    </a:ext>
                  </a:extLst>
                </a:gridCol>
                <a:gridCol w="729509">
                  <a:extLst>
                    <a:ext uri="{9D8B030D-6E8A-4147-A177-3AD203B41FA5}">
                      <a16:colId xmlns:a16="http://schemas.microsoft.com/office/drawing/2014/main" val="1364447478"/>
                    </a:ext>
                  </a:extLst>
                </a:gridCol>
              </a:tblGrid>
              <a:tr h="477056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WB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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emp.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794913"/>
                  </a:ext>
                </a:extLst>
              </a:tr>
              <a:tr h="477056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1%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-105,5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-105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-101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-124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998786"/>
                  </a:ext>
                </a:extLst>
              </a:tr>
              <a:tr h="397547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5%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-82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-78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-81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-93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289678"/>
                  </a:ext>
                </a:extLst>
              </a:tr>
              <a:tr h="397547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10%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-67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-62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-68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-71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498334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992255"/>
              </p:ext>
            </p:extLst>
          </p:nvPr>
        </p:nvGraphicFramePr>
        <p:xfrm>
          <a:off x="7846335" y="1373728"/>
          <a:ext cx="3650265" cy="17672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9759">
                  <a:extLst>
                    <a:ext uri="{9D8B030D-6E8A-4147-A177-3AD203B41FA5}">
                      <a16:colId xmlns:a16="http://schemas.microsoft.com/office/drawing/2014/main" val="2026459200"/>
                    </a:ext>
                  </a:extLst>
                </a:gridCol>
                <a:gridCol w="729759">
                  <a:extLst>
                    <a:ext uri="{9D8B030D-6E8A-4147-A177-3AD203B41FA5}">
                      <a16:colId xmlns:a16="http://schemas.microsoft.com/office/drawing/2014/main" val="1285283460"/>
                    </a:ext>
                  </a:extLst>
                </a:gridCol>
                <a:gridCol w="730494">
                  <a:extLst>
                    <a:ext uri="{9D8B030D-6E8A-4147-A177-3AD203B41FA5}">
                      <a16:colId xmlns:a16="http://schemas.microsoft.com/office/drawing/2014/main" val="3412518925"/>
                    </a:ext>
                  </a:extLst>
                </a:gridCol>
                <a:gridCol w="729759">
                  <a:extLst>
                    <a:ext uri="{9D8B030D-6E8A-4147-A177-3AD203B41FA5}">
                      <a16:colId xmlns:a16="http://schemas.microsoft.com/office/drawing/2014/main" val="929269590"/>
                    </a:ext>
                  </a:extLst>
                </a:gridCol>
                <a:gridCol w="730494">
                  <a:extLst>
                    <a:ext uri="{9D8B030D-6E8A-4147-A177-3AD203B41FA5}">
                      <a16:colId xmlns:a16="http://schemas.microsoft.com/office/drawing/2014/main" val="825874679"/>
                    </a:ext>
                  </a:extLst>
                </a:gridCol>
              </a:tblGrid>
              <a:tr h="504926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WB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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 err="1">
                          <a:solidFill>
                            <a:schemeClr val="bg1"/>
                          </a:solidFill>
                          <a:effectLst/>
                        </a:rPr>
                        <a:t>emp</a:t>
                      </a: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[MW]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401142"/>
                  </a:ext>
                </a:extLst>
              </a:tr>
              <a:tr h="420771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90%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48,5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41,5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57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36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904572"/>
                  </a:ext>
                </a:extLst>
              </a:tr>
              <a:tr h="420771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95%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64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54,5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82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46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815122"/>
                  </a:ext>
                </a:extLst>
              </a:tr>
              <a:tr h="420771"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99%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91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77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130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67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676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78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>
            <a:spLocks noChangeArrowheads="1"/>
          </p:cNvSpPr>
          <p:nvPr/>
        </p:nvSpPr>
        <p:spPr bwMode="auto">
          <a:xfrm>
            <a:off x="1415480" y="2132855"/>
            <a:ext cx="6480720" cy="1380549"/>
          </a:xfrm>
          <a:prstGeom prst="roundRect">
            <a:avLst>
              <a:gd name="adj" fmla="val 16667"/>
            </a:avLst>
          </a:prstGeom>
          <a:solidFill>
            <a:srgbClr val="DADADA"/>
          </a:solidFill>
          <a:ln w="12700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endParaRPr lang="sl-SI" altLang="en-US" sz="1600" b="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>
                <a:solidFill>
                  <a:srgbClr val="000000"/>
                </a:solidFill>
              </a:rPr>
              <a:t>Modeli z </a:t>
            </a:r>
            <a:r>
              <a:rPr lang="sl-SI" dirty="0" smtClean="0">
                <a:solidFill>
                  <a:srgbClr val="000000"/>
                </a:solidFill>
              </a:rPr>
              <a:t>RNPN porazdelitvami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511177"/>
              </p:ext>
            </p:extLst>
          </p:nvPr>
        </p:nvGraphicFramePr>
        <p:xfrm>
          <a:off x="1529175" y="2233663"/>
          <a:ext cx="6267450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3" imgW="2971800" imgH="545760" progId="Equation.DSMT4">
                  <p:embed/>
                </p:oleObj>
              </mc:Choice>
              <mc:Fallback>
                <p:oleObj name="Equation" r:id="rId3" imgW="2971800" imgH="5457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9175" y="2233663"/>
                        <a:ext cx="6267450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 smtClean="0"/>
              <a:t>Funkcija gostote verjetnosti</a:t>
            </a:r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Določitev parametrov</a:t>
            </a:r>
          </a:p>
          <a:p>
            <a:pPr marL="376237" lvl="1" indent="0">
              <a:buNone/>
            </a:pP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sl-S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sl-SI" dirty="0" err="1" smtClean="0"/>
              <a:t>aksimizacija</a:t>
            </a:r>
            <a:r>
              <a:rPr lang="sl-SI" dirty="0" smtClean="0"/>
              <a:t> funkcije verjetnosti:</a:t>
            </a:r>
            <a:endParaRPr lang="en-US" dirty="0"/>
          </a:p>
        </p:txBody>
      </p:sp>
      <p:graphicFrame>
        <p:nvGraphicFramePr>
          <p:cNvPr id="11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89068817"/>
              </p:ext>
            </p:extLst>
          </p:nvPr>
        </p:nvGraphicFramePr>
        <p:xfrm>
          <a:off x="5591942" y="4299718"/>
          <a:ext cx="6035211" cy="16561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6036">
                  <a:extLst>
                    <a:ext uri="{9D8B030D-6E8A-4147-A177-3AD203B41FA5}">
                      <a16:colId xmlns:a16="http://schemas.microsoft.com/office/drawing/2014/main" val="2860277041"/>
                    </a:ext>
                  </a:extLst>
                </a:gridCol>
                <a:gridCol w="846036">
                  <a:extLst>
                    <a:ext uri="{9D8B030D-6E8A-4147-A177-3AD203B41FA5}">
                      <a16:colId xmlns:a16="http://schemas.microsoft.com/office/drawing/2014/main" val="1326241464"/>
                    </a:ext>
                  </a:extLst>
                </a:gridCol>
                <a:gridCol w="846036">
                  <a:extLst>
                    <a:ext uri="{9D8B030D-6E8A-4147-A177-3AD203B41FA5}">
                      <a16:colId xmlns:a16="http://schemas.microsoft.com/office/drawing/2014/main" val="284366467"/>
                    </a:ext>
                  </a:extLst>
                </a:gridCol>
                <a:gridCol w="1165701">
                  <a:extLst>
                    <a:ext uri="{9D8B030D-6E8A-4147-A177-3AD203B41FA5}">
                      <a16:colId xmlns:a16="http://schemas.microsoft.com/office/drawing/2014/main" val="4123815651"/>
                    </a:ext>
                  </a:extLst>
                </a:gridCol>
                <a:gridCol w="1165701">
                  <a:extLst>
                    <a:ext uri="{9D8B030D-6E8A-4147-A177-3AD203B41FA5}">
                      <a16:colId xmlns:a16="http://schemas.microsoft.com/office/drawing/2014/main" val="1463781481"/>
                    </a:ext>
                  </a:extLst>
                </a:gridCol>
                <a:gridCol w="1165701">
                  <a:extLst>
                    <a:ext uri="{9D8B030D-6E8A-4147-A177-3AD203B41FA5}">
                      <a16:colId xmlns:a16="http://schemas.microsoft.com/office/drawing/2014/main" val="1169309770"/>
                    </a:ext>
                  </a:extLst>
                </a:gridCol>
              </a:tblGrid>
              <a:tr h="483083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</a:t>
                      </a:r>
                      <a:r>
                        <a:rPr lang="sl-SI" sz="1600" b="1" baseline="-2500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</a:t>
                      </a:r>
                      <a:r>
                        <a:rPr lang="sl-SI" sz="1600" b="1" baseline="-2500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</a:t>
                      </a:r>
                      <a:r>
                        <a:rPr lang="sl-SI" sz="1600" b="1" baseline="-2500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porazdelitev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nesimetrija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sploščenost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668940"/>
                  </a:ext>
                </a:extLst>
              </a:tr>
              <a:tr h="391034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</a:t>
                      </a: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 0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= 0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= 0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NN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DA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NE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663349"/>
                  </a:ext>
                </a:extLst>
              </a:tr>
              <a:tr h="391034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</a:t>
                      </a: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 0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&gt; 0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= 0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NPN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DA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DA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503502"/>
                  </a:ext>
                </a:extLst>
              </a:tr>
              <a:tr h="391034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  <a:sym typeface="Symbol" panose="05050102010706020507" pitchFamily="18" charset="2"/>
                        </a:rPr>
                        <a:t></a:t>
                      </a: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 0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&gt; 0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&gt; 0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RNPN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>
                          <a:solidFill>
                            <a:schemeClr val="bg1"/>
                          </a:solidFill>
                          <a:effectLst/>
                        </a:rPr>
                        <a:t>DA</a:t>
                      </a:r>
                      <a:endParaRPr lang="sl-SI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Aft>
                          <a:spcPts val="1000"/>
                        </a:spcAft>
                      </a:pPr>
                      <a:r>
                        <a:rPr lang="sl-SI" sz="1600" b="1" dirty="0">
                          <a:solidFill>
                            <a:schemeClr val="bg1"/>
                          </a:solidFill>
                          <a:effectLst/>
                        </a:rPr>
                        <a:t>DA</a:t>
                      </a:r>
                      <a:endParaRPr lang="sl-SI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675" marR="56675" marT="0" marB="0" anchor="ctr">
                    <a:solidFill>
                      <a:srgbClr val="0063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948199"/>
                  </a:ext>
                </a:extLst>
              </a:tr>
            </a:tbl>
          </a:graphicData>
        </a:graphic>
      </p:graphicFrame>
      <p:sp>
        <p:nvSpPr>
          <p:cNvPr id="12" name="Line Callout 2 11"/>
          <p:cNvSpPr/>
          <p:nvPr/>
        </p:nvSpPr>
        <p:spPr bwMode="auto">
          <a:xfrm>
            <a:off x="5406860" y="1101812"/>
            <a:ext cx="4779530" cy="343970"/>
          </a:xfrm>
          <a:prstGeom prst="borderCallout2">
            <a:avLst>
              <a:gd name="adj1" fmla="val 53100"/>
              <a:gd name="adj2" fmla="val -1507"/>
              <a:gd name="adj3" fmla="val 53768"/>
              <a:gd name="adj4" fmla="val -9402"/>
              <a:gd name="adj5" fmla="val 435505"/>
              <a:gd name="adj6" fmla="val -20776"/>
            </a:avLst>
          </a:prstGeom>
          <a:solidFill>
            <a:schemeClr val="bg1"/>
          </a:solidFill>
          <a:ln w="28575" cap="flat" cmpd="sng" algn="ctr">
            <a:solidFill>
              <a:srgbClr val="006385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 eaLnBrk="0" hangingPunct="0">
              <a:tabLst>
                <a:tab pos="92075" algn="l"/>
              </a:tabLst>
              <a:defRPr/>
            </a:pPr>
            <a:r>
              <a:rPr lang="sl-SI" sz="1600" b="0" dirty="0" smtClean="0">
                <a:latin typeface="+mn-lt"/>
                <a:cs typeface="+mn-cs"/>
              </a:rPr>
              <a:t>Funkcija gostote verjetnosti za normalno porazdelitev</a:t>
            </a:r>
            <a:endParaRPr lang="sl-SI" sz="1600" b="0" dirty="0">
              <a:latin typeface="+mn-lt"/>
              <a:cs typeface="+mn-cs"/>
            </a:endParaRPr>
          </a:p>
        </p:txBody>
      </p:sp>
      <p:sp>
        <p:nvSpPr>
          <p:cNvPr id="13" name="Line Callout 2 12"/>
          <p:cNvSpPr/>
          <p:nvPr/>
        </p:nvSpPr>
        <p:spPr bwMode="auto">
          <a:xfrm>
            <a:off x="5591944" y="1538943"/>
            <a:ext cx="4779530" cy="372015"/>
          </a:xfrm>
          <a:prstGeom prst="borderCallout2">
            <a:avLst>
              <a:gd name="adj1" fmla="val 53100"/>
              <a:gd name="adj2" fmla="val -1507"/>
              <a:gd name="adj3" fmla="val 53768"/>
              <a:gd name="adj4" fmla="val -5731"/>
              <a:gd name="adj5" fmla="val 290286"/>
              <a:gd name="adj6" fmla="val -12273"/>
            </a:avLst>
          </a:prstGeom>
          <a:solidFill>
            <a:schemeClr val="bg1"/>
          </a:solidFill>
          <a:ln w="28575" cap="flat" cmpd="sng" algn="ctr">
            <a:solidFill>
              <a:srgbClr val="006385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ctr" eaLnBrk="0" hangingPunct="0">
              <a:tabLst>
                <a:tab pos="92075" algn="l"/>
              </a:tabLst>
              <a:defRPr/>
            </a:pPr>
            <a:r>
              <a:rPr lang="sl-SI" sz="1600" b="0" dirty="0" smtClean="0">
                <a:latin typeface="+mn-lt"/>
                <a:cs typeface="+mn-cs"/>
              </a:rPr>
              <a:t>Zbirna funkcija verjetnosti za normalno porazdelitev</a:t>
            </a:r>
            <a:endParaRPr lang="sl-SI" sz="1600" b="0" dirty="0"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49373" y="3933056"/>
            <a:ext cx="2516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>
                <a:latin typeface="+mn-lt"/>
                <a:ea typeface="Times New Roman" panose="02020603050405020304" pitchFamily="18" charset="0"/>
              </a:rPr>
              <a:t>Vpliv parametrov oblike </a:t>
            </a:r>
            <a:endParaRPr lang="en-US" dirty="0">
              <a:latin typeface="+mn-lt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110225"/>
              </p:ext>
            </p:extLst>
          </p:nvPr>
        </p:nvGraphicFramePr>
        <p:xfrm>
          <a:off x="944859" y="4782167"/>
          <a:ext cx="3422949" cy="1437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5" imgW="2171520" imgH="952200" progId="Equation.DSMT4">
                  <p:embed/>
                </p:oleObj>
              </mc:Choice>
              <mc:Fallback>
                <p:oleObj name="Equation" r:id="rId5" imgW="2171520" imgH="952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859" y="4782167"/>
                        <a:ext cx="3422949" cy="14379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8184232" y="2277620"/>
            <a:ext cx="2880320" cy="1077218"/>
          </a:xfrm>
          <a:prstGeom prst="rect">
            <a:avLst/>
          </a:prstGeom>
          <a:ln w="28575">
            <a:solidFill>
              <a:srgbClr val="006385"/>
            </a:solidFill>
          </a:ln>
        </p:spPr>
        <p:txBody>
          <a:bodyPr wrap="square">
            <a:spAutoFit/>
          </a:bodyPr>
          <a:lstStyle/>
          <a:p>
            <a:pPr marL="92075" lvl="0" indent="-92075" eaLnBrk="0" hangingPunct="0">
              <a:buFont typeface="Arial" panose="020B0604020202020204" pitchFamily="34" charset="0"/>
              <a:buChar char="•"/>
              <a:tabLst>
                <a:tab pos="92075" algn="l"/>
              </a:tabLst>
              <a:defRPr/>
            </a:pPr>
            <a:r>
              <a:rPr lang="sl-SI" sz="1600" b="0" i="1" dirty="0" err="1">
                <a:solidFill>
                  <a:srgbClr val="000000"/>
                </a:solidFill>
                <a:latin typeface="Calibri"/>
                <a:ea typeface="Times New Roman" panose="02020603050405020304" pitchFamily="18" charset="0"/>
              </a:rPr>
              <a:t>x</a:t>
            </a:r>
            <a:r>
              <a:rPr lang="sl-SI" sz="1600" b="0" i="1" baseline="-25000" dirty="0" err="1">
                <a:solidFill>
                  <a:srgbClr val="000000"/>
                </a:solidFill>
                <a:latin typeface="Calibri"/>
                <a:ea typeface="Times New Roman" panose="02020603050405020304" pitchFamily="18" charset="0"/>
              </a:rPr>
              <a:t>s</a:t>
            </a:r>
            <a:r>
              <a:rPr lang="sl-SI" sz="1600" b="0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</a:rPr>
              <a:t> := (</a:t>
            </a:r>
            <a:r>
              <a:rPr lang="sl-SI" sz="1600" b="0" i="1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</a:rPr>
              <a:t>x</a:t>
            </a:r>
            <a:r>
              <a:rPr lang="sl-SI" sz="1600" b="0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</a:rPr>
              <a:t>‑</a:t>
            </a:r>
            <a:r>
              <a:rPr lang="sl-SI" sz="1600" b="0" i="1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sl-SI" sz="1600" b="0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</a:rPr>
              <a:t>)/</a:t>
            </a:r>
            <a:r>
              <a:rPr lang="sl-SI" sz="1600" b="0" i="1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  </a:t>
            </a:r>
            <a:r>
              <a:rPr lang="sl-SI" sz="1600" b="0" i="1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  <a:sym typeface="Symbol" panose="05050102010706020507" pitchFamily="18" charset="2"/>
              </a:rPr>
              <a:t>→</a:t>
            </a:r>
            <a:r>
              <a:rPr lang="sl-SI" sz="1600" b="0" dirty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 s</a:t>
            </a:r>
            <a:r>
              <a:rPr lang="sl-SI" sz="1600" b="0" dirty="0">
                <a:solidFill>
                  <a:srgbClr val="000000"/>
                </a:solidFill>
                <a:latin typeface="Calibri"/>
              </a:rPr>
              <a:t>tandardizirana slučajna spremenljivka,</a:t>
            </a:r>
          </a:p>
          <a:p>
            <a:pPr marL="92075" lvl="0" indent="-92075" eaLnBrk="0" hangingPunct="0">
              <a:buFont typeface="Arial" panose="020B0604020202020204" pitchFamily="34" charset="0"/>
              <a:buChar char="•"/>
              <a:tabLst>
                <a:tab pos="92075" algn="l"/>
              </a:tabLst>
              <a:defRPr/>
            </a:pPr>
            <a:r>
              <a:rPr lang="sl-SI" sz="1600" b="0" i="1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sl-SI" sz="1600" b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sl-SI" sz="1600" b="0" i="1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  <a:sym typeface="Symbol" panose="05050102010706020507" pitchFamily="18" charset="2"/>
              </a:rPr>
              <a:t>→</a:t>
            </a:r>
            <a:r>
              <a:rPr lang="sl-SI" sz="1600" b="0" dirty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 srednja vrednost, </a:t>
            </a:r>
          </a:p>
          <a:p>
            <a:pPr marL="92075" lvl="0" indent="-92075" eaLnBrk="0" hangingPunct="0">
              <a:buFont typeface="Arial" panose="020B0604020202020204" pitchFamily="34" charset="0"/>
              <a:buChar char="•"/>
              <a:tabLst>
                <a:tab pos="92075" algn="l"/>
              </a:tabLst>
              <a:defRPr/>
            </a:pPr>
            <a:r>
              <a:rPr lang="sl-SI" sz="1600" b="0" i="1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  </a:t>
            </a:r>
            <a:r>
              <a:rPr lang="sl-SI" sz="1600" b="0" i="1" dirty="0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Calibri" panose="020F0502020204030204" pitchFamily="34" charset="0"/>
                <a:sym typeface="Symbol" panose="05050102010706020507" pitchFamily="18" charset="2"/>
              </a:rPr>
              <a:t>→</a:t>
            </a:r>
            <a:r>
              <a:rPr lang="sl-SI" sz="1600" b="0" dirty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 s</a:t>
            </a:r>
            <a:r>
              <a:rPr lang="sl-SI" sz="1600" b="0" dirty="0">
                <a:solidFill>
                  <a:srgbClr val="000000"/>
                </a:solidFill>
                <a:latin typeface="Calibri"/>
              </a:rPr>
              <a:t>tandardni odklon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456040" y="5993586"/>
            <a:ext cx="52521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K.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Choudhry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,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and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M. A.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Matin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, “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Extended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skew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generalized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normal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distribution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,”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Int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. J. Stat., vol. 69, no. 3, pp. 265–278, Dec. 2011.</a:t>
            </a:r>
            <a:endParaRPr lang="en-US" sz="1200" b="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6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6996163" y="2708920"/>
            <a:ext cx="5004493" cy="2325167"/>
          </a:xfrm>
          <a:prstGeom prst="roundRect">
            <a:avLst>
              <a:gd name="adj" fmla="val 16667"/>
            </a:avLst>
          </a:prstGeom>
          <a:solidFill>
            <a:srgbClr val="006385"/>
          </a:solidFill>
          <a:ln w="28575" algn="ctr">
            <a:noFill/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altLang="en-US" sz="2000" dirty="0" smtClean="0">
                <a:solidFill>
                  <a:schemeClr val="bg1"/>
                </a:solidFill>
                <a:latin typeface="+mn-lt"/>
              </a:rPr>
              <a:t>INVERZNA (PERCENTILNA) FUNKCIJA JE PODANA ANALITIČNO</a:t>
            </a:r>
            <a:r>
              <a:rPr lang="sl-SI" altLang="en-US" sz="2000" dirty="0" smtClean="0">
                <a:solidFill>
                  <a:schemeClr val="bg1"/>
                </a:solidFill>
                <a:latin typeface="+mn-lt"/>
              </a:rPr>
              <a:t> !</a:t>
            </a:r>
            <a:r>
              <a:rPr lang="en-US" altLang="en-US" sz="2000" dirty="0" smtClean="0">
                <a:solidFill>
                  <a:schemeClr val="bg1"/>
                </a:solidFill>
                <a:latin typeface="+mn-lt"/>
              </a:rPr>
              <a:t> </a:t>
            </a:r>
            <a:endParaRPr lang="sl-SI" altLang="en-US" sz="2000" dirty="0" smtClean="0">
              <a:solidFill>
                <a:schemeClr val="bg1"/>
              </a:solidFill>
              <a:latin typeface="+mn-lt"/>
            </a:endParaRPr>
          </a:p>
          <a:p>
            <a:pPr>
              <a:spcBef>
                <a:spcPct val="0"/>
              </a:spcBef>
              <a:buClrTx/>
              <a:buSzTx/>
              <a:buNone/>
            </a:pPr>
            <a:endParaRPr lang="sl-SI" altLang="en-US" sz="2000" dirty="0" smtClean="0">
              <a:solidFill>
                <a:schemeClr val="bg1"/>
              </a:solidFill>
              <a:latin typeface="+mn-lt"/>
            </a:endParaRP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sl-SI" altLang="en-US" sz="2000" dirty="0" smtClean="0">
                <a:solidFill>
                  <a:schemeClr val="bg1"/>
                </a:solidFill>
                <a:latin typeface="+mn-lt"/>
              </a:rPr>
              <a:t>za p-ti </a:t>
            </a:r>
            <a:r>
              <a:rPr lang="sl-SI" altLang="en-US" sz="2000" dirty="0" err="1" smtClean="0">
                <a:solidFill>
                  <a:schemeClr val="bg1"/>
                </a:solidFill>
                <a:latin typeface="+mn-lt"/>
              </a:rPr>
              <a:t>percentil</a:t>
            </a:r>
            <a:r>
              <a:rPr lang="sl-SI" altLang="en-US" sz="2000" dirty="0" smtClean="0">
                <a:solidFill>
                  <a:schemeClr val="bg1"/>
                </a:solidFill>
                <a:latin typeface="+mn-lt"/>
              </a:rPr>
              <a:t>:</a:t>
            </a:r>
            <a:endParaRPr lang="en-US" altLang="en-U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1415480" y="4953565"/>
            <a:ext cx="5256584" cy="995716"/>
          </a:xfrm>
          <a:prstGeom prst="roundRect">
            <a:avLst>
              <a:gd name="adj" fmla="val 16667"/>
            </a:avLst>
          </a:prstGeom>
          <a:solidFill>
            <a:srgbClr val="DADADA"/>
          </a:solidFill>
          <a:ln w="12700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endParaRPr lang="sl-SI" altLang="en-US" sz="1600" b="0" dirty="0" smtClean="0">
              <a:latin typeface="+mn-lt"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415480" y="2132855"/>
            <a:ext cx="5400600" cy="1380549"/>
          </a:xfrm>
          <a:prstGeom prst="roundRect">
            <a:avLst>
              <a:gd name="adj" fmla="val 16667"/>
            </a:avLst>
          </a:prstGeom>
          <a:solidFill>
            <a:srgbClr val="DADADA"/>
          </a:solidFill>
          <a:ln w="12700" algn="ctr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Symbol" panose="05050102010706020507" pitchFamily="18" charset="2"/>
              <a:buChar char="·"/>
              <a:defRPr sz="2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endParaRPr lang="sl-SI" altLang="en-US" sz="1600" b="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Model z VER porazdelitvijo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l-SI" dirty="0" smtClean="0"/>
              <a:t>Funkcija gostote verjetnosti</a:t>
            </a:r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r>
              <a:rPr lang="sl-SI" dirty="0"/>
              <a:t>Določitev parametrov</a:t>
            </a:r>
          </a:p>
          <a:p>
            <a:pPr marL="376237" lvl="1" indent="0">
              <a:buNone/>
            </a:pP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aproksimacija zbirne funkcije verjetnosti</a:t>
            </a:r>
            <a:endParaRPr lang="sl-SI" dirty="0" smtClean="0"/>
          </a:p>
          <a:p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956459"/>
              </p:ext>
            </p:extLst>
          </p:nvPr>
        </p:nvGraphicFramePr>
        <p:xfrm>
          <a:off x="1653222" y="2273790"/>
          <a:ext cx="4930648" cy="1098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Equation" r:id="rId3" imgW="2336800" imgH="520700" progId="Equation.DSMT4">
                  <p:embed/>
                </p:oleObj>
              </mc:Choice>
              <mc:Fallback>
                <p:oleObj name="Equation" r:id="rId3" imgW="2336800" imgH="520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3222" y="2273790"/>
                        <a:ext cx="4930648" cy="10986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412601"/>
              </p:ext>
            </p:extLst>
          </p:nvPr>
        </p:nvGraphicFramePr>
        <p:xfrm>
          <a:off x="1633208" y="5111013"/>
          <a:ext cx="4796663" cy="643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Equation" r:id="rId5" imgW="2273300" imgH="304800" progId="Equation.DSMT4">
                  <p:embed/>
                </p:oleObj>
              </mc:Choice>
              <mc:Fallback>
                <p:oleObj name="Equation" r:id="rId5" imgW="2273300" imgH="304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3208" y="5111013"/>
                        <a:ext cx="4796663" cy="643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710157"/>
              </p:ext>
            </p:extLst>
          </p:nvPr>
        </p:nvGraphicFramePr>
        <p:xfrm>
          <a:off x="7127258" y="4094666"/>
          <a:ext cx="4769866" cy="77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Equation" r:id="rId7" imgW="2260440" imgH="368280" progId="Equation.DSMT4">
                  <p:embed/>
                </p:oleObj>
              </mc:Choice>
              <mc:Fallback>
                <p:oleObj name="Equation" r:id="rId7" imgW="2260440" imgH="3682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7258" y="4094666"/>
                        <a:ext cx="4769866" cy="777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7380757" y="5723686"/>
            <a:ext cx="4619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Z.-S.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Zhang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, </a:t>
            </a:r>
            <a:r>
              <a:rPr lang="sl-SI" sz="1200" b="0" i="1" dirty="0" smtClean="0">
                <a:solidFill>
                  <a:srgbClr val="990033"/>
                </a:solidFill>
                <a:ea typeface="Times New Roman" panose="02020603050405020304" pitchFamily="18" charset="0"/>
              </a:rPr>
              <a:t>et </a:t>
            </a:r>
            <a:r>
              <a:rPr lang="sl-SI" sz="1200" b="0" i="1" dirty="0" err="1" smtClean="0">
                <a:solidFill>
                  <a:srgbClr val="990033"/>
                </a:solidFill>
                <a:ea typeface="Times New Roman" panose="02020603050405020304" pitchFamily="18" charset="0"/>
              </a:rPr>
              <a:t>al</a:t>
            </a:r>
            <a:r>
              <a:rPr lang="sl-SI" sz="1200" b="0" dirty="0" smtClean="0">
                <a:solidFill>
                  <a:srgbClr val="990033"/>
                </a:solidFill>
                <a:ea typeface="Times New Roman" panose="02020603050405020304" pitchFamily="18" charset="0"/>
              </a:rPr>
              <a:t>, 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“A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Versatile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Probability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Distribution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Model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for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Wind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Power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Forecast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Errors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and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Its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Application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in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Economic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Dispatch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,” IEEE Trans.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Power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Syst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., vol. 28, no. 3, pp. 3114–3125, </a:t>
            </a:r>
            <a:r>
              <a:rPr lang="sl-SI" sz="1200" b="0" dirty="0" err="1">
                <a:solidFill>
                  <a:srgbClr val="990033"/>
                </a:solidFill>
                <a:ea typeface="Times New Roman" panose="02020603050405020304" pitchFamily="18" charset="0"/>
              </a:rPr>
              <a:t>Aug</a:t>
            </a:r>
            <a:r>
              <a:rPr lang="sl-SI" sz="1200" b="0" dirty="0">
                <a:solidFill>
                  <a:srgbClr val="990033"/>
                </a:solidFill>
                <a:ea typeface="Times New Roman" panose="02020603050405020304" pitchFamily="18" charset="0"/>
              </a:rPr>
              <a:t>. 2013.</a:t>
            </a:r>
            <a:endParaRPr lang="en-US" b="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93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diamondb">
  <a:themeElements>
    <a:clrScheme name="">
      <a:dk1>
        <a:srgbClr val="000000"/>
      </a:dk1>
      <a:lt1>
        <a:srgbClr val="FFFFFF"/>
      </a:lt1>
      <a:dk2>
        <a:srgbClr val="000000"/>
      </a:dk2>
      <a:lt2>
        <a:srgbClr val="CECECE"/>
      </a:lt2>
      <a:accent1>
        <a:srgbClr val="474747"/>
      </a:accent1>
      <a:accent2>
        <a:srgbClr val="DADADA"/>
      </a:accent2>
      <a:accent3>
        <a:srgbClr val="FFFFFF"/>
      </a:accent3>
      <a:accent4>
        <a:srgbClr val="000000"/>
      </a:accent4>
      <a:accent5>
        <a:srgbClr val="B1B1B1"/>
      </a:accent5>
      <a:accent6>
        <a:srgbClr val="C5C5C5"/>
      </a:accent6>
      <a:hlink>
        <a:srgbClr val="000000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rgbClr val="00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rgbClr val="00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amond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amondb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b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c:\powerpnt\template\bwovrhd\diamondb.ppt</Template>
  <TotalTime>116019</TotalTime>
  <Pages>8</Pages>
  <Words>928</Words>
  <Application>Microsoft Office PowerPoint</Application>
  <PresentationFormat>Widescreen</PresentationFormat>
  <Paragraphs>451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SimSun</vt:lpstr>
      <vt:lpstr>Arial</vt:lpstr>
      <vt:lpstr>Book Antiqua</vt:lpstr>
      <vt:lpstr>Calibri</vt:lpstr>
      <vt:lpstr>Cambria</vt:lpstr>
      <vt:lpstr>Courier New</vt:lpstr>
      <vt:lpstr>Symbol</vt:lpstr>
      <vt:lpstr>Times New Roman</vt:lpstr>
      <vt:lpstr>TitilliumText22L Rg</vt:lpstr>
      <vt:lpstr>Wingdings</vt:lpstr>
      <vt:lpstr>diamondb</vt:lpstr>
      <vt:lpstr>MathType 6.0 Equation</vt:lpstr>
      <vt:lpstr>Equation</vt:lpstr>
      <vt:lpstr>PowerPoint Presentation</vt:lpstr>
      <vt:lpstr>Vsebina</vt:lpstr>
      <vt:lpstr>Vetrne elektrarne v HR EES</vt:lpstr>
      <vt:lpstr>Podatki: EES HR</vt:lpstr>
      <vt:lpstr>Napaka napovedi proizvodnje VE  (2013)</vt:lpstr>
      <vt:lpstr>Modeli z , WB in  porazdelitvami</vt:lpstr>
      <vt:lpstr>Modeli z , WB in  porazdelitvami</vt:lpstr>
      <vt:lpstr>Modeli z RNPN porazdelitvami</vt:lpstr>
      <vt:lpstr>Model z VER porazdelitvijo</vt:lpstr>
      <vt:lpstr>Modeli z NN, NPN, RNPN in VER porazdelitvami</vt:lpstr>
      <vt:lpstr>Modeli z NN, NPN, RNPN in VER porazdelitvami</vt:lpstr>
      <vt:lpstr>Zaključki in predlogi</vt:lpstr>
      <vt:lpstr>Vprašanja</vt:lpstr>
    </vt:vector>
  </TitlesOfParts>
  <Company>feri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Izbrana poglavja iz modeliranja  električnih strojev - izpit</dc:title>
  <dc:creator>bostjan</dc:creator>
  <cp:lastModifiedBy>Bostjan</cp:lastModifiedBy>
  <cp:revision>3418</cp:revision>
  <cp:lastPrinted>2014-11-25T12:51:38Z</cp:lastPrinted>
  <dcterms:created xsi:type="dcterms:W3CDTF">1999-06-29T19:43:42Z</dcterms:created>
  <dcterms:modified xsi:type="dcterms:W3CDTF">2017-05-10T07:07:52Z</dcterms:modified>
</cp:coreProperties>
</file>