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5"/>
  </p:sldMasterIdLst>
  <p:notesMasterIdLst>
    <p:notesMasterId r:id="rId28"/>
  </p:notesMasterIdLst>
  <p:handoutMasterIdLst>
    <p:handoutMasterId r:id="rId29"/>
  </p:handoutMasterIdLst>
  <p:sldIdLst>
    <p:sldId id="256" r:id="rId6"/>
    <p:sldId id="257" r:id="rId7"/>
    <p:sldId id="258" r:id="rId8"/>
    <p:sldId id="260" r:id="rId9"/>
    <p:sldId id="259" r:id="rId10"/>
    <p:sldId id="261" r:id="rId11"/>
    <p:sldId id="262" r:id="rId12"/>
    <p:sldId id="263" r:id="rId13"/>
    <p:sldId id="264" r:id="rId14"/>
    <p:sldId id="266" r:id="rId15"/>
    <p:sldId id="268" r:id="rId16"/>
    <p:sldId id="265" r:id="rId17"/>
    <p:sldId id="270" r:id="rId18"/>
    <p:sldId id="267" r:id="rId19"/>
    <p:sldId id="271" r:id="rId20"/>
    <p:sldId id="272" r:id="rId21"/>
    <p:sldId id="269" r:id="rId22"/>
    <p:sldId id="273" r:id="rId23"/>
    <p:sldId id="274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94660"/>
  </p:normalViewPr>
  <p:slideViewPr>
    <p:cSldViewPr>
      <p:cViewPr varScale="1">
        <p:scale>
          <a:sx n="74" d="100"/>
          <a:sy n="74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5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07825-8529-4B4B-97B0-58DFFD3405C8}" type="datetimeFigureOut">
              <a:rPr lang="sl-SI" smtClean="0"/>
              <a:t>12.5.2015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6B28D-31DF-4F79-8439-A95A0F23783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90627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719EA-6195-4091-963B-595724FFC946}" type="datetimeFigureOut">
              <a:rPr lang="sl-SI" smtClean="0"/>
              <a:t>12.5.2015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B775F-F8D6-4738-A0EF-069010D5B14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7238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331640" y="1320800"/>
            <a:ext cx="6696744" cy="2684264"/>
          </a:xfrm>
        </p:spPr>
        <p:txBody>
          <a:bodyPr anchor="b"/>
          <a:lstStyle>
            <a:lvl1pPr algn="r">
              <a:defRPr sz="4400">
                <a:latin typeface="Calibri" pitchFamily="34" charset="0"/>
              </a:defRPr>
            </a:lvl1pPr>
          </a:lstStyle>
          <a:p>
            <a:pPr lvl="0"/>
            <a:r>
              <a:rPr lang="sl-SI" noProof="0" smtClean="0"/>
              <a:t>Glavni naslov</a:t>
            </a:r>
            <a:endParaRPr lang="en-GB" noProof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31640" y="4221088"/>
            <a:ext cx="6688832" cy="172784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>
                <a:latin typeface="Calibri" pitchFamily="34" charset="0"/>
              </a:defRPr>
            </a:lvl1pPr>
          </a:lstStyle>
          <a:p>
            <a:pPr lvl="0"/>
            <a:r>
              <a:rPr lang="sl-SI" noProof="0" smtClean="0"/>
              <a:t>Podnaslov</a:t>
            </a:r>
            <a:endParaRPr lang="en-GB" noProof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96649"/>
            <a:ext cx="2960250" cy="16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395" y="6381328"/>
            <a:ext cx="898659" cy="39290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006A8E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8208000" cy="468000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628800"/>
            <a:ext cx="77724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30728453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628800"/>
            <a:ext cx="77724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Naslov strani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227099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476672"/>
            <a:ext cx="8153400" cy="1047328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628800"/>
            <a:ext cx="38100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8800"/>
            <a:ext cx="38100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395" y="6381328"/>
            <a:ext cx="898659" cy="39290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006A8E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8208000" cy="468000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272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476672"/>
            <a:ext cx="8153400" cy="1047328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628800"/>
            <a:ext cx="38100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28800"/>
            <a:ext cx="381000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939587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476672"/>
            <a:ext cx="8153400" cy="1047328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3395" y="6381328"/>
            <a:ext cx="898659" cy="39290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006A8E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8283316" cy="468000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551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476672"/>
            <a:ext cx="8153400" cy="1047328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Naslov strani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277536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57169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6672"/>
            <a:ext cx="8153400" cy="104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4C4C4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Naslov strani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28800"/>
            <a:ext cx="77724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4C4C4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Tekst</a:t>
            </a:r>
            <a:endParaRPr lang="en-US" smtClean="0"/>
          </a:p>
          <a:p>
            <a:pPr lvl="1"/>
            <a:r>
              <a:rPr lang="sl-SI" smtClean="0"/>
              <a:t>Druga raven</a:t>
            </a:r>
            <a:endParaRPr lang="en-US" smtClean="0"/>
          </a:p>
          <a:p>
            <a:pPr lvl="2"/>
            <a:r>
              <a:rPr lang="sl-SI" smtClean="0"/>
              <a:t>Tretja raven</a:t>
            </a:r>
            <a:endParaRPr lang="en-US" smtClean="0"/>
          </a:p>
          <a:p>
            <a:pPr lvl="3"/>
            <a:r>
              <a:rPr lang="sl-SI" smtClean="0"/>
              <a:t>Četrta raven</a:t>
            </a:r>
            <a:endParaRPr lang="en-US" smtClean="0"/>
          </a:p>
          <a:p>
            <a:pPr lvl="4"/>
            <a:r>
              <a:rPr lang="sl-SI" smtClean="0"/>
              <a:t>Peta raven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n"/>
        <a:defRPr sz="3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aseline="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352928" cy="2304256"/>
          </a:xfrm>
        </p:spPr>
        <p:txBody>
          <a:bodyPr/>
          <a:lstStyle/>
          <a:p>
            <a:pPr algn="ctr"/>
            <a:r>
              <a:rPr lang="sl-SI" b="1" dirty="0" smtClean="0"/>
              <a:t>Povezovanje med </a:t>
            </a:r>
            <a:br>
              <a:rPr lang="sl-SI" b="1" dirty="0" smtClean="0"/>
            </a:br>
            <a:r>
              <a:rPr lang="sl-SI" b="1" dirty="0" smtClean="0"/>
              <a:t>znanstveno-raziskovalno sfero, gospodarstvom in lokalno skupnostjo na področju energetike</a:t>
            </a:r>
            <a:endParaRPr lang="sl-SI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013176"/>
            <a:ext cx="8640960" cy="1368152"/>
          </a:xfrm>
        </p:spPr>
        <p:txBody>
          <a:bodyPr/>
          <a:lstStyle/>
          <a:p>
            <a:pPr algn="ctr"/>
            <a:r>
              <a:rPr lang="sl-SI" sz="2400" b="1" dirty="0" smtClean="0"/>
              <a:t>Gorazd Štumberger</a:t>
            </a:r>
          </a:p>
          <a:p>
            <a:pPr algn="ctr"/>
            <a:r>
              <a:rPr lang="sl-SI" sz="1600" dirty="0" smtClean="0"/>
              <a:t>Univerza v Mariboru, </a:t>
            </a:r>
          </a:p>
          <a:p>
            <a:pPr algn="ctr"/>
            <a:r>
              <a:rPr lang="sl-SI" sz="1600" dirty="0" smtClean="0"/>
              <a:t>Fakulteta za elektrotehniko računalništvo in informatiko,</a:t>
            </a:r>
          </a:p>
          <a:p>
            <a:pPr algn="ctr"/>
            <a:r>
              <a:rPr lang="sl-SI" sz="1600" dirty="0" smtClean="0"/>
              <a:t>Laboratorij za energetiko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2795377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Slovensko-japonski demo projekt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4608512"/>
          </a:xfrm>
        </p:spPr>
        <p:txBody>
          <a:bodyPr/>
          <a:lstStyle/>
          <a:p>
            <a:r>
              <a:rPr lang="sl-SI" dirty="0" smtClean="0"/>
              <a:t>Glavna področja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Integrirani sistemi upravljanja distribucijskega omrežja (DMS - </a:t>
            </a:r>
            <a:r>
              <a:rPr lang="sl-SI" dirty="0" err="1" smtClean="0">
                <a:solidFill>
                  <a:srgbClr val="006A8E"/>
                </a:solidFill>
              </a:rPr>
              <a:t>Distribution</a:t>
            </a:r>
            <a:r>
              <a:rPr lang="sl-SI" dirty="0" smtClean="0">
                <a:solidFill>
                  <a:srgbClr val="006A8E"/>
                </a:solidFill>
              </a:rPr>
              <a:t> </a:t>
            </a:r>
            <a:r>
              <a:rPr lang="sl-SI" dirty="0" err="1" smtClean="0">
                <a:solidFill>
                  <a:srgbClr val="006A8E"/>
                </a:solidFill>
              </a:rPr>
              <a:t>Management</a:t>
            </a:r>
            <a:r>
              <a:rPr lang="sl-SI" dirty="0" smtClean="0">
                <a:solidFill>
                  <a:srgbClr val="006A8E"/>
                </a:solidFill>
              </a:rPr>
              <a:t> </a:t>
            </a:r>
            <a:r>
              <a:rPr lang="sl-SI" dirty="0" err="1" smtClean="0">
                <a:solidFill>
                  <a:srgbClr val="006A8E"/>
                </a:solidFill>
              </a:rPr>
              <a:t>System</a:t>
            </a:r>
            <a:r>
              <a:rPr lang="sl-SI" dirty="0" smtClean="0">
                <a:solidFill>
                  <a:srgbClr val="006A8E"/>
                </a:solidFill>
              </a:rPr>
              <a:t>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Integrirane rešitve upravljanja s porabo (DR - </a:t>
            </a:r>
            <a:r>
              <a:rPr lang="sl-SI" dirty="0" err="1">
                <a:solidFill>
                  <a:srgbClr val="006A8E"/>
                </a:solidFill>
              </a:rPr>
              <a:t>D</a:t>
            </a:r>
            <a:r>
              <a:rPr lang="sl-SI" dirty="0" err="1" smtClean="0">
                <a:solidFill>
                  <a:srgbClr val="006A8E"/>
                </a:solidFill>
              </a:rPr>
              <a:t>emand</a:t>
            </a:r>
            <a:r>
              <a:rPr lang="sl-SI" dirty="0" smtClean="0">
                <a:solidFill>
                  <a:srgbClr val="006A8E"/>
                </a:solidFill>
              </a:rPr>
              <a:t> </a:t>
            </a:r>
            <a:r>
              <a:rPr lang="sl-SI" dirty="0" err="1">
                <a:solidFill>
                  <a:srgbClr val="006A8E"/>
                </a:solidFill>
              </a:rPr>
              <a:t>R</a:t>
            </a:r>
            <a:r>
              <a:rPr lang="sl-SI" dirty="0" err="1" smtClean="0">
                <a:solidFill>
                  <a:srgbClr val="006A8E"/>
                </a:solidFill>
              </a:rPr>
              <a:t>esponse</a:t>
            </a:r>
            <a:r>
              <a:rPr lang="sl-SI" dirty="0" smtClean="0">
                <a:solidFill>
                  <a:srgbClr val="006A8E"/>
                </a:solidFill>
              </a:rPr>
              <a:t> 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Celostno upravljanje z energijo (EMS – </a:t>
            </a:r>
            <a:r>
              <a:rPr lang="sl-SI" dirty="0" err="1" smtClean="0">
                <a:solidFill>
                  <a:srgbClr val="006A8E"/>
                </a:solidFill>
              </a:rPr>
              <a:t>Energy</a:t>
            </a:r>
            <a:r>
              <a:rPr lang="sl-SI" dirty="0" smtClean="0">
                <a:solidFill>
                  <a:srgbClr val="006A8E"/>
                </a:solidFill>
              </a:rPr>
              <a:t> </a:t>
            </a:r>
            <a:r>
              <a:rPr lang="sl-SI" dirty="0" err="1">
                <a:solidFill>
                  <a:srgbClr val="006A8E"/>
                </a:solidFill>
              </a:rPr>
              <a:t>M</a:t>
            </a:r>
            <a:r>
              <a:rPr lang="sl-SI" dirty="0" err="1" smtClean="0">
                <a:solidFill>
                  <a:srgbClr val="006A8E"/>
                </a:solidFill>
              </a:rPr>
              <a:t>anagement</a:t>
            </a:r>
            <a:r>
              <a:rPr lang="sl-SI" dirty="0" smtClean="0">
                <a:solidFill>
                  <a:srgbClr val="006A8E"/>
                </a:solidFill>
              </a:rPr>
              <a:t> </a:t>
            </a:r>
            <a:r>
              <a:rPr lang="sl-SI" dirty="0" err="1">
                <a:solidFill>
                  <a:srgbClr val="006A8E"/>
                </a:solidFill>
              </a:rPr>
              <a:t>S</a:t>
            </a:r>
            <a:r>
              <a:rPr lang="sl-SI" dirty="0" err="1" smtClean="0">
                <a:solidFill>
                  <a:srgbClr val="006A8E"/>
                </a:solidFill>
              </a:rPr>
              <a:t>ystem</a:t>
            </a:r>
            <a:r>
              <a:rPr lang="sl-SI" dirty="0" smtClean="0">
                <a:solidFill>
                  <a:srgbClr val="006A8E"/>
                </a:solidFill>
              </a:rPr>
              <a:t>)</a:t>
            </a:r>
          </a:p>
          <a:p>
            <a:r>
              <a:rPr lang="sl-SI" dirty="0" smtClean="0"/>
              <a:t>Posebnost projekta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P</a:t>
            </a:r>
            <a:r>
              <a:rPr lang="sl-SI" dirty="0" smtClean="0">
                <a:solidFill>
                  <a:srgbClr val="006A8E"/>
                </a:solidFill>
              </a:rPr>
              <a:t>rva demonstracija upravljanja s porabo na nacionalni ravni</a:t>
            </a:r>
            <a:endParaRPr lang="sl-SI" dirty="0" smtClean="0"/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311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Slovensko-japonski demo projekt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139786"/>
              </p:ext>
            </p:extLst>
          </p:nvPr>
        </p:nvGraphicFramePr>
        <p:xfrm>
          <a:off x="611560" y="1268760"/>
          <a:ext cx="7344816" cy="5168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Visio" r:id="rId3" imgW="8236677" imgH="5786424" progId="Visio.Drawing.11">
                  <p:embed/>
                </p:oleObj>
              </mc:Choice>
              <mc:Fallback>
                <p:oleObj name="Visio" r:id="rId3" imgW="8236677" imgH="578642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268760"/>
                        <a:ext cx="7344816" cy="51681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6381328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Avtor slike: Boštjan Blažič, FE Ljubljana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3431078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628800"/>
            <a:ext cx="8604448" cy="4608512"/>
          </a:xfrm>
        </p:spPr>
        <p:txBody>
          <a:bodyPr/>
          <a:lstStyle/>
          <a:p>
            <a:r>
              <a:rPr lang="sl-SI" dirty="0" smtClean="0"/>
              <a:t>Področje, kjer prihaja do intenzivnega stika med raziskovalno sfero, industrijo in lokalnimi skupnostmi 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Raziskovalne organizacije – koncepti, idejne zasnove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Industrija: ponudniki izdelkov in upravljavci omrežja (distribucijska podjetja)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Lokalna skupnost – uporabniki</a:t>
            </a:r>
          </a:p>
          <a:p>
            <a:r>
              <a:rPr lang="sl-SI" dirty="0" smtClean="0"/>
              <a:t>Vsi deležniki so nujni za izvedbo demo projektov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3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628800"/>
            <a:ext cx="8604448" cy="4608512"/>
          </a:xfrm>
        </p:spPr>
        <p:txBody>
          <a:bodyPr/>
          <a:lstStyle/>
          <a:p>
            <a:r>
              <a:rPr lang="sl-SI" dirty="0" smtClean="0"/>
              <a:t>Išče ravnotežje med prihranki (energije) in zahtevano funkcionalnostjo.</a:t>
            </a:r>
          </a:p>
          <a:p>
            <a:r>
              <a:rPr lang="sl-SI" dirty="0" smtClean="0"/>
              <a:t>To doseže s sprotnimi meritvami in vodenjem pretoka energije med proizvodnimi enotami, hranilniki energije in porabniki.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093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4608512"/>
          </a:xfrm>
        </p:spPr>
        <p:txBody>
          <a:bodyPr/>
          <a:lstStyle/>
          <a:p>
            <a:r>
              <a:rPr lang="sl-SI" dirty="0" smtClean="0"/>
              <a:t>HEMS - EMS v domu (Home)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Upravlja rabo energije tako, da doseže ravnotežje med prihranki in kakovostjo bivanja v domu. </a:t>
            </a:r>
          </a:p>
          <a:p>
            <a:r>
              <a:rPr lang="sl-SI" dirty="0" smtClean="0"/>
              <a:t>BEMS - EMS v zgradbi (</a:t>
            </a:r>
            <a:r>
              <a:rPr lang="sl-SI" dirty="0" err="1" smtClean="0"/>
              <a:t>Building</a:t>
            </a:r>
            <a:r>
              <a:rPr lang="sl-SI" dirty="0" smtClean="0"/>
              <a:t>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Upravlja rabo energije tako, da doseže ravnotežje med prihranki in polno funkcionalnostjo zgradbe brez zmanjševanja udobja in življenjskega sloga.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488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608512"/>
          </a:xfrm>
        </p:spPr>
        <p:txBody>
          <a:bodyPr/>
          <a:lstStyle/>
          <a:p>
            <a:r>
              <a:rPr lang="sl-SI" dirty="0" smtClean="0"/>
              <a:t>FEMS - EMS v tovarni (</a:t>
            </a:r>
            <a:r>
              <a:rPr lang="sl-SI" dirty="0" err="1" smtClean="0"/>
              <a:t>Factory</a:t>
            </a:r>
            <a:r>
              <a:rPr lang="sl-SI" dirty="0" smtClean="0"/>
              <a:t>) 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Upravlja rabo energije tako, da doseže ravnotežje med </a:t>
            </a:r>
            <a:r>
              <a:rPr lang="sl-SI" dirty="0" smtClean="0">
                <a:solidFill>
                  <a:srgbClr val="006A8E"/>
                </a:solidFill>
              </a:rPr>
              <a:t>ekonomskimi učinki in rabo energije v proizvodnem sistemu in sistemu storitev.</a:t>
            </a:r>
            <a:endParaRPr lang="sl-SI" dirty="0">
              <a:solidFill>
                <a:srgbClr val="006A8E"/>
              </a:solidFill>
            </a:endParaRPr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06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4608512"/>
          </a:xfrm>
        </p:spPr>
        <p:txBody>
          <a:bodyPr/>
          <a:lstStyle/>
          <a:p>
            <a:r>
              <a:rPr lang="sl-SI" dirty="0" smtClean="0"/>
              <a:t>AEMS – EMS v nizkonapetostnem  omrežju (</a:t>
            </a:r>
            <a:r>
              <a:rPr lang="sl-SI" dirty="0" err="1" smtClean="0"/>
              <a:t>Area</a:t>
            </a:r>
            <a:r>
              <a:rPr lang="sl-SI" dirty="0" smtClean="0"/>
              <a:t>) – </a:t>
            </a:r>
            <a:r>
              <a:rPr lang="sl-SI" dirty="0" err="1" smtClean="0"/>
              <a:t>mikro</a:t>
            </a:r>
            <a:r>
              <a:rPr lang="sl-SI" dirty="0" smtClean="0"/>
              <a:t>-omrežje (</a:t>
            </a:r>
            <a:r>
              <a:rPr lang="sl-SI" dirty="0" err="1" smtClean="0"/>
              <a:t>microgrid</a:t>
            </a:r>
            <a:r>
              <a:rPr lang="sl-SI" dirty="0" smtClean="0"/>
              <a:t>) 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Uravnava ponudbo in povpraševanje po energije in optimizira delovanje sistema za oskrbo z energijo v danem območju s ciljem minimizacije stroškov in maksimiranja prihodkov.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Uporablja napoved proizvodnje, porabe in stanja hranilnikov energije v področju in izven, izmenjuje podatke s HEMS, BEMS, FEMS, in jim pošilja reference.</a:t>
            </a:r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67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Celostno upravljanje z energijo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 descr="TECES_slika_mikroomrezje_20141017_d0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412776"/>
            <a:ext cx="8067813" cy="497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924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Težave pri implementaciji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08512"/>
          </a:xfrm>
        </p:spPr>
        <p:txBody>
          <a:bodyPr/>
          <a:lstStyle/>
          <a:p>
            <a:r>
              <a:rPr lang="sl-SI" dirty="0" smtClean="0"/>
              <a:t>Na nivoju lokalnih skupnosti (lokalna uprava in agencije) so usmerjene predvsem k implementaciji  </a:t>
            </a:r>
            <a:r>
              <a:rPr lang="sl-SI" dirty="0"/>
              <a:t>Direktiva EU o energetski učinkovitosti </a:t>
            </a:r>
            <a:r>
              <a:rPr lang="sl-SI" dirty="0" smtClean="0"/>
              <a:t>zgradb</a:t>
            </a:r>
          </a:p>
          <a:p>
            <a:r>
              <a:rPr lang="sl-SI" dirty="0" smtClean="0"/>
              <a:t>Če se instalirajo EMS sistemi v zgradbah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ne predvidevajo povezav z AEMS 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ne sodelujejo pri upravljanju z energijo v širšem območju (težja optimalna raba obnovljivih virov)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n</a:t>
            </a:r>
            <a:r>
              <a:rPr lang="sl-SI" dirty="0" smtClean="0">
                <a:solidFill>
                  <a:srgbClr val="006A8E"/>
                </a:solidFill>
              </a:rPr>
              <a:t>iso predvideni za uporabo v pametnih omrežjih in mestih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08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Težave pri implementaciji EMS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08512"/>
          </a:xfrm>
        </p:spPr>
        <p:txBody>
          <a:bodyPr/>
          <a:lstStyle/>
          <a:p>
            <a:r>
              <a:rPr lang="sl-SI" dirty="0" smtClean="0"/>
              <a:t>Raziskovalne organizacije in podjetja  težko podajo oceno direktnih koristi uporabnikov in lokalne skupnosti pri sodelovanju v demo projektih, zato demo projekte tudi rabimo.</a:t>
            </a:r>
          </a:p>
          <a:p>
            <a:r>
              <a:rPr lang="sl-SI" dirty="0" smtClean="0"/>
              <a:t>Predstavniki lokalnih skupnosti in lokalnih agencij ne razpolagajo s podatki, ki so nujno potrebni za izvedbo demo projektov.</a:t>
            </a:r>
          </a:p>
          <a:p>
            <a:r>
              <a:rPr lang="sl-SI" dirty="0" smtClean="0"/>
              <a:t>Če ne pride do izvedbe demo projektov izgubijo vsi.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028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608512"/>
          </a:xfrm>
        </p:spPr>
        <p:txBody>
          <a:bodyPr/>
          <a:lstStyle/>
          <a:p>
            <a:r>
              <a:rPr lang="sl-SI" dirty="0" smtClean="0"/>
              <a:t>Izhodišča</a:t>
            </a:r>
          </a:p>
          <a:p>
            <a:r>
              <a:rPr lang="sl-SI" dirty="0" smtClean="0"/>
              <a:t>Demo projekti za pametna omrežja</a:t>
            </a:r>
          </a:p>
          <a:p>
            <a:r>
              <a:rPr lang="sl-SI" dirty="0" smtClean="0"/>
              <a:t>Slovensko – japonski demo projekt</a:t>
            </a:r>
          </a:p>
          <a:p>
            <a:r>
              <a:rPr lang="sl-SI" dirty="0" smtClean="0"/>
              <a:t>Celostno upravljanje z energijo (EMS)</a:t>
            </a:r>
          </a:p>
          <a:p>
            <a:r>
              <a:rPr lang="sl-SI" dirty="0" smtClean="0"/>
              <a:t>Težave pri implementaciji demo projektov (EMS)</a:t>
            </a:r>
          </a:p>
          <a:p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183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08512"/>
          </a:xfrm>
        </p:spPr>
        <p:txBody>
          <a:bodyPr/>
          <a:lstStyle/>
          <a:p>
            <a:r>
              <a:rPr lang="sl-SI" dirty="0" smtClean="0"/>
              <a:t>Upravljanje s porabo (DR) in celostno upravljanje z energijo </a:t>
            </a:r>
            <a:r>
              <a:rPr lang="sl-SI" dirty="0"/>
              <a:t>(</a:t>
            </a:r>
            <a:r>
              <a:rPr lang="sl-SI" dirty="0" smtClean="0"/>
              <a:t>EMS) je rentabilno za velike porabnike</a:t>
            </a:r>
          </a:p>
          <a:p>
            <a:r>
              <a:rPr lang="sl-SI" dirty="0" smtClean="0"/>
              <a:t>Za manjše porabnike, predvsem individualne, je treba opraviti analizo: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Koliko moči in energije rabi ponudnik storitev za rentabilno delovanje DR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Porabnike kakšne moči in energije je še smiselno vključiti v DR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Kolikšna bi morala biti cena energije za rentabilnost 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555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08512"/>
          </a:xfrm>
        </p:spPr>
        <p:txBody>
          <a:bodyPr/>
          <a:lstStyle/>
          <a:p>
            <a:r>
              <a:rPr lang="sl-SI" dirty="0" smtClean="0"/>
              <a:t>Priprave demo in drugih projektov: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Vizija razvoja </a:t>
            </a:r>
            <a:r>
              <a:rPr lang="sl-SI" smtClean="0">
                <a:solidFill>
                  <a:srgbClr val="006A8E"/>
                </a:solidFill>
              </a:rPr>
              <a:t>lokalne skupnosti (?)</a:t>
            </a:r>
            <a:endParaRPr lang="sl-SI" dirty="0" smtClean="0">
              <a:solidFill>
                <a:srgbClr val="006A8E"/>
              </a:solidFill>
            </a:endParaRP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Izobraziti predstavnike lokalnih skupnosti in agencij 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O</a:t>
            </a:r>
            <a:r>
              <a:rPr lang="sl-SI" dirty="0" smtClean="0">
                <a:solidFill>
                  <a:srgbClr val="006A8E"/>
                </a:solidFill>
              </a:rPr>
              <a:t>mogočiti dostop do </a:t>
            </a:r>
            <a:r>
              <a:rPr lang="sl-SI" dirty="0">
                <a:solidFill>
                  <a:srgbClr val="006A8E"/>
                </a:solidFill>
              </a:rPr>
              <a:t>podatkov </a:t>
            </a:r>
            <a:r>
              <a:rPr lang="sl-SI" dirty="0" smtClean="0">
                <a:solidFill>
                  <a:srgbClr val="006A8E"/>
                </a:solidFill>
              </a:rPr>
              <a:t>potrebnih za DR, EMS</a:t>
            </a:r>
          </a:p>
          <a:p>
            <a:pPr lvl="1"/>
            <a:endParaRPr lang="sl-SI" dirty="0" smtClean="0">
              <a:solidFill>
                <a:srgbClr val="006A8E"/>
              </a:solidFill>
            </a:endParaRPr>
          </a:p>
          <a:p>
            <a:r>
              <a:rPr lang="sl-SI" dirty="0" smtClean="0"/>
              <a:t>Projekte je treba pripravi v naprej z jasno definiranimi cilji</a:t>
            </a:r>
          </a:p>
          <a:p>
            <a:endParaRPr lang="sl-S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425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08512"/>
          </a:xfrm>
        </p:spPr>
        <p:txBody>
          <a:bodyPr/>
          <a:lstStyle/>
          <a:p>
            <a:r>
              <a:rPr lang="sl-SI" dirty="0" smtClean="0"/>
              <a:t>Zakaj so demo projekti potrebni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Raziskovalno</a:t>
            </a:r>
          </a:p>
          <a:p>
            <a:pPr lvl="2"/>
            <a:r>
              <a:rPr lang="sl-SI" dirty="0" smtClean="0"/>
              <a:t>preverjanje konceptov in idejnih zasnov v živo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Industrija</a:t>
            </a:r>
          </a:p>
          <a:p>
            <a:pPr lvl="2"/>
            <a:r>
              <a:rPr lang="sl-SI" dirty="0" smtClean="0"/>
              <a:t>preverjane razvitih rešitev in izdelkov</a:t>
            </a:r>
          </a:p>
          <a:p>
            <a:pPr lvl="2"/>
            <a:r>
              <a:rPr lang="sl-SI" dirty="0"/>
              <a:t>d</a:t>
            </a:r>
            <a:r>
              <a:rPr lang="sl-SI" dirty="0" smtClean="0"/>
              <a:t>emo in referenčna implementacija (pred nastopom na trgu)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Lokalna skupnost</a:t>
            </a:r>
            <a:r>
              <a:rPr lang="sl-SI" dirty="0" smtClean="0"/>
              <a:t> </a:t>
            </a:r>
          </a:p>
          <a:p>
            <a:pPr lvl="2"/>
            <a:r>
              <a:rPr lang="sl-SI" dirty="0"/>
              <a:t>p</a:t>
            </a:r>
            <a:r>
              <a:rPr lang="sl-SI" dirty="0" smtClean="0"/>
              <a:t>reveri ponujene rešitve v živo: dobre sprejme, slabe zavrne</a:t>
            </a:r>
          </a:p>
          <a:p>
            <a:pPr lvl="2"/>
            <a:r>
              <a:rPr lang="sl-SI" dirty="0" smtClean="0"/>
              <a:t>nova infrastruktura -&gt; prednost pri razvoju lokalne skupnosti in pri prijavah na projekte </a:t>
            </a:r>
          </a:p>
          <a:p>
            <a:endParaRPr lang="sl-S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4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Izhodišča: politične odločitve </a:t>
            </a:r>
            <a:r>
              <a:rPr lang="sl-SI" sz="2400" dirty="0" smtClean="0"/>
              <a:t>(na vrhu)</a:t>
            </a:r>
            <a:endParaRPr lang="sl-SI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Direktiva EU o energetski učinkovitosti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20% zmanjšana raba primarne energije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20% več energije iz obnovljivih virov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20% zmanjšani izpusti toplogrednih plinov</a:t>
            </a:r>
          </a:p>
          <a:p>
            <a:r>
              <a:rPr lang="sl-SI" dirty="0" smtClean="0"/>
              <a:t>Direktiva EU o energetski učinkovitosti zgradb </a:t>
            </a:r>
            <a:r>
              <a:rPr lang="sl-SI" dirty="0" smtClean="0">
                <a:solidFill>
                  <a:srgbClr val="0070C0"/>
                </a:solidFill>
              </a:rPr>
              <a:t>(gradbeništvo 40% celotne rabe energije EU)</a:t>
            </a: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98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Izhodišča: posledice odločitev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918648" cy="4968552"/>
          </a:xfrm>
        </p:spPr>
        <p:txBody>
          <a:bodyPr/>
          <a:lstStyle/>
          <a:p>
            <a:r>
              <a:rPr lang="sl-SI" dirty="0" smtClean="0"/>
              <a:t>Energija iz obnovljivih virov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Ni povsod na voljo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Ni vedno na voljo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Rešitve:</a:t>
            </a:r>
          </a:p>
          <a:p>
            <a:pPr lvl="2"/>
            <a:r>
              <a:rPr lang="sl-SI" dirty="0" smtClean="0"/>
              <a:t>Raba energije samo tam in takrat, ko je na voljo in tam kjer je na voljo  (nivo kakovosti življenja?)</a:t>
            </a:r>
          </a:p>
          <a:p>
            <a:pPr lvl="2"/>
            <a:r>
              <a:rPr lang="sl-SI" dirty="0"/>
              <a:t>Za vso proizvodnjo energije iz obnovljivih virov imamo rezervo v konvencionalnih virih (cena</a:t>
            </a:r>
            <a:r>
              <a:rPr lang="sl-SI" dirty="0" smtClean="0"/>
              <a:t>?)</a:t>
            </a:r>
          </a:p>
          <a:p>
            <a:pPr lvl="2"/>
            <a:r>
              <a:rPr lang="sl-SI" dirty="0" smtClean="0"/>
              <a:t>Hranilniki energije  (cena?)</a:t>
            </a:r>
          </a:p>
          <a:p>
            <a:pPr lvl="2"/>
            <a:r>
              <a:rPr lang="sl-SI" dirty="0" smtClean="0"/>
              <a:t>Kombinacija navedenega  (rešitve za učinkovito rabo)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5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Izhodišča: energija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Energija = sposobnost opravljanja dela</a:t>
            </a:r>
          </a:p>
          <a:p>
            <a:r>
              <a:rPr lang="sl-SI" dirty="0" smtClean="0"/>
              <a:t>Moč = pretok energije</a:t>
            </a:r>
          </a:p>
          <a:p>
            <a:r>
              <a:rPr lang="sl-SI" dirty="0" smtClean="0"/>
              <a:t>Električna energije 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Najbolj primerja oblika za transport energije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Proizvodnja, transformacija, prenos, razdeljevanja, raba  (EES, električna omrežja)</a:t>
            </a:r>
          </a:p>
          <a:p>
            <a:r>
              <a:rPr lang="sl-SI" dirty="0" smtClean="0"/>
              <a:t>Balansiranje pretoka energije </a:t>
            </a:r>
            <a:r>
              <a:rPr lang="sl-SI" sz="2000" dirty="0" smtClean="0"/>
              <a:t>(oskrba z energijo)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Usmerjen </a:t>
            </a:r>
            <a:r>
              <a:rPr lang="sl-SI" dirty="0">
                <a:solidFill>
                  <a:srgbClr val="0070C0"/>
                </a:solidFill>
              </a:rPr>
              <a:t>pretok energije (delovna moč)</a:t>
            </a:r>
          </a:p>
          <a:p>
            <a:pPr lvl="1"/>
            <a:r>
              <a:rPr lang="sl-SI" dirty="0">
                <a:solidFill>
                  <a:srgbClr val="0070C0"/>
                </a:solidFill>
              </a:rPr>
              <a:t>Recipročna izmenjava energije (jalova moč)</a:t>
            </a:r>
          </a:p>
          <a:p>
            <a:pPr lvl="1"/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40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Izhodišča: obnovljivi viri in omrežja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Obstoječa električna omrežja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Načrtovan in zgrajena za pretok energije od velikih elektrarn do porabnikov</a:t>
            </a:r>
          </a:p>
          <a:p>
            <a:r>
              <a:rPr lang="sl-SI" dirty="0" smtClean="0"/>
              <a:t>Obnovljivi viri v električnem omrežju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So razpršeni po omrežju</a:t>
            </a:r>
          </a:p>
          <a:p>
            <a:pPr lvl="1"/>
            <a:r>
              <a:rPr lang="sl-SI" dirty="0" smtClean="0">
                <a:solidFill>
                  <a:srgbClr val="0070C0"/>
                </a:solidFill>
              </a:rPr>
              <a:t>Spreminjajo smer pretoka energije v omrežju</a:t>
            </a:r>
          </a:p>
          <a:p>
            <a:pPr lvl="1"/>
            <a:r>
              <a:rPr lang="sl-SI" smtClean="0">
                <a:solidFill>
                  <a:srgbClr val="0070C0"/>
                </a:solidFill>
              </a:rPr>
              <a:t>Nadgradnja </a:t>
            </a:r>
            <a:r>
              <a:rPr lang="sl-SI" dirty="0" smtClean="0">
                <a:solidFill>
                  <a:srgbClr val="0070C0"/>
                </a:solidFill>
              </a:rPr>
              <a:t>v (aktivno) pametno omrežje:</a:t>
            </a:r>
          </a:p>
          <a:p>
            <a:pPr lvl="2"/>
            <a:r>
              <a:rPr lang="sl-SI" dirty="0" smtClean="0"/>
              <a:t>Nujno je sodelovanje vseh uporabnikov omrežja (proizvajalci in porabniki) in upravljavca omrežja </a:t>
            </a:r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854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Izhodišča: načelne vloge deležnikov 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Politika: sprejema politične odločitve </a:t>
            </a:r>
          </a:p>
          <a:p>
            <a:r>
              <a:rPr lang="sl-SI" dirty="0" err="1" smtClean="0"/>
              <a:t>Regulatorni</a:t>
            </a:r>
            <a:r>
              <a:rPr lang="sl-SI" dirty="0" smtClean="0"/>
              <a:t> organi: določijo pravila</a:t>
            </a:r>
          </a:p>
          <a:p>
            <a:r>
              <a:rPr lang="sl-SI" dirty="0" smtClean="0"/>
              <a:t>Operaterji: poskrbijo za uveljavljanje pravil </a:t>
            </a:r>
          </a:p>
          <a:p>
            <a:r>
              <a:rPr lang="sl-SI" dirty="0" smtClean="0"/>
              <a:t>Raziskovalna sfere: poišče načelne rešitve</a:t>
            </a:r>
          </a:p>
          <a:p>
            <a:r>
              <a:rPr lang="sl-SI" dirty="0" smtClean="0"/>
              <a:t>Gospodarstvo: razvije in proizvaja izdelke</a:t>
            </a:r>
          </a:p>
          <a:p>
            <a:r>
              <a:rPr lang="sl-SI" dirty="0" smtClean="0"/>
              <a:t>Uporabniki (lokalna skupnost): rešitve sprejmejo ali zavrnejo </a:t>
            </a:r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38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Demo projekti - pametna omrežja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V Sloveniji je bilo izvedenih že več demo projektov s področja pametnih omrežij  </a:t>
            </a:r>
          </a:p>
          <a:p>
            <a:r>
              <a:rPr lang="sl-SI" dirty="0" smtClean="0"/>
              <a:t>Slovensko-Japonski demo projekt 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Slovenska in japonska industrija (izdelki</a:t>
            </a:r>
            <a:r>
              <a:rPr lang="sl-SI" dirty="0" smtClean="0">
                <a:solidFill>
                  <a:srgbClr val="006A8E"/>
                </a:solidFill>
              </a:rPr>
              <a:t>)</a:t>
            </a:r>
          </a:p>
          <a:p>
            <a:pPr lvl="1"/>
            <a:r>
              <a:rPr lang="sl-SI" dirty="0">
                <a:solidFill>
                  <a:srgbClr val="006A8E"/>
                </a:solidFill>
              </a:rPr>
              <a:t>Podjetja za prenos in razdeljevanje el. </a:t>
            </a:r>
            <a:r>
              <a:rPr lang="sl-SI" dirty="0" smtClean="0">
                <a:solidFill>
                  <a:srgbClr val="006A8E"/>
                </a:solidFill>
              </a:rPr>
              <a:t>energije</a:t>
            </a:r>
            <a:endParaRPr lang="sl-SI" dirty="0">
              <a:solidFill>
                <a:srgbClr val="006A8E"/>
              </a:solidFill>
            </a:endParaRP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Raziskovalne </a:t>
            </a:r>
            <a:r>
              <a:rPr lang="sl-SI" dirty="0">
                <a:solidFill>
                  <a:srgbClr val="006A8E"/>
                </a:solidFill>
              </a:rPr>
              <a:t>organizacije (koncepti</a:t>
            </a:r>
            <a:r>
              <a:rPr lang="sl-SI" dirty="0" smtClean="0">
                <a:solidFill>
                  <a:srgbClr val="006A8E"/>
                </a:solidFill>
              </a:rPr>
              <a:t>)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Uporabniki (odjemalci, lokalna skupnost)</a:t>
            </a:r>
          </a:p>
          <a:p>
            <a:pPr lvl="1"/>
            <a:r>
              <a:rPr lang="sl-SI" dirty="0" err="1" smtClean="0">
                <a:solidFill>
                  <a:srgbClr val="006A8E"/>
                </a:solidFill>
              </a:rPr>
              <a:t>Regulatorni</a:t>
            </a:r>
            <a:r>
              <a:rPr lang="sl-SI" dirty="0" smtClean="0">
                <a:solidFill>
                  <a:srgbClr val="006A8E"/>
                </a:solidFill>
              </a:rPr>
              <a:t> organi 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Vladne agencije (SPIRIT </a:t>
            </a:r>
            <a:r>
              <a:rPr lang="sl-SI" dirty="0">
                <a:solidFill>
                  <a:srgbClr val="006A8E"/>
                </a:solidFill>
              </a:rPr>
              <a:t>in </a:t>
            </a:r>
            <a:r>
              <a:rPr lang="sl-SI" dirty="0" smtClean="0">
                <a:solidFill>
                  <a:srgbClr val="006A8E"/>
                </a:solidFill>
              </a:rPr>
              <a:t>NEDO)</a:t>
            </a:r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178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047328"/>
          </a:xfrm>
        </p:spPr>
        <p:txBody>
          <a:bodyPr/>
          <a:lstStyle/>
          <a:p>
            <a:r>
              <a:rPr lang="sl-SI" dirty="0" smtClean="0"/>
              <a:t>Demo projekti - pametna omrežja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Komunalna energetika, Maribor, 12-14.5.2015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r>
              <a:rPr lang="sl-SI" dirty="0" smtClean="0"/>
              <a:t>Zakaj so demo projekti potrebni?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Preverjanje konceptov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Preverjanje ustreznosti izdelkov in rešitev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Testiranje v normalnih obratovalnih okoliščinah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Preverjanje sprejemljivosti za uporabnike</a:t>
            </a:r>
          </a:p>
          <a:p>
            <a:pPr lvl="1"/>
            <a:r>
              <a:rPr lang="sl-SI" dirty="0" smtClean="0">
                <a:solidFill>
                  <a:srgbClr val="006A8E"/>
                </a:solidFill>
              </a:rPr>
              <a:t>Tehnično in ekonomsko ovrednotenje</a:t>
            </a:r>
          </a:p>
          <a:p>
            <a:pPr marL="457200" lvl="1" indent="0">
              <a:buNone/>
            </a:pPr>
            <a:endParaRPr lang="sl-SI" dirty="0" smtClean="0"/>
          </a:p>
          <a:p>
            <a:pPr marL="457200" lvl="1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69A43B6-4A72-4A6E-B3BC-4E1A4B5DD1B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744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_KE_2015">
  <a:themeElements>
    <a:clrScheme name="F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G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F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FF2E6FB299C0E43BB4D7A395762AA5A" ma:contentTypeVersion="1" ma:contentTypeDescription="Ustvari nov dokument." ma:contentTypeScope="" ma:versionID="5598c905d0afef617b243e7f590b3a1f">
  <xsd:schema xmlns:xsd="http://www.w3.org/2001/XMLSchema" xmlns:xs="http://www.w3.org/2001/XMLSchema" xmlns:p="http://schemas.microsoft.com/office/2006/metadata/properties" xmlns:ns1="http://schemas.microsoft.com/sharepoint/v3" xmlns:ns2="c414fd7f-21c6-4d94-90e3-68400e5795fc" targetNamespace="http://schemas.microsoft.com/office/2006/metadata/properties" ma:root="true" ma:fieldsID="988354801c0f265fa3c5dd21ba8ddade" ns1:_="" ns2:_="">
    <xsd:import namespace="http://schemas.microsoft.com/sharepoint/v3"/>
    <xsd:import namespace="c414fd7f-21c6-4d94-90e3-68400e5795f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Razporejanje začetnega datuma" ma:description="" ma:hidden="true" ma:internalName="PublishingStartDate">
      <xsd:simpleType>
        <xsd:restriction base="dms:Unknown"/>
      </xsd:simpleType>
    </xsd:element>
    <xsd:element name="PublishingExpirationDate" ma:index="12" nillable="true" ma:displayName="Razporejanje končnega datuma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14fd7f-21c6-4d94-90e3-68400e5795f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rednost ID-ja dokumenta" ma:description="Vrednost ID-ja dokumenta, dodeljenega temu elementu." ma:internalName="_dlc_DocId" ma:readOnly="true">
      <xsd:simpleType>
        <xsd:restriction base="dms:Text"/>
      </xsd:simpleType>
    </xsd:element>
    <xsd:element name="_dlc_DocIdUrl" ma:index="9" nillable="true" ma:displayName="ID dokumenta" ma:description="Trajna povezava do tega dokumenta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vsebine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c414fd7f-21c6-4d94-90e3-68400e5795fc">K67AKCNZ6W6Y-280-10</_dlc_DocId>
    <_dlc_DocIdUrl xmlns="c414fd7f-21c6-4d94-90e3-68400e5795fc">
      <Url>http://www.um.si/CGP/FERI/_layouts/DocIdRedir.aspx?ID=K67AKCNZ6W6Y-280-10</Url>
      <Description>K67AKCNZ6W6Y-280-10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ED2FD8-184E-4E39-BE78-BB2CF054340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55BD43A-694A-4905-A35D-A3465C67C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414fd7f-21c6-4d94-90e3-68400e5795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15F4E28-FA13-4293-A0DD-563E50E12AEA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purl.org/dc/dcmitype/"/>
    <ds:schemaRef ds:uri="http://purl.org/dc/terms/"/>
    <ds:schemaRef ds:uri="c414fd7f-21c6-4d94-90e3-68400e5795fc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B99847F2-C50A-49FC-B176-4CFC67AB82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GS_KE_2015</Template>
  <TotalTime>422</TotalTime>
  <Words>1142</Words>
  <Application>Microsoft Office PowerPoint</Application>
  <PresentationFormat>On-screen Show (4:3)</PresentationFormat>
  <Paragraphs>173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GS_KE_2015</vt:lpstr>
      <vt:lpstr>Visio</vt:lpstr>
      <vt:lpstr>Povezovanje med  znanstveno-raziskovalno sfero, gospodarstvom in lokalno skupnostjo na področju energetike</vt:lpstr>
      <vt:lpstr>Vsebina</vt:lpstr>
      <vt:lpstr>Izhodišča: politične odločitve (na vrhu)</vt:lpstr>
      <vt:lpstr>Izhodišča: posledice odločitev</vt:lpstr>
      <vt:lpstr>Izhodišča: energija</vt:lpstr>
      <vt:lpstr>Izhodišča: obnovljivi viri in omrežja</vt:lpstr>
      <vt:lpstr>Izhodišča: načelne vloge deležnikov </vt:lpstr>
      <vt:lpstr>Demo projekti - pametna omrežja</vt:lpstr>
      <vt:lpstr>Demo projekti - pametna omrežja</vt:lpstr>
      <vt:lpstr>Slovensko-japonski demo projekt</vt:lpstr>
      <vt:lpstr>Slovensko-japonski demo projekt</vt:lpstr>
      <vt:lpstr>Celostno upravljanje z energijo EMS</vt:lpstr>
      <vt:lpstr>Celostno upravljanje z energijo EMS</vt:lpstr>
      <vt:lpstr>Celostno upravljanje z energijo EMS</vt:lpstr>
      <vt:lpstr>Celostno upravljanje z energijo EMS</vt:lpstr>
      <vt:lpstr>Celostno upravljanje z energijo EMS</vt:lpstr>
      <vt:lpstr>Celostno upravljanje z energijo EMS</vt:lpstr>
      <vt:lpstr>Težave pri implementaciji EMS</vt:lpstr>
      <vt:lpstr>Težave pri implementaciji EMS</vt:lpstr>
      <vt:lpstr>Sklep</vt:lpstr>
      <vt:lpstr>Sklep</vt:lpstr>
      <vt:lpstr>Sklep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Povezovanje med znanstveno-raziskovalno sfero, gospodarstvom in lokalno skupnostjo na področju energetike</dc:title>
  <dc:creator>Gorazd ŠTUMBERGER</dc:creator>
  <cp:lastModifiedBy>Gorazd ŠTUMBERGER</cp:lastModifiedBy>
  <cp:revision>65</cp:revision>
  <dcterms:created xsi:type="dcterms:W3CDTF">2015-05-12T03:25:00Z</dcterms:created>
  <dcterms:modified xsi:type="dcterms:W3CDTF">2015-05-12T12:07:36Z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0x0101003FF2E6FB299C0E43BB4D7A395762AA5A</vt:lpwstr>
  </property>
  <property fmtid="{D5CDD505-2E9C-101B-9397-08002B2CF9AE}" pid="3" name="_dlc_DocIdItemGuid">
    <vt:lpwstr>c81c6f67-0e37-43bd-af0c-0c1526b8c877</vt:lpwstr>
  </property>
</Properties>
</file>